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wmf" ContentType="image/x-wmf"/>
  <Default Extension="xlsb" ContentType="application/vnd.ms-excel.sheet.binary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6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7.xml" ContentType="application/vnd.openxmlformats-officedocument.them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8.xml" ContentType="application/vnd.openxmlformats-officedocument.them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9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0.xml" ContentType="application/vnd.openxmlformats-officedocument.them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1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heme/theme13.xml" ContentType="application/vnd.openxmlformats-officedocument.them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notesSlides/notesSlide3.xml" ContentType="application/vnd.openxmlformats-officedocument.presentationml.notesSlid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2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2.xml" ContentType="application/vnd.openxmlformats-officedocument.drawingml.chart+xml"/>
  <Override PartName="/ppt/theme/themeOverride2.xml" ContentType="application/vnd.openxmlformats-officedocument.themeOverride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tags/tag174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99" r:id="rId4"/>
    <p:sldMasterId id="2147483726" r:id="rId5"/>
    <p:sldMasterId id="2147483753" r:id="rId6"/>
    <p:sldMasterId id="2147483780" r:id="rId7"/>
    <p:sldMasterId id="2147483807" r:id="rId8"/>
    <p:sldMasterId id="2147483834" r:id="rId9"/>
    <p:sldMasterId id="2147483861" r:id="rId10"/>
    <p:sldMasterId id="2147483888" r:id="rId11"/>
    <p:sldMasterId id="2147483915" r:id="rId12"/>
  </p:sldMasterIdLst>
  <p:notesMasterIdLst>
    <p:notesMasterId r:id="rId24"/>
  </p:notesMasterIdLst>
  <p:sldIdLst>
    <p:sldId id="2134806212" r:id="rId13"/>
    <p:sldId id="2134806133" r:id="rId14"/>
    <p:sldId id="2134805994" r:id="rId15"/>
    <p:sldId id="2134806166" r:id="rId16"/>
    <p:sldId id="2134806219" r:id="rId17"/>
    <p:sldId id="2134806175" r:id="rId18"/>
    <p:sldId id="2134806220" r:id="rId19"/>
    <p:sldId id="2134806225" r:id="rId20"/>
    <p:sldId id="2134806197" r:id="rId21"/>
    <p:sldId id="2134806172" r:id="rId22"/>
    <p:sldId id="213480622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7.xlsb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8.xlsb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9.xlsb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0.xlsb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1.xlsb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2.xlsb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3.xlsb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18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.samsonov\Desktop\&#1043;&#1078;&#1077;&#1083;&#1100;\&#1057;&#1090;&#1088;&#1072;&#1090;&#1077;&#1075;&#1080;&#1103;\2023\&#1042;&#1089;&#1090;&#1088;&#1077;&#1095;&#1072;%20&#1089;%20&#1042;&#1055;_&#1086;&#1082;&#1090;&#1103;&#1073;&#1088;&#1100;%202023\Back-up_&#1074;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67249757045675E-2"/>
          <c:y val="6.197854588796186E-2"/>
          <c:w val="0.94946550048590861"/>
          <c:h val="0.8760429082240762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A69-411F-A541-5632D40D80A1}"/>
              </c:ext>
            </c:extLst>
          </c:dPt>
          <c:dLbls>
            <c:dLbl>
              <c:idx val="2"/>
              <c:layout>
                <c:manualLayout>
                  <c:x val="0"/>
                  <c:y val="-1.1918951132300357E-3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A69-411F-A541-5632D40D80A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0</c:formatCode>
                <c:ptCount val="4"/>
                <c:pt idx="0">
                  <c:v>0.1</c:v>
                </c:pt>
                <c:pt idx="1">
                  <c:v>0.1</c:v>
                </c:pt>
                <c:pt idx="2">
                  <c:v>4.2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69-411F-A541-5632D40D80A1}"/>
            </c:ext>
          </c:extLst>
        </c:ser>
        <c:ser>
          <c:idx val="1"/>
          <c:order val="1"/>
          <c:spPr>
            <a:solidFill>
              <a:schemeClr val="hlink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9DB1C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1A69-411F-A541-5632D40D80A1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1A69-411F-A541-5632D40D80A1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1A69-411F-A541-5632D40D80A1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1A69-411F-A541-5632D40D80A1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1A69-411F-A541-5632D40D80A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0</c:formatCode>
                <c:ptCount val="4"/>
                <c:pt idx="0">
                  <c:v>4.4000000000000004</c:v>
                </c:pt>
                <c:pt idx="1">
                  <c:v>5.2</c:v>
                </c:pt>
                <c:pt idx="2">
                  <c:v>3.1000000000000005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69-411F-A541-5632D40D80A1}"/>
            </c:ext>
          </c:extLst>
        </c:ser>
        <c:ser>
          <c:idx val="2"/>
          <c:order val="2"/>
          <c:spPr>
            <a:solidFill>
              <a:srgbClr val="9DB1CF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A-1A69-411F-A541-5632D40D80A1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1A69-411F-A541-5632D40D80A1}"/>
                </c:ext>
              </c:extLst>
            </c:dLbl>
            <c:dLbl>
              <c:idx val="1"/>
              <c:layout>
                <c:manualLayout>
                  <c:x val="0"/>
                  <c:y val="-1.1918951132300357E-3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1A69-411F-A541-5632D40D80A1}"/>
                </c:ext>
              </c:extLst>
            </c:dLbl>
            <c:dLbl>
              <c:idx val="3"/>
              <c:layout>
                <c:manualLayout>
                  <c:x val="0"/>
                  <c:y val="4.767582242670685E-2"/>
                </c:manualLayout>
              </c:layout>
              <c:numFmt formatCode="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1A69-411F-A541-5632D40D80A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Sheet1!$A$3:$D$3</c:f>
              <c:numCache>
                <c:formatCode>0</c:formatCode>
                <c:ptCount val="4"/>
                <c:pt idx="0">
                  <c:v>5</c:v>
                </c:pt>
                <c:pt idx="1">
                  <c:v>6.0999999999999988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A69-411F-A541-5632D40D8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767377040"/>
        <c:axId val="-767380304"/>
      </c:barChart>
      <c:catAx>
        <c:axId val="-7673770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rgbClr val="969696"/>
            </a:solidFill>
            <a:prstDash val="solid"/>
          </a:ln>
        </c:spPr>
        <c:crossAx val="-767380304"/>
        <c:crosses val="min"/>
        <c:auto val="0"/>
        <c:lblAlgn val="ctr"/>
        <c:lblOffset val="100"/>
        <c:noMultiLvlLbl val="0"/>
      </c:catAx>
      <c:valAx>
        <c:axId val="-767380304"/>
        <c:scaling>
          <c:orientation val="minMax"/>
          <c:max val="11.399999999999999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76737704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181818181818177E-2"/>
          <c:y val="4.053000779423227E-2"/>
          <c:w val="0.86436950146627567"/>
          <c:h val="0.91893998441153546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rgbClr val="B5CAE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860F-4E31-8259-09E355144625}"/>
              </c:ext>
            </c:extLst>
          </c:dPt>
          <c:dPt>
            <c:idx val="1"/>
            <c:bubble3D val="0"/>
            <c:spPr>
              <a:solidFill>
                <a:srgbClr val="7795E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60F-4E31-8259-09E355144625}"/>
              </c:ext>
            </c:extLst>
          </c:dPt>
          <c:dLbls>
            <c:dLbl>
              <c:idx val="1"/>
              <c:layout>
                <c:manualLayout>
                  <c:x val="3.6656891495601175E-3"/>
                  <c:y val="-5.4559625876851132E-3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60F-4E31-8259-09E3551446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Sheet1!$A$1:$A$2</c:f>
              <c:numCache>
                <c:formatCode>General</c:formatCod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F-4E31-8259-09E355144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117302052785926E-2"/>
          <c:y val="4.0341349883630723E-2"/>
          <c:w val="0.86876832844574781"/>
          <c:h val="0.91931730023273861"/>
        </c:manualLayout>
      </c:layout>
      <c:doughnutChart>
        <c:varyColors val="0"/>
        <c:ser>
          <c:idx val="0"/>
          <c:order val="0"/>
          <c:spPr>
            <a:solidFill>
              <a:srgbClr val="B5CAE7"/>
            </a:solidFill>
          </c:spPr>
          <c:dPt>
            <c:idx val="0"/>
            <c:bubble3D val="0"/>
            <c:spPr>
              <a:solidFill>
                <a:srgbClr val="7795E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2280-4A10-9374-DE87B9DE03C2}"/>
              </c:ext>
            </c:extLst>
          </c:dPt>
          <c:dPt>
            <c:idx val="1"/>
            <c:bubble3D val="0"/>
            <c:spPr>
              <a:solidFill>
                <a:srgbClr val="B5CAE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2280-4A10-9374-DE87B9DE03C2}"/>
              </c:ext>
            </c:extLst>
          </c:dPt>
          <c:dLbls>
            <c:dLbl>
              <c:idx val="0"/>
              <c:layout>
                <c:manualLayout>
                  <c:x val="1.8160061361164836E-2"/>
                  <c:y val="-3.1033323516343504E-3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280-4A10-9374-DE87B9DE03C2}"/>
                </c:ext>
              </c:extLst>
            </c:dLbl>
            <c:dLbl>
              <c:idx val="1"/>
              <c:layout>
                <c:manualLayout>
                  <c:x val="7.3313782991202346E-4"/>
                  <c:y val="-2.3273855702094647E-3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2280-4A10-9374-DE87B9DE03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Sheet1!$A$1:$A$2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80-4A10-9374-DE87B9DE0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0"/>
    <c:dispBlanksAs val="gap"/>
    <c:showDLblsOverMax val="1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394957983193272E-2"/>
          <c:y val="1.7875558611206599E-2"/>
          <c:w val="0.8252100840336134"/>
          <c:h val="0.964248882777586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folHlink"/>
            </a:solidFill>
            <a:ln>
              <a:noFill/>
            </a:ln>
          </c:spPr>
          <c:invertIfNegative val="0"/>
          <c:val>
            <c:numRef>
              <c:f>Sheet1!$A$1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F-42AB-AC30-777F0468E73A}"/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noFill/>
            </a:ln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4F-42AB-AC30-777F0468E73A}"/>
            </c:ext>
          </c:extLst>
        </c:ser>
        <c:ser>
          <c:idx val="2"/>
          <c:order val="2"/>
          <c:spPr>
            <a:solidFill>
              <a:srgbClr val="6F8DB9"/>
            </a:solidFill>
            <a:ln>
              <a:noFill/>
            </a:ln>
          </c:spPr>
          <c:invertIfNegative val="0"/>
          <c:val>
            <c:numRef>
              <c:f>Sheet1!$A$3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4F-42AB-AC30-777F0468E73A}"/>
            </c:ext>
          </c:extLst>
        </c:ser>
        <c:ser>
          <c:idx val="3"/>
          <c:order val="3"/>
          <c:spPr>
            <a:solidFill>
              <a:schemeClr val="accent1"/>
            </a:solidFill>
            <a:ln>
              <a:noFill/>
            </a:ln>
          </c:spPr>
          <c:invertIfNegative val="0"/>
          <c:val>
            <c:numRef>
              <c:f>Sheet1!$A$4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4F-42AB-AC30-777F0468E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15693616"/>
        <c:axId val="1215695792"/>
      </c:barChart>
      <c:catAx>
        <c:axId val="12156936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215695792"/>
        <c:crosses val="min"/>
        <c:auto val="0"/>
        <c:lblAlgn val="ctr"/>
        <c:lblOffset val="100"/>
        <c:noMultiLvlLbl val="0"/>
      </c:catAx>
      <c:valAx>
        <c:axId val="1215695792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2156936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125874125874125"/>
          <c:y val="7.4605451936872305E-2"/>
          <c:w val="0.51835664335664333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707-4141-A329-AA3D6D17A8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707-4141-A329-AA3D6D17A821}"/>
              </c:ext>
            </c:extLst>
          </c:dPt>
          <c:dPt>
            <c:idx val="2"/>
            <c:bubble3D val="0"/>
            <c:spPr>
              <a:solidFill>
                <a:srgbClr val="FBF76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1707-4141-A329-AA3D6D17A821}"/>
              </c:ext>
            </c:extLst>
          </c:dPt>
          <c:dLbls>
            <c:dLbl>
              <c:idx val="0"/>
              <c:layout>
                <c:manualLayout>
                  <c:x val="5.0699300699300696E-2"/>
                  <c:y val="-4.734576757532281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707-4141-A329-AA3D6D17A821}"/>
                </c:ext>
              </c:extLst>
            </c:dLbl>
            <c:dLbl>
              <c:idx val="1"/>
              <c:layout>
                <c:manualLayout>
                  <c:x val="0"/>
                  <c:y val="0.12482065997130559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707-4141-A329-AA3D6D17A821}"/>
                </c:ext>
              </c:extLst>
            </c:dLbl>
            <c:dLbl>
              <c:idx val="2"/>
              <c:layout>
                <c:manualLayout>
                  <c:x val="-5.0699300699300696E-2"/>
                  <c:y val="-4.878048780487805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rgbClr val="000000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707-4141-A329-AA3D6D17A82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Sheet1!$A$1:$A$3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07-4141-A329-AA3D6D17A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299120234604108"/>
          <c:y val="7.4605451936872305E-2"/>
          <c:w val="0.43475073313782991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FD87-46E4-9663-9A3D9271A58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FD87-46E4-9663-9A3D9271A586}"/>
              </c:ext>
            </c:extLst>
          </c:dPt>
          <c:dPt>
            <c:idx val="2"/>
            <c:bubble3D val="0"/>
            <c:spPr>
              <a:solidFill>
                <a:schemeClr val="fol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FD87-46E4-9663-9A3D9271A586}"/>
              </c:ext>
            </c:extLst>
          </c:dPt>
          <c:dPt>
            <c:idx val="3"/>
            <c:bubble3D val="0"/>
            <c:spPr>
              <a:solidFill>
                <a:schemeClr val="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FD87-46E4-9663-9A3D9271A586}"/>
              </c:ext>
            </c:extLst>
          </c:dPt>
          <c:dLbls>
            <c:dLbl>
              <c:idx val="0"/>
              <c:layout>
                <c:manualLayout>
                  <c:x val="2.4926686217008796E-2"/>
                  <c:y val="-5.1649928263988523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D87-46E4-9663-9A3D9271A586}"/>
                </c:ext>
              </c:extLst>
            </c:dLbl>
            <c:dLbl>
              <c:idx val="1"/>
              <c:layout>
                <c:manualLayout>
                  <c:x val="2.7126099706744868E-2"/>
                  <c:y val="4.734576757532281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D87-46E4-9663-9A3D9271A586}"/>
                </c:ext>
              </c:extLst>
            </c:dLbl>
            <c:dLbl>
              <c:idx val="2"/>
              <c:layout>
                <c:manualLayout>
                  <c:x val="-2.4193548387096774E-2"/>
                  <c:y val="5.7388809182209469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FD87-46E4-9663-9A3D9271A586}"/>
                </c:ext>
              </c:extLst>
            </c:dLbl>
            <c:dLbl>
              <c:idx val="3"/>
              <c:layout>
                <c:manualLayout>
                  <c:x val="-2.7859237536656891E-2"/>
                  <c:y val="-4.734576757532281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rgbClr val="000000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FD87-46E4-9663-9A3D9271A58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Sheet1!$A$1:$A$4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87-46E4-9663-9A3D9271A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299120234604108"/>
          <c:y val="7.4605451936872305E-2"/>
          <c:w val="0.43475073313782991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E747-4BFF-BBEC-B7C636015E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747-4BFF-BBEC-B7C636015E2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E747-4BFF-BBEC-B7C636015E2E}"/>
              </c:ext>
            </c:extLst>
          </c:dPt>
          <c:dLbls>
            <c:dLbl>
              <c:idx val="0"/>
              <c:layout>
                <c:manualLayout>
                  <c:x val="3.0058651026392963E-2"/>
                  <c:y val="-3.443328550932568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E747-4BFF-BBEC-B7C636015E2E}"/>
                </c:ext>
              </c:extLst>
            </c:dLbl>
            <c:dLbl>
              <c:idx val="1"/>
              <c:layout>
                <c:manualLayout>
                  <c:x val="0"/>
                  <c:y val="0.11764705882352941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rgbClr val="000000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E747-4BFF-BBEC-B7C636015E2E}"/>
                </c:ext>
              </c:extLst>
            </c:dLbl>
            <c:dLbl>
              <c:idx val="2"/>
              <c:layout>
                <c:manualLayout>
                  <c:x val="-3.0791788856304986E-2"/>
                  <c:y val="-3.443328550932568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E747-4BFF-BBEC-B7C636015E2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Sheet1!$A$1:$A$3</c:f>
              <c:numCache>
                <c:formatCode>General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47-4BFF-BBEC-B7C636015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639296187683282"/>
          <c:y val="7.4605451936872305E-2"/>
          <c:w val="0.43475073313782991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70EA-48E1-BE26-4D23EE6D3484}"/>
              </c:ext>
            </c:extLst>
          </c:dPt>
          <c:dPt>
            <c:idx val="1"/>
            <c:bubble3D val="0"/>
            <c:spPr>
              <a:solidFill>
                <a:schemeClr val="fol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0EA-48E1-BE26-4D23EE6D3484}"/>
              </c:ext>
            </c:extLst>
          </c:dPt>
          <c:dLbls>
            <c:dLbl>
              <c:idx val="0"/>
              <c:layout>
                <c:manualLayout>
                  <c:x val="4.1788856304985335E-2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70EA-48E1-BE26-4D23EE6D3484}"/>
                </c:ext>
              </c:extLst>
            </c:dLbl>
            <c:dLbl>
              <c:idx val="1"/>
              <c:layout>
                <c:manualLayout>
                  <c:x val="-4.2521994134897358E-2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0EA-48E1-BE26-4D23EE6D34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Sheet1!$A$1:$A$2</c:f>
              <c:numCache>
                <c:formatCode>General</c:formatCode>
                <c:ptCount val="2"/>
                <c:pt idx="0">
                  <c:v>10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EA-48E1-BE26-4D23EE6D3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125874125874125"/>
          <c:y val="7.4605451936872305E-2"/>
          <c:w val="0.51835664335664333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201-443D-8D3B-CB64765588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201-443D-8D3B-CB6476558808}"/>
              </c:ext>
            </c:extLst>
          </c:dPt>
          <c:dPt>
            <c:idx val="2"/>
            <c:bubble3D val="0"/>
            <c:spPr>
              <a:solidFill>
                <a:srgbClr val="FBF76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6201-443D-8D3B-CB6476558808}"/>
              </c:ext>
            </c:extLst>
          </c:dPt>
          <c:dLbls>
            <c:dLbl>
              <c:idx val="0"/>
              <c:layout>
                <c:manualLayout>
                  <c:x val="5.0699300699300696E-2"/>
                  <c:y val="-4.734576757532281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6201-443D-8D3B-CB6476558808}"/>
                </c:ext>
              </c:extLst>
            </c:dLbl>
            <c:dLbl>
              <c:idx val="1"/>
              <c:layout>
                <c:manualLayout>
                  <c:x val="0"/>
                  <c:y val="0.12482065997130559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bg1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201-443D-8D3B-CB6476558808}"/>
                </c:ext>
              </c:extLst>
            </c:dLbl>
            <c:dLbl>
              <c:idx val="2"/>
              <c:layout>
                <c:manualLayout>
                  <c:x val="-5.0699300699300696E-2"/>
                  <c:y val="-4.878048780487805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rgbClr val="000000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201-443D-8D3B-CB647655880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Sheet1!$A$1:$A$3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01-443D-8D3B-CB6476558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299120234604108"/>
          <c:y val="7.4605451936872305E-2"/>
          <c:w val="0.43475073313782991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E3FB-4116-939A-1D82AD4E69F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3FB-4116-939A-1D82AD4E69F0}"/>
              </c:ext>
            </c:extLst>
          </c:dPt>
          <c:dPt>
            <c:idx val="2"/>
            <c:bubble3D val="0"/>
            <c:spPr>
              <a:solidFill>
                <a:schemeClr val="fol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E3FB-4116-939A-1D82AD4E69F0}"/>
              </c:ext>
            </c:extLst>
          </c:dPt>
          <c:dPt>
            <c:idx val="3"/>
            <c:bubble3D val="0"/>
            <c:spPr>
              <a:solidFill>
                <a:schemeClr val="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3FB-4116-939A-1D82AD4E69F0}"/>
              </c:ext>
            </c:extLst>
          </c:dPt>
          <c:dLbls>
            <c:dLbl>
              <c:idx val="0"/>
              <c:layout>
                <c:manualLayout>
                  <c:x val="2.4926686217008796E-2"/>
                  <c:y val="-5.1649928263988523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E3FB-4116-939A-1D82AD4E69F0}"/>
                </c:ext>
              </c:extLst>
            </c:dLbl>
            <c:dLbl>
              <c:idx val="1"/>
              <c:layout>
                <c:manualLayout>
                  <c:x val="2.7126099706744868E-2"/>
                  <c:y val="4.734576757532281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E3FB-4116-939A-1D82AD4E69F0}"/>
                </c:ext>
              </c:extLst>
            </c:dLbl>
            <c:dLbl>
              <c:idx val="2"/>
              <c:layout>
                <c:manualLayout>
                  <c:x val="-2.4193548387096774E-2"/>
                  <c:y val="5.7388809182209469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E3FB-4116-939A-1D82AD4E69F0}"/>
                </c:ext>
              </c:extLst>
            </c:dLbl>
            <c:dLbl>
              <c:idx val="3"/>
              <c:layout>
                <c:manualLayout>
                  <c:x val="-2.7859237536656891E-2"/>
                  <c:y val="-4.734576757532281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rgbClr val="000000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E3FB-4116-939A-1D82AD4E69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Sheet1!$A$1:$A$4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FB-4116-939A-1D82AD4E6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299120234604108"/>
          <c:y val="7.4605451936872305E-2"/>
          <c:w val="0.43475073313782991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AA0-4D86-B599-E24619E13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AA0-4D86-B599-E24619E133D4}"/>
              </c:ext>
            </c:extLst>
          </c:dPt>
          <c:dLbls>
            <c:dLbl>
              <c:idx val="0"/>
              <c:layout>
                <c:manualLayout>
                  <c:x val="3.0058651026392963E-2"/>
                  <c:y val="3.443328550932568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AA0-4D86-B599-E24619E133D4}"/>
                </c:ext>
              </c:extLst>
            </c:dLbl>
            <c:dLbl>
              <c:idx val="1"/>
              <c:layout>
                <c:manualLayout>
                  <c:x val="-3.0791788856304986E-2"/>
                  <c:y val="-3.443328550932568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bg1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AA0-4D86-B599-E24619E133D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Sheet1!$A$1:$A$2</c:f>
              <c:numCache>
                <c:formatCode>General</c:formatCode>
                <c:ptCount val="2"/>
                <c:pt idx="0">
                  <c:v>20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A0-4D86-B599-E24619E13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639296187683282"/>
          <c:y val="7.4605451936872305E-2"/>
          <c:w val="0.43475073313782991"/>
          <c:h val="0.85078909612625542"/>
        </c:manualLayout>
      </c:layout>
      <c:pie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C774-45A2-B228-6A60294CF992}"/>
              </c:ext>
            </c:extLst>
          </c:dPt>
          <c:dPt>
            <c:idx val="1"/>
            <c:bubble3D val="0"/>
            <c:spPr>
              <a:solidFill>
                <a:schemeClr val="folHlink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774-45A2-B228-6A60294CF992}"/>
              </c:ext>
            </c:extLst>
          </c:dPt>
          <c:dLbls>
            <c:dLbl>
              <c:idx val="0"/>
              <c:layout>
                <c:manualLayout>
                  <c:x val="4.1788856304985335E-2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774-45A2-B228-6A60294CF992}"/>
                </c:ext>
              </c:extLst>
            </c:dLbl>
            <c:dLbl>
              <c:idx val="1"/>
              <c:layout>
                <c:manualLayout>
                  <c:x val="-4.2521994134897358E-2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C774-45A2-B228-6A60294CF99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Sheet1!$A$1:$A$2</c:f>
              <c:numCache>
                <c:formatCode>General</c:formatCode>
                <c:ptCount val="2"/>
                <c:pt idx="0">
                  <c:v>10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74-45A2-B228-6A60294CF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385542168674707E-3"/>
          <c:y val="4.8826291079812206E-2"/>
          <c:w val="0.98072289156626502"/>
          <c:h val="0.90234741784037553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7795E1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7A73-4887-AB1B-13DC8062274C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A73-4887-AB1B-13DC806227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#\ ##0"%";"-"#\ ##0"%"</c:formatCode>
                <c:ptCount val="2"/>
                <c:pt idx="0">
                  <c:v>70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73-4887-AB1B-13DC8062274C}"/>
            </c:ext>
          </c:extLst>
        </c:ser>
        <c:ser>
          <c:idx val="1"/>
          <c:order val="1"/>
          <c:spPr>
            <a:solidFill>
              <a:srgbClr val="B5CAE7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4828545814719925E-3"/>
                  <c:y val="2.365900745731915E-6"/>
                </c:manualLayout>
              </c:layout>
              <c:tx>
                <c:rich>
                  <a:bodyPr wrap="none"/>
                  <a:lstStyle/>
                  <a:p>
                    <a:pPr>
                      <a:defRPr sz="1000" kern="120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lang="en-US" dirty="0"/>
                      <a:t>12%</a:t>
                    </a:r>
                  </a:p>
                </c:rich>
              </c:tx>
              <c:numFmt formatCode="#,##0&quot;%&quot;;&quot;-&quot;#,##0&quot;%&quot;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3-7A73-4887-AB1B-13DC8062274C}"/>
                </c:ext>
              </c:extLst>
            </c:dLbl>
            <c:dLbl>
              <c:idx val="1"/>
              <c:layout>
                <c:manualLayout>
                  <c:x val="-1.8535681186283596E-4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A73-4887-AB1B-13DC806227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Sheet1!$A$2:$B$2</c:f>
              <c:numCache>
                <c:formatCode>#\ ##0"%";"-"#\ ##0"%"</c:formatCode>
                <c:ptCount val="2"/>
                <c:pt idx="0">
                  <c:v>12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73-4887-AB1B-13DC8062274C}"/>
            </c:ext>
          </c:extLst>
        </c:ser>
        <c:ser>
          <c:idx val="2"/>
          <c:order val="2"/>
          <c:spPr>
            <a:solidFill>
              <a:schemeClr val="accent3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7A73-4887-AB1B-13DC806227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Sheet1!$A$3:$B$3</c:f>
              <c:numCache>
                <c:formatCode>#\ ##0"%";"-"#\ ##0"%"</c:formatCode>
                <c:ptCount val="2"/>
                <c:pt idx="0">
                  <c:v>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A73-4887-AB1B-13DC8062274C}"/>
            </c:ext>
          </c:extLst>
        </c:ser>
        <c:ser>
          <c:idx val="3"/>
          <c:order val="3"/>
          <c:spPr>
            <a:solidFill>
              <a:schemeClr val="accent4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7A73-4887-AB1B-13DC8062274C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7A73-4887-AB1B-13DC806227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Sheet1!$A$4:$B$4</c:f>
              <c:numCache>
                <c:formatCode>#\ ##0"%";"-"#\ ##0"%"</c:formatCode>
                <c:ptCount val="2"/>
                <c:pt idx="0">
                  <c:v>11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A73-4887-AB1B-13DC8062274C}"/>
            </c:ext>
          </c:extLst>
        </c:ser>
        <c:ser>
          <c:idx val="4"/>
          <c:order val="4"/>
          <c:spPr>
            <a:solidFill>
              <a:schemeClr val="accent5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kern="1200">
                      <a:solidFill>
                        <a:schemeClr val="tx2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7A73-4887-AB1B-13DC806227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Sheet1!$A$5:$B$5</c:f>
              <c:numCache>
                <c:formatCode>0%</c:formatCode>
                <c:ptCount val="2"/>
                <c:pt idx="0" formatCode="#\ ##0&quot;%&quot;;&quot;-&quot;#\ ##0&quot;%&quot;">
                  <c:v>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73-4887-AB1B-13DC80622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709033552"/>
        <c:axId val="709028112"/>
      </c:barChart>
      <c:catAx>
        <c:axId val="709033552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2"/>
            </a:solidFill>
            <a:prstDash val="solid"/>
          </a:ln>
        </c:spPr>
        <c:crossAx val="709028112"/>
        <c:crosses val="min"/>
        <c:auto val="0"/>
        <c:lblAlgn val="ctr"/>
        <c:lblOffset val="100"/>
        <c:noMultiLvlLbl val="0"/>
      </c:catAx>
      <c:valAx>
        <c:axId val="709028112"/>
        <c:scaling>
          <c:orientation val="minMax"/>
          <c:max val="100"/>
          <c:min val="0"/>
        </c:scaling>
        <c:delete val="1"/>
        <c:axPos val="t"/>
        <c:numFmt formatCode="#\ ##0&quot;%&quot;;&quot;-&quot;#\ ##0&quot;%&quot;" sourceLinked="1"/>
        <c:majorTickMark val="out"/>
        <c:minorTickMark val="none"/>
        <c:tickLblPos val="nextTo"/>
        <c:crossAx val="70903355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110034879183441E-2"/>
          <c:y val="6.2669087944261209E-2"/>
          <c:w val="0.98072289156626502"/>
          <c:h val="0.90234741784037553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7795E1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tx>
                <c:rich>
                  <a:bodyPr wrap="none"/>
                  <a:lstStyle/>
                  <a:p>
                    <a:pPr>
                      <a:defRPr sz="1000" kern="1200">
                        <a:solidFill>
                          <a:schemeClr val="tx2"/>
                        </a:solidFill>
                        <a:latin typeface="Arial"/>
                        <a:ea typeface="+mn-ea"/>
                        <a:cs typeface="+mn-cs"/>
                      </a:defRPr>
                    </a:pPr>
                    <a:r>
                      <a:rPr lang="en-US" dirty="0"/>
                      <a:t>1 684</a:t>
                    </a:r>
                  </a:p>
                </c:rich>
              </c:tx>
              <c:numFmt formatCode="#,##0&quot;%&quot;;&quot;-&quot;#,##0&quot;%&quot;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0-9B23-42C2-8EE9-13B5C418CF5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</c:f>
              <c:numCache>
                <c:formatCode>#\ ##0"%";"-"#\ ##0"%"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23-42C2-8EE9-13B5C418CF5D}"/>
            </c:ext>
          </c:extLst>
        </c:ser>
        <c:ser>
          <c:idx val="1"/>
          <c:order val="1"/>
          <c:spPr>
            <a:solidFill>
              <a:schemeClr val="accent2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B5CAE7"/>
              </a:solidFill>
              <a:ln w="28575" algn="ctr">
                <a:solidFill>
                  <a:schemeClr val="tx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B23-42C2-8EE9-13B5C418CF5D}"/>
              </c:ext>
            </c:extLst>
          </c:dPt>
          <c:dLbls>
            <c:dLbl>
              <c:idx val="0"/>
              <c:layout>
                <c:manualLayout>
                  <c:x val="-1.4828545814719925E-3"/>
                  <c:y val="-7.5105519173259642E-3"/>
                </c:manualLayout>
              </c:layout>
              <c:tx>
                <c:rich>
                  <a:bodyPr wrap="none"/>
                  <a:lstStyle/>
                  <a:p>
                    <a:pPr>
                      <a:defRPr sz="1000" kern="120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lang="en-US" dirty="0"/>
                      <a:t>288</a:t>
                    </a:r>
                  </a:p>
                </c:rich>
              </c:tx>
              <c:numFmt formatCode="#,##0&quot;%&quot;;&quot;-&quot;#,##0&quot;%&quot;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2-9B23-42C2-8EE9-13B5C418CF5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</c:f>
              <c:numCache>
                <c:formatCode>#\ ##0"%";"-"#\ ##0"%"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23-42C2-8EE9-13B5C418CF5D}"/>
            </c:ext>
          </c:extLst>
        </c:ser>
        <c:ser>
          <c:idx val="2"/>
          <c:order val="2"/>
          <c:spPr>
            <a:solidFill>
              <a:schemeClr val="accent3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val>
            <c:numRef>
              <c:f>Sheet1!$A$3</c:f>
              <c:numCache>
                <c:formatCode>#\ ##0"%";"-"#\ ##0"%"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23-42C2-8EE9-13B5C418CF5D}"/>
            </c:ext>
          </c:extLst>
        </c:ser>
        <c:ser>
          <c:idx val="3"/>
          <c:order val="3"/>
          <c:spPr>
            <a:solidFill>
              <a:schemeClr val="accent4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tx>
                <c:rich>
                  <a:bodyPr wrap="none"/>
                  <a:lstStyle/>
                  <a:p>
                    <a:pPr>
                      <a:defRPr sz="1000" kern="120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lang="en-US" dirty="0"/>
                      <a:t>254</a:t>
                    </a:r>
                  </a:p>
                </c:rich>
              </c:tx>
              <c:numFmt formatCode="#,##0&quot;%&quot;;&quot;-&quot;#,##0&quot;%&quot;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5-9B23-42C2-8EE9-13B5C418CF5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Sheet1!$A$4</c:f>
              <c:numCache>
                <c:formatCode>#\ ##0"%";"-"#\ ##0"%"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23-42C2-8EE9-13B5C418CF5D}"/>
            </c:ext>
          </c:extLst>
        </c:ser>
        <c:ser>
          <c:idx val="4"/>
          <c:order val="4"/>
          <c:spPr>
            <a:solidFill>
              <a:schemeClr val="accent5"/>
            </a:solidFill>
            <a:ln w="28575" algn="ctr">
              <a:solidFill>
                <a:schemeClr val="tx2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tx>
                <c:rich>
                  <a:bodyPr wrap="none"/>
                  <a:lstStyle/>
                  <a:p>
                    <a:pPr>
                      <a:defRPr sz="1000" kern="1200">
                        <a:solidFill>
                          <a:schemeClr val="tx2"/>
                        </a:solidFill>
                        <a:latin typeface="Arial"/>
                        <a:ea typeface="+mn-ea"/>
                        <a:cs typeface="+mn-cs"/>
                      </a:defRPr>
                    </a:pPr>
                    <a:r>
                      <a:rPr lang="en-US" dirty="0"/>
                      <a:t>48</a:t>
                    </a:r>
                  </a:p>
                </c:rich>
              </c:tx>
              <c:numFmt formatCode="#,##0&quot;%&quot;;&quot;-&quot;#,##0&quot;%&quot;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7-9B23-42C2-8EE9-13B5C418CF5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Sheet1!$A$5</c:f>
              <c:numCache>
                <c:formatCode>#\ ##0"%";"-"#\ ##0"%"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23-42C2-8EE9-13B5C418C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709037904"/>
        <c:axId val="709027024"/>
      </c:barChart>
      <c:catAx>
        <c:axId val="709037904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2"/>
            </a:solidFill>
            <a:prstDash val="solid"/>
          </a:ln>
        </c:spPr>
        <c:crossAx val="709027024"/>
        <c:crosses val="min"/>
        <c:auto val="0"/>
        <c:lblAlgn val="ctr"/>
        <c:lblOffset val="100"/>
        <c:noMultiLvlLbl val="0"/>
      </c:catAx>
      <c:valAx>
        <c:axId val="709027024"/>
        <c:scaling>
          <c:orientation val="minMax"/>
          <c:max val="100"/>
          <c:min val="0"/>
        </c:scaling>
        <c:delete val="1"/>
        <c:axPos val="t"/>
        <c:numFmt formatCode="#\ ##0&quot;%&quot;;&quot;-&quot;#\ ##0&quot;%&quot;" sourceLinked="1"/>
        <c:majorTickMark val="out"/>
        <c:minorTickMark val="none"/>
        <c:tickLblPos val="nextTo"/>
        <c:crossAx val="70903790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3081247818347909E-2"/>
          <c:w val="1"/>
          <c:h val="0.973838742180092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57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57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73-421A-99BE-12E3C4548B4B}"/>
              </c:ext>
            </c:extLst>
          </c:dPt>
          <c:dPt>
            <c:idx val="1"/>
            <c:bubble3D val="0"/>
            <c:spPr>
              <a:solidFill>
                <a:schemeClr val="bg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73-421A-99BE-12E3C4548B4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73-421A-99BE-12E3C4548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3081247818347909E-2"/>
          <c:w val="1"/>
          <c:h val="0.973838742180092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57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57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B8-4B9E-BEAB-2065B6DB76E4}"/>
              </c:ext>
            </c:extLst>
          </c:dPt>
          <c:dPt>
            <c:idx val="1"/>
            <c:bubble3D val="0"/>
            <c:spPr>
              <a:solidFill>
                <a:schemeClr val="bg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B8-4B9E-BEAB-2065B6DB76E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B8-4B9E-BEAB-2065B6DB7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3081247818347909E-2"/>
          <c:w val="1"/>
          <c:h val="0.973838742180092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57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57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CA-4753-8F74-BF6E973A690F}"/>
              </c:ext>
            </c:extLst>
          </c:dPt>
          <c:dPt>
            <c:idx val="1"/>
            <c:bubble3D val="0"/>
            <c:spPr>
              <a:solidFill>
                <a:schemeClr val="bg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CA-4753-8F74-BF6E973A690F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CA-4753-8F74-BF6E973A6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3081247818347909E-2"/>
          <c:w val="1"/>
          <c:h val="0.973838742180092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57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57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B4-4221-9DAC-BD7767B2A227}"/>
              </c:ext>
            </c:extLst>
          </c:dPt>
          <c:dPt>
            <c:idx val="1"/>
            <c:bubble3D val="0"/>
            <c:spPr>
              <a:solidFill>
                <a:schemeClr val="bg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0B4-4221-9DAC-BD7767B2A227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B4-4221-9DAC-BD7767B2A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3081247818347909E-2"/>
          <c:w val="1"/>
          <c:h val="0.973838742180092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57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83-4E02-9836-DECB797C39ED}"/>
              </c:ext>
            </c:extLst>
          </c:dPt>
          <c:dPt>
            <c:idx val="1"/>
            <c:bubble3D val="0"/>
            <c:spPr>
              <a:solidFill>
                <a:schemeClr val="tx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83-4E02-9836-DECB797C39ED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83-4E02-9836-DECB797C3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Выручка</c:v>
                </c:pt>
              </c:strCache>
            </c:strRef>
          </c:tx>
          <c:spPr>
            <a:solidFill>
              <a:srgbClr val="B5CAE7"/>
            </a:solidFill>
            <a:ln>
              <a:noFill/>
            </a:ln>
            <a:effectLst/>
          </c:spPr>
          <c:invertIfNegative val="0"/>
          <c:cat>
            <c:numRef>
              <c:f>Sheet1!$D$5:$J$5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Sheet1!$D$6:$J$6</c:f>
              <c:numCache>
                <c:formatCode>#,##0</c:formatCode>
                <c:ptCount val="7"/>
                <c:pt idx="0">
                  <c:v>108</c:v>
                </c:pt>
                <c:pt idx="1">
                  <c:v>940</c:v>
                </c:pt>
                <c:pt idx="2">
                  <c:v>1765</c:v>
                </c:pt>
                <c:pt idx="3">
                  <c:v>2406</c:v>
                </c:pt>
                <c:pt idx="4">
                  <c:v>2954</c:v>
                </c:pt>
                <c:pt idx="5">
                  <c:v>3072</c:v>
                </c:pt>
                <c:pt idx="6">
                  <c:v>3195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7-442E-86EB-3D65941A1E0E}"/>
            </c:ext>
          </c:extLst>
        </c:ser>
        <c:ser>
          <c:idx val="1"/>
          <c:order val="1"/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Sheet1!$D$6:$J$6</c:f>
              <c:numCache>
                <c:formatCode>#,##0</c:formatCode>
                <c:ptCount val="7"/>
                <c:pt idx="0">
                  <c:v>108</c:v>
                </c:pt>
                <c:pt idx="1">
                  <c:v>940</c:v>
                </c:pt>
                <c:pt idx="2">
                  <c:v>1765</c:v>
                </c:pt>
                <c:pt idx="3">
                  <c:v>2406</c:v>
                </c:pt>
                <c:pt idx="4">
                  <c:v>2954</c:v>
                </c:pt>
                <c:pt idx="5">
                  <c:v>3072</c:v>
                </c:pt>
                <c:pt idx="6">
                  <c:v>3195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7-442E-86EB-3D65941A1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0835247"/>
        <c:axId val="785885407"/>
      </c:barChart>
      <c:catAx>
        <c:axId val="790835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85885407"/>
        <c:crosses val="autoZero"/>
        <c:auto val="1"/>
        <c:lblAlgn val="ctr"/>
        <c:lblOffset val="100"/>
        <c:noMultiLvlLbl val="0"/>
      </c:catAx>
      <c:valAx>
        <c:axId val="785885407"/>
        <c:scaling>
          <c:orientation val="minMax"/>
          <c:max val="3500"/>
        </c:scaling>
        <c:delete val="1"/>
        <c:axPos val="l"/>
        <c:numFmt formatCode="#,##0" sourceLinked="1"/>
        <c:majorTickMark val="none"/>
        <c:minorTickMark val="none"/>
        <c:tickLblPos val="nextTo"/>
        <c:crossAx val="790835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39031339031341E-2"/>
          <c:y val="8.7500735958230144E-2"/>
          <c:w val="0.93732193732193736"/>
          <c:h val="0.912499264041769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Sheet1!$C$7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B5CAE7"/>
            </a:solidFill>
            <a:ln>
              <a:noFill/>
            </a:ln>
            <a:effectLst/>
          </c:spPr>
          <c:invertIfNegative val="0"/>
          <c:cat>
            <c:numRef>
              <c:f>Sheet1!$D$5:$J$5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Sheet1!$D$7:$J$7</c:f>
              <c:numCache>
                <c:formatCode>#,##0</c:formatCode>
                <c:ptCount val="7"/>
                <c:pt idx="0">
                  <c:v>-85</c:v>
                </c:pt>
                <c:pt idx="1">
                  <c:v>142</c:v>
                </c:pt>
                <c:pt idx="2">
                  <c:v>210</c:v>
                </c:pt>
                <c:pt idx="3">
                  <c:v>411</c:v>
                </c:pt>
                <c:pt idx="4">
                  <c:v>552</c:v>
                </c:pt>
                <c:pt idx="5">
                  <c:v>655</c:v>
                </c:pt>
                <c:pt idx="6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2-4A9A-BCA3-EE255EF3E54B}"/>
            </c:ext>
          </c:extLst>
        </c:ser>
        <c:ser>
          <c:idx val="1"/>
          <c:order val="1"/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387533875338761E-3"/>
                  <c:y val="0.159034055928194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A2-4A9A-BCA3-EE255EF3E5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Sheet1!$D$7:$J$7</c:f>
              <c:numCache>
                <c:formatCode>#,##0</c:formatCode>
                <c:ptCount val="7"/>
                <c:pt idx="0">
                  <c:v>-85</c:v>
                </c:pt>
                <c:pt idx="1">
                  <c:v>142</c:v>
                </c:pt>
                <c:pt idx="2">
                  <c:v>210</c:v>
                </c:pt>
                <c:pt idx="3">
                  <c:v>411</c:v>
                </c:pt>
                <c:pt idx="4">
                  <c:v>552</c:v>
                </c:pt>
                <c:pt idx="5">
                  <c:v>655</c:v>
                </c:pt>
                <c:pt idx="6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A2-4A9A-BCA3-EE255EF3E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0835247"/>
        <c:axId val="785885407"/>
      </c:barChart>
      <c:catAx>
        <c:axId val="790835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85885407"/>
        <c:crosses val="autoZero"/>
        <c:auto val="1"/>
        <c:lblAlgn val="ctr"/>
        <c:lblOffset val="100"/>
        <c:noMultiLvlLbl val="0"/>
      </c:catAx>
      <c:valAx>
        <c:axId val="785885407"/>
        <c:scaling>
          <c:orientation val="minMax"/>
          <c:max val="800"/>
        </c:scaling>
        <c:delete val="1"/>
        <c:axPos val="l"/>
        <c:numFmt formatCode="#,##0" sourceLinked="1"/>
        <c:majorTickMark val="out"/>
        <c:minorTickMark val="none"/>
        <c:tickLblPos val="nextTo"/>
        <c:crossAx val="790835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55590687174466"/>
          <c:y val="0.20576638163782535"/>
          <c:w val="0.51478859831640211"/>
          <c:h val="0.56936503997172272"/>
        </c:manualLayout>
      </c:layout>
      <c:doughnutChart>
        <c:varyColors val="1"/>
        <c:ser>
          <c:idx val="0"/>
          <c:order val="0"/>
          <c:spPr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</c:spPr>
          <c:dPt>
            <c:idx val="0"/>
            <c:bubble3D val="0"/>
            <c:spPr>
              <a:solidFill>
                <a:srgbClr val="7795E1">
                  <a:alpha val="74000"/>
                </a:srgbClr>
              </a:solidFill>
              <a:ln w="19050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E7-4658-BC4C-E87E634CA0D3}"/>
              </c:ext>
            </c:extLst>
          </c:dPt>
          <c:dPt>
            <c:idx val="1"/>
            <c:bubble3D val="0"/>
            <c:spPr>
              <a:solidFill>
                <a:srgbClr val="757F9D">
                  <a:alpha val="54000"/>
                </a:srgbClr>
              </a:solidFill>
              <a:ln w="19050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E7-4658-BC4C-E87E634CA0D3}"/>
              </c:ext>
            </c:extLst>
          </c:dPt>
          <c:dPt>
            <c:idx val="2"/>
            <c:bubble3D val="0"/>
            <c:spPr>
              <a:solidFill>
                <a:srgbClr val="B5CAE7">
                  <a:alpha val="54000"/>
                </a:srgbClr>
              </a:solidFill>
              <a:ln w="19050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E7-4658-BC4C-E87E634CA0D3}"/>
              </c:ext>
            </c:extLst>
          </c:dPt>
          <c:cat>
            <c:strRef>
              <c:f>Sheet1!$C$23:$C$25</c:f>
              <c:strCache>
                <c:ptCount val="3"/>
                <c:pt idx="0">
                  <c:v>Гжель</c:v>
                </c:pt>
                <c:pt idx="1">
                  <c:v>ИФЗ</c:v>
                </c:pt>
                <c:pt idx="2">
                  <c:v>Импорт</c:v>
                </c:pt>
              </c:strCache>
            </c:strRef>
          </c:cat>
          <c:val>
            <c:numRef>
              <c:f>Sheet1!$D$23:$D$25</c:f>
              <c:numCache>
                <c:formatCode>0%</c:formatCode>
                <c:ptCount val="3"/>
                <c:pt idx="0">
                  <c:v>0.3</c:v>
                </c:pt>
                <c:pt idx="1">
                  <c:v>0.4</c:v>
                </c:pt>
                <c:pt idx="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E7-4658-BC4C-E87E634CA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59008-42E1-4F88-AC61-512B5D98405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AE077-4980-4E80-8838-87CCCEBE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04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723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Перепроверить цифры с </a:t>
            </a:r>
            <a:r>
              <a:rPr lang="ru-RU" dirty="0" err="1"/>
              <a:t>фин</a:t>
            </a:r>
            <a:r>
              <a:rPr lang="ru-RU" dirty="0"/>
              <a:t> моделью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244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Перепроверить цифры с </a:t>
            </a:r>
            <a:r>
              <a:rPr lang="ru-RU" dirty="0" err="1"/>
              <a:t>фин</a:t>
            </a:r>
            <a:r>
              <a:rPr lang="ru-RU" dirty="0"/>
              <a:t> моделью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190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Перепроверить цифры с фин моделью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81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56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56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870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Картинку вставить синюю</a:t>
            </a:r>
          </a:p>
          <a:p>
            <a:endParaRPr lang="ru-RU" dirty="0"/>
          </a:p>
          <a:p>
            <a:r>
              <a:rPr lang="ru-RU" dirty="0"/>
              <a:t>Какие действия нужно предпринять чтобы защитить бренд. +2</a:t>
            </a:r>
            <a:r>
              <a:rPr lang="ru-RU" baseline="0" dirty="0"/>
              <a:t> </a:t>
            </a:r>
            <a:r>
              <a:rPr lang="ru-RU" baseline="0" dirty="0" err="1"/>
              <a:t>пунка</a:t>
            </a:r>
            <a:r>
              <a:rPr lang="ru-RU" baseline="0" dirty="0"/>
              <a:t> как ми видим защиту бренда</a:t>
            </a:r>
          </a:p>
          <a:p>
            <a:r>
              <a:rPr lang="ru-RU" baseline="0" dirty="0"/>
              <a:t>1 часть как сейчас</a:t>
            </a:r>
          </a:p>
          <a:p>
            <a:r>
              <a:rPr lang="ru-RU" baseline="0" dirty="0"/>
              <a:t>2 часть – мы уходим в премиальное качество (никто его не сможет подделать)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358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Перепроверить цифры с </a:t>
            </a:r>
            <a:r>
              <a:rPr lang="ru-RU" dirty="0" err="1"/>
              <a:t>фин</a:t>
            </a:r>
            <a:r>
              <a:rPr lang="ru-RU" dirty="0"/>
              <a:t> моделью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368A9-F0C9-4BEA-A1AA-00734D46E2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99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5.w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0.bin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.wmf"/><Relationship Id="rId2" Type="http://schemas.openxmlformats.org/officeDocument/2006/relationships/tags" Target="../tags/tag1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9.bin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wmf"/><Relationship Id="rId2" Type="http://schemas.openxmlformats.org/officeDocument/2006/relationships/tags" Target="../tags/tag2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9.bin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5.wmf"/><Relationship Id="rId2" Type="http://schemas.openxmlformats.org/officeDocument/2006/relationships/tags" Target="../tags/tag3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8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0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3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9.bin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5.wmf"/><Relationship Id="rId2" Type="http://schemas.openxmlformats.org/officeDocument/2006/relationships/tags" Target="../tags/tag46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7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8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9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50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51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5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53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9.bin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7" Type="http://schemas.openxmlformats.org/officeDocument/2006/relationships/image" Target="../media/image5.wmf"/><Relationship Id="rId2" Type="http://schemas.openxmlformats.org/officeDocument/2006/relationships/tags" Target="../tags/tag56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57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58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59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60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61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6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63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9.bin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7" Type="http://schemas.openxmlformats.org/officeDocument/2006/relationships/image" Target="../media/image5.wmf"/><Relationship Id="rId2" Type="http://schemas.openxmlformats.org/officeDocument/2006/relationships/tags" Target="../tags/tag66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67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68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69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70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71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7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73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9.bin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7" Type="http://schemas.openxmlformats.org/officeDocument/2006/relationships/image" Target="../media/image5.wmf"/><Relationship Id="rId2" Type="http://schemas.openxmlformats.org/officeDocument/2006/relationships/tags" Target="../tags/tag76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21.bin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77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2.bin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78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3.bin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79.xml"/><Relationship Id="rId1" Type="http://schemas.openxmlformats.org/officeDocument/2006/relationships/vmlDrawing" Target="../drawings/vmlDrawing69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4.bin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80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5.bin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81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6.bin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82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7.bin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83.xml"/><Relationship Id="rId1" Type="http://schemas.openxmlformats.org/officeDocument/2006/relationships/vmlDrawing" Target="../drawings/vmlDrawing73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8.bin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7" Type="http://schemas.openxmlformats.org/officeDocument/2006/relationships/image" Target="../media/image5.wmf"/><Relationship Id="rId2" Type="http://schemas.openxmlformats.org/officeDocument/2006/relationships/tags" Target="../tags/tag86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21.bin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87.xml"/><Relationship Id="rId1" Type="http://schemas.openxmlformats.org/officeDocument/2006/relationships/vmlDrawing" Target="../drawings/vmlDrawing7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2.bin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88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3.bin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89.xml"/><Relationship Id="rId1" Type="http://schemas.openxmlformats.org/officeDocument/2006/relationships/vmlDrawing" Target="../drawings/vmlDrawing78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4.bin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90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5.bin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91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6.bin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92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7.bin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93.xml"/><Relationship Id="rId1" Type="http://schemas.openxmlformats.org/officeDocument/2006/relationships/vmlDrawing" Target="../drawings/vmlDrawing8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8.bin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5.wmf"/><Relationship Id="rId2" Type="http://schemas.openxmlformats.org/officeDocument/2006/relationships/tags" Target="../tags/tag96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4.w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21.bin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7.xml"/><Relationship Id="rId1" Type="http://schemas.openxmlformats.org/officeDocument/2006/relationships/vmlDrawing" Target="../drawings/vmlDrawing8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2.bin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8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1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3.bin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9.xml"/><Relationship Id="rId1" Type="http://schemas.openxmlformats.org/officeDocument/2006/relationships/vmlDrawing" Target="../drawings/vmlDrawing8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4.bin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100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5.bin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101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6.bin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102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11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7.bin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103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8.bin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5ADA8-0C1C-4760-BC58-4145B153E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E61E2A-251C-4ED9-9D5C-6A8E78D65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314B4C-6526-442A-8191-8285B8DE6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8F1070-1729-455C-88E3-74DDA151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DCC02-4E4D-47FD-BF17-843C85C8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92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21DD9-8BB7-45BF-AB03-85A0C8D0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29A095-9B72-48E8-87D0-425BDA2C8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2E9A6C-819B-4CD0-BBE5-2A8D60212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349DFE-C4E1-41E8-A693-C31C67DAD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0076EF-F609-48B6-A28D-09807770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636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E6565-27F0-407A-8C21-D504B86F5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62F9E1-9E0F-4C68-B433-BA292E40D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252740-00CE-49F2-830F-08F10A8B0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7807D0-192A-40AE-8DD9-064E6FEF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C8C670-8955-4014-8396-7B5ED349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10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F9BEC-D750-4632-BA94-6711F2D8C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372997-C221-4A22-9361-B67294C9C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CC76BA-B5E4-4D24-9D28-E38E92D33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7409EC-3ED7-4DFE-9051-9C4C307C3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4C8EFF-B226-4590-BAFD-C0B4C2D7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3C9CDE-6891-4E8E-A825-0653ED908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3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AE0970-C79C-4280-AE93-7DCC885A7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27392B-B0B8-4E0B-A0C9-06A3F69CF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5E81F7-78B8-4A7A-99DE-6B1AE7A91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DF9E95-6354-49EB-8270-FEE68A78B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DF319A-0C4C-47EF-81F3-48338581F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8F2AF9-A555-476B-9568-F0EC95907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C371E8-08B9-4B25-BD12-6BF177DE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6E788F-9ACD-4BDC-A921-D0493D7DF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16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655084-F7E8-4872-87C0-71715CDE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B41287-D272-4A87-AFA6-ED6149AE7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9576EB-CC5F-4FF4-B635-488D5FC95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389E96-961A-4054-A874-1DD7B6ABE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6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7059C5-7D9F-4734-A5B9-4905D92D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4CB8BE-0AA8-405D-AC1C-0B9DCFC40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E82D5A-37D4-4628-9F03-E090CB820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10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6EFAC-9772-47A0-99C9-4715BF23B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1EBFF9-3348-42EA-97CE-2F1796FE9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31B24C-FE7D-43D5-B7CA-C7FCD76F6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F3A6B0-82A7-4C16-B785-DE84574F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266C52-76CB-4670-AB1D-1BDA1257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5C97C8-CDF1-4F0B-839D-915138B38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3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9C6F0-474E-4C80-B7EF-4503468C4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9A0156-E218-4856-8963-A0F87673D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3FF0D7-C4A0-4E82-BA88-E8B7A7CE6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E258C9-163B-4B67-8326-3B4E926E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83D102-FDE4-488F-AC86-7EC7C7E3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73834C-6F9C-4089-B124-B68406C9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083E1-1938-4D3C-ACAD-03D9DE57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250426-A43B-466E-A2BB-4DB27FCD6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F7E016-C682-4FDA-80AD-5637C27D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5FAA87-04A6-4C75-A8B2-1170489B3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1FF5E8-B712-43DD-A333-04B7E277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354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6A79300-F706-4E0B-B9F8-3535F32C9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29F79A-7F05-41F9-B397-64F862A8E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91EDBA-5129-4294-9C8D-E45282188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F102F5-83F5-4391-9C9C-A8145CFAF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DC8232-4E6D-4F63-9A47-049F5BB5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05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2" hidden="1">
            <a:extLst>
              <a:ext uri="{FF2B5EF4-FFF2-40B4-BE49-F238E27FC236}">
                <a16:creationId xmlns:a16="http://schemas.microsoft.com/office/drawing/2014/main" id="{AB59EEBE-BACA-FE40-88F0-D046FDC7496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think-cell Slide" r:id="rId5" imgW="38100" imgH="38100" progId="TCLayout.ActiveDocument.1">
                  <p:embed/>
                </p:oleObj>
              </mc:Choice>
              <mc:Fallback>
                <p:oleObj name="think-cell Slide" r:id="rId5" imgW="38100" imgH="38100" progId="TCLayout.ActiveDocument.1">
                  <p:embed/>
                  <p:pic>
                    <p:nvPicPr>
                      <p:cNvPr id="4" name="Объект 2" hidden="1">
                        <a:extLst>
                          <a:ext uri="{FF2B5EF4-FFF2-40B4-BE49-F238E27FC236}">
                            <a16:creationId xmlns:a16="http://schemas.microsoft.com/office/drawing/2014/main" id="{AB59EEBE-BACA-FE40-88F0-D046FDC749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1" hidden="1">
            <a:extLst>
              <a:ext uri="{FF2B5EF4-FFF2-40B4-BE49-F238E27FC236}">
                <a16:creationId xmlns:a16="http://schemas.microsoft.com/office/drawing/2014/main" id="{C3EB4B23-5223-C14D-ACB6-B6F9B19D39D0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95385" cy="158750"/>
          </a:xfrm>
          <a:prstGeom prst="rect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ru-RU" sz="2400" b="1">
              <a:sym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F254D7-778C-374B-B85C-E6632CA88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185" y="5456238"/>
            <a:ext cx="9917723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3600"/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Настоящий документ является внутренним документом ОАО АФК «Система» и содержит конфиденциальную информацию, касающуюся бизнеса и текущего состояния ОАО АФК «Система» и ее дочерних и зависимых компаний. Вся информация, содержащаяся в настоящем документе, является собственностью ОАО АФК «Система». Передача данного документа какому–либо стороннему лицу неправомочна. Любое дублирование данного документа частично или полностью без предварительного разрешения ОАО АФК «Система» строго запрещается.</a:t>
            </a:r>
          </a:p>
          <a:p>
            <a:pPr algn="just">
              <a:defRPr/>
            </a:pPr>
            <a:endParaRPr lang="ru-RU" altLang="ru-RU" sz="900" dirty="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Настоящий документ был использован для сопровождения устного доклада и не содержит полного изложения данной темы.</a:t>
            </a:r>
          </a:p>
        </p:txBody>
      </p:sp>
      <p:pic>
        <p:nvPicPr>
          <p:cNvPr id="7" name="Picture 9" descr="Sistema logo _ last">
            <a:extLst>
              <a:ext uri="{FF2B5EF4-FFF2-40B4-BE49-F238E27FC236}">
                <a16:creationId xmlns:a16="http://schemas.microsoft.com/office/drawing/2014/main" id="{0B729ADA-8B2D-D546-BFF8-A111EBCBD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663" y="552451"/>
            <a:ext cx="214532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262185" y="3663957"/>
            <a:ext cx="9894277" cy="1598613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62185" y="2308232"/>
            <a:ext cx="9894277" cy="1122363"/>
          </a:xfrm>
        </p:spPr>
        <p:txBody>
          <a:bodyPr/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80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590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247" y="4406907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103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1908" y="960439"/>
            <a:ext cx="5435600" cy="4765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35078" y="960439"/>
            <a:ext cx="5437554" cy="4765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598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698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698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871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15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463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384" y="273053"/>
            <a:ext cx="681501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004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7909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82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09895" y="276225"/>
            <a:ext cx="2764692" cy="544988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1908" y="276225"/>
            <a:ext cx="8110416" cy="54498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9455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 со значениями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Текст 52">
            <a:extLst>
              <a:ext uri="{FF2B5EF4-FFF2-40B4-BE49-F238E27FC236}">
                <a16:creationId xmlns:a16="http://schemas.microsoft.com/office/drawing/2014/main" id="{4CC3613F-81C0-49E8-880F-CA4E3CEF0C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3640" y="1930400"/>
            <a:ext cx="2433445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accent3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+15%</a:t>
            </a:r>
            <a:endParaRPr lang="en-US" dirty="0"/>
          </a:p>
        </p:txBody>
      </p:sp>
      <p:sp>
        <p:nvSpPr>
          <p:cNvPr id="56" name="Текст 52">
            <a:extLst>
              <a:ext uri="{FF2B5EF4-FFF2-40B4-BE49-F238E27FC236}">
                <a16:creationId xmlns:a16="http://schemas.microsoft.com/office/drawing/2014/main" id="{6444ABBA-285D-407C-B945-A3D58D8CA2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48684" y="1930400"/>
            <a:ext cx="2433445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accent3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+48%</a:t>
            </a:r>
            <a:endParaRPr lang="en-US" dirty="0"/>
          </a:p>
        </p:txBody>
      </p:sp>
      <p:sp>
        <p:nvSpPr>
          <p:cNvPr id="58" name="Текст 52">
            <a:extLst>
              <a:ext uri="{FF2B5EF4-FFF2-40B4-BE49-F238E27FC236}">
                <a16:creationId xmlns:a16="http://schemas.microsoft.com/office/drawing/2014/main" id="{AC4368B4-CF70-4E31-A941-C3A9A27ECB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3726" y="1930400"/>
            <a:ext cx="2433445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accent3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+22%</a:t>
            </a:r>
            <a:endParaRPr lang="en-US" dirty="0"/>
          </a:p>
        </p:txBody>
      </p:sp>
      <p:sp>
        <p:nvSpPr>
          <p:cNvPr id="60" name="Текст 52">
            <a:extLst>
              <a:ext uri="{FF2B5EF4-FFF2-40B4-BE49-F238E27FC236}">
                <a16:creationId xmlns:a16="http://schemas.microsoft.com/office/drawing/2014/main" id="{2EB1B8F0-F791-4D35-86B6-BBEA0CDCFC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18769" y="1930400"/>
            <a:ext cx="2433445" cy="661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33%</a:t>
            </a:r>
            <a:endParaRPr lang="en-US" dirty="0"/>
          </a:p>
        </p:txBody>
      </p:sp>
      <p:sp>
        <p:nvSpPr>
          <p:cNvPr id="73" name="Объект 4">
            <a:extLst>
              <a:ext uri="{FF2B5EF4-FFF2-40B4-BE49-F238E27FC236}">
                <a16:creationId xmlns:a16="http://schemas.microsoft.com/office/drawing/2014/main" id="{1C4A3D96-5DD8-435B-8193-B21AA089B641}"/>
              </a:ext>
            </a:extLst>
          </p:cNvPr>
          <p:cNvSpPr txBox="1">
            <a:spLocks/>
          </p:cNvSpPr>
          <p:nvPr/>
        </p:nvSpPr>
        <p:spPr>
          <a:xfrm>
            <a:off x="8635275" y="3226945"/>
            <a:ext cx="2371552" cy="519889"/>
          </a:xfrm>
          <a:prstGeom prst="rect">
            <a:avLst/>
          </a:prstGeom>
        </p:spPr>
        <p:txBody>
          <a:bodyPr vert="horz" lIns="79756" tIns="39877" rIns="79756" bIns="39877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40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Текст 74">
            <a:extLst>
              <a:ext uri="{FF2B5EF4-FFF2-40B4-BE49-F238E27FC236}">
                <a16:creationId xmlns:a16="http://schemas.microsoft.com/office/drawing/2014/main" id="{0DD75B7B-C5CC-46FC-8CDA-BB5EFDD569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40" y="3149600"/>
            <a:ext cx="2433445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108</a:t>
            </a:r>
          </a:p>
        </p:txBody>
      </p:sp>
      <p:sp>
        <p:nvSpPr>
          <p:cNvPr id="79" name="Текст 74">
            <a:extLst>
              <a:ext uri="{FF2B5EF4-FFF2-40B4-BE49-F238E27FC236}">
                <a16:creationId xmlns:a16="http://schemas.microsoft.com/office/drawing/2014/main" id="{8205EE0E-A4A1-46AE-A50A-A879D90C90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48684" y="3149600"/>
            <a:ext cx="2433445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191</a:t>
            </a:r>
            <a:endParaRPr lang="ru-RU" dirty="0"/>
          </a:p>
        </p:txBody>
      </p:sp>
      <p:sp>
        <p:nvSpPr>
          <p:cNvPr id="80" name="Текст 74">
            <a:extLst>
              <a:ext uri="{FF2B5EF4-FFF2-40B4-BE49-F238E27FC236}">
                <a16:creationId xmlns:a16="http://schemas.microsoft.com/office/drawing/2014/main" id="{B3D27227-3D8C-4AA5-AE8A-2FCA874D6D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33726" y="3149600"/>
            <a:ext cx="2433445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324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122</a:t>
            </a:r>
            <a:endParaRPr lang="ru-RU" dirty="0"/>
          </a:p>
        </p:txBody>
      </p:sp>
      <p:sp>
        <p:nvSpPr>
          <p:cNvPr id="85" name="Текст 83">
            <a:extLst>
              <a:ext uri="{FF2B5EF4-FFF2-40B4-BE49-F238E27FC236}">
                <a16:creationId xmlns:a16="http://schemas.microsoft.com/office/drawing/2014/main" id="{37BDAB29-D46B-446D-AFC5-F6BD5D3AAFE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3640" y="3746500"/>
            <a:ext cx="2433445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92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THS SQM</a:t>
            </a:r>
            <a:br>
              <a:rPr lang="en-US" dirty="0"/>
            </a:br>
            <a:r>
              <a:rPr lang="en-US" dirty="0"/>
              <a:t>DELIVERIES</a:t>
            </a:r>
            <a:endParaRPr lang="ru-RU" dirty="0"/>
          </a:p>
        </p:txBody>
      </p:sp>
      <p:sp>
        <p:nvSpPr>
          <p:cNvPr id="97" name="Текст 94">
            <a:extLst>
              <a:ext uri="{FF2B5EF4-FFF2-40B4-BE49-F238E27FC236}">
                <a16:creationId xmlns:a16="http://schemas.microsoft.com/office/drawing/2014/main" id="{E76D6167-9EB9-4B39-9425-38A79014C0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63646" y="4686300"/>
            <a:ext cx="2433445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923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In 1H 2017, Etalon Group delivered </a:t>
            </a:r>
            <a:br>
              <a:rPr lang="en-US" dirty="0"/>
            </a:br>
            <a:r>
              <a:rPr lang="en-US" dirty="0"/>
              <a:t>108 </a:t>
            </a:r>
            <a:r>
              <a:rPr lang="en-US" dirty="0" err="1"/>
              <a:t>ths</a:t>
            </a:r>
            <a:r>
              <a:rPr lang="en-US" dirty="0"/>
              <a:t> sqm at two projects, which represents a 15% increase year-on-year</a:t>
            </a:r>
            <a:endParaRPr lang="ru-RU" dirty="0"/>
          </a:p>
        </p:txBody>
      </p:sp>
      <p:sp>
        <p:nvSpPr>
          <p:cNvPr id="98" name="Текст 94">
            <a:extLst>
              <a:ext uri="{FF2B5EF4-FFF2-40B4-BE49-F238E27FC236}">
                <a16:creationId xmlns:a16="http://schemas.microsoft.com/office/drawing/2014/main" id="{2CBF5FC1-08F0-42B2-87E9-D9B63049DF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63110" y="4686300"/>
            <a:ext cx="2419020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923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Transfers amounted to 191 </a:t>
            </a:r>
            <a:r>
              <a:rPr lang="en-US" dirty="0" err="1"/>
              <a:t>ths</a:t>
            </a:r>
            <a:r>
              <a:rPr lang="en-US" dirty="0"/>
              <a:t> sqm, up 48% year-on-year, creating a solid base for revenue recognition for the period</a:t>
            </a:r>
          </a:p>
          <a:p>
            <a:endParaRPr lang="ru-RU" dirty="0"/>
          </a:p>
        </p:txBody>
      </p:sp>
      <p:sp>
        <p:nvSpPr>
          <p:cNvPr id="99" name="Текст 94">
            <a:extLst>
              <a:ext uri="{FF2B5EF4-FFF2-40B4-BE49-F238E27FC236}">
                <a16:creationId xmlns:a16="http://schemas.microsoft.com/office/drawing/2014/main" id="{2D3CCC8E-0677-4C37-A781-E18612F490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33726" y="4686300"/>
            <a:ext cx="2433445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923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New contract sales in 2Q 2017 rose by 22% to 122 </a:t>
            </a:r>
            <a:r>
              <a:rPr lang="en-US" dirty="0" err="1"/>
              <a:t>ths</a:t>
            </a:r>
            <a:r>
              <a:rPr lang="en-US" dirty="0"/>
              <a:t> sqm, with a total value of RUB 11,346 million.</a:t>
            </a:r>
          </a:p>
          <a:p>
            <a:r>
              <a:rPr lang="en-US" dirty="0"/>
              <a:t>The number of new contracts was 2,321, up by 23% year-on-year</a:t>
            </a:r>
            <a:endParaRPr lang="ru-RU" dirty="0"/>
          </a:p>
        </p:txBody>
      </p:sp>
      <p:sp>
        <p:nvSpPr>
          <p:cNvPr id="100" name="Текст 94">
            <a:extLst>
              <a:ext uri="{FF2B5EF4-FFF2-40B4-BE49-F238E27FC236}">
                <a16:creationId xmlns:a16="http://schemas.microsoft.com/office/drawing/2014/main" id="{B306C853-9913-42BD-9732-A2161E4669F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18769" y="4686300"/>
            <a:ext cx="2433445" cy="1146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923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Share of mortgage contracts in 2Q 2017 reached 33%, the highest level recorded  in the Company’s history</a:t>
            </a:r>
          </a:p>
          <a:p>
            <a:r>
              <a:rPr lang="en-US" dirty="0"/>
              <a:t>Average down payment increased from 74% in 1Q 2017 to 79% in 2Q 2017</a:t>
            </a:r>
            <a:endParaRPr lang="ru-RU" dirty="0"/>
          </a:p>
        </p:txBody>
      </p:sp>
      <p:sp>
        <p:nvSpPr>
          <p:cNvPr id="104" name="Текст 83">
            <a:extLst>
              <a:ext uri="{FF2B5EF4-FFF2-40B4-BE49-F238E27FC236}">
                <a16:creationId xmlns:a16="http://schemas.microsoft.com/office/drawing/2014/main" id="{C0EC3523-8472-4494-BB99-F31705DF770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48684" y="3746500"/>
            <a:ext cx="2433445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92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THS SQM </a:t>
            </a:r>
            <a:br>
              <a:rPr lang="en-US" dirty="0"/>
            </a:br>
            <a:r>
              <a:rPr lang="en-US" dirty="0"/>
              <a:t>TRANSFERS </a:t>
            </a:r>
            <a:br>
              <a:rPr lang="en-US" dirty="0"/>
            </a:br>
            <a:r>
              <a:rPr lang="en-US" dirty="0"/>
              <a:t>TO CUSTOMERS</a:t>
            </a:r>
            <a:endParaRPr lang="ru-RU" dirty="0"/>
          </a:p>
        </p:txBody>
      </p:sp>
      <p:sp>
        <p:nvSpPr>
          <p:cNvPr id="105" name="Текст 83">
            <a:extLst>
              <a:ext uri="{FF2B5EF4-FFF2-40B4-BE49-F238E27FC236}">
                <a16:creationId xmlns:a16="http://schemas.microsoft.com/office/drawing/2014/main" id="{31EB6204-47DE-4C32-B896-5B2324992CF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33726" y="3746500"/>
            <a:ext cx="2433445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92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THS SQM</a:t>
            </a:r>
            <a:br>
              <a:rPr lang="en-US" dirty="0"/>
            </a:br>
            <a:r>
              <a:rPr lang="en-US" dirty="0"/>
              <a:t>NEW SALES</a:t>
            </a:r>
            <a:endParaRPr lang="ru-RU" dirty="0"/>
          </a:p>
        </p:txBody>
      </p:sp>
      <p:sp>
        <p:nvSpPr>
          <p:cNvPr id="106" name="Текст 83">
            <a:extLst>
              <a:ext uri="{FF2B5EF4-FFF2-40B4-BE49-F238E27FC236}">
                <a16:creationId xmlns:a16="http://schemas.microsoft.com/office/drawing/2014/main" id="{D0D129D0-E06F-4290-966B-3903AB9497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8771" y="3746500"/>
            <a:ext cx="2433449" cy="78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92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SHARE </a:t>
            </a:r>
            <a:br>
              <a:rPr lang="en-US" dirty="0"/>
            </a:br>
            <a:r>
              <a:rPr lang="en-US" dirty="0"/>
              <a:t>OF MORTGAGE </a:t>
            </a:r>
            <a:br>
              <a:rPr lang="en-US" dirty="0"/>
            </a:br>
            <a:r>
              <a:rPr lang="en-US" dirty="0"/>
              <a:t>CONTRACTS</a:t>
            </a:r>
            <a:endParaRPr lang="ru-RU" dirty="0"/>
          </a:p>
        </p:txBody>
      </p:sp>
      <p:sp>
        <p:nvSpPr>
          <p:cNvPr id="34" name="Объект 4">
            <a:extLst>
              <a:ext uri="{FF2B5EF4-FFF2-40B4-BE49-F238E27FC236}">
                <a16:creationId xmlns:a16="http://schemas.microsoft.com/office/drawing/2014/main" id="{FACE7F48-7515-46EA-890C-B73E9A183EBE}"/>
              </a:ext>
            </a:extLst>
          </p:cNvPr>
          <p:cNvSpPr txBox="1">
            <a:spLocks/>
          </p:cNvSpPr>
          <p:nvPr userDrawn="1"/>
        </p:nvSpPr>
        <p:spPr>
          <a:xfrm>
            <a:off x="8635276" y="3226945"/>
            <a:ext cx="2371552" cy="519889"/>
          </a:xfrm>
          <a:prstGeom prst="rect">
            <a:avLst/>
          </a:prstGeom>
        </p:spPr>
        <p:txBody>
          <a:bodyPr vert="horz" lIns="79755" tIns="39881" rIns="79755" bIns="39881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40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6F23D70F-6416-4696-A364-83AF68D15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643" y="619657"/>
            <a:ext cx="6913563" cy="1044819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defRPr sz="2402" b="0" i="0" baseline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SUMMARY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8484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3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45578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76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45578"/>
            <a:endParaRPr lang="en-GB" sz="2053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2446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24314050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6" y="777253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4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4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3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667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5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3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118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30082518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6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58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6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9E359BDC-0764-4EDD-9E69-5519304DA6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9158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6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30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5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8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51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FECD5B40-00AE-470D-ACB1-0718E34E76A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906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631206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BF36230E-F2AD-44B0-B6A1-AE47300EF05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10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1374702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13152B97-0B59-421F-A378-E90622C2BB3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613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2CEE65F2-C557-460C-A14A-19F38A2FC19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5625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4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1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9880422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18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45578"/>
            <a:endParaRPr lang="en-GB" sz="205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45578"/>
            <a:r>
              <a:rPr lang="en-US" sz="1862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5256750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18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45578"/>
            <a:endParaRPr lang="en-GB" sz="205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45578"/>
            <a:r>
              <a:rPr lang="en-US" sz="1862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42610385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5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4395" tIns="42198" rIns="84395" bIns="42198" numCol="1" anchor="t" anchorCtr="0" compatLnSpc="1">
            <a:prstTxWarp prst="textNoShape">
              <a:avLst/>
            </a:prstTxWarp>
          </a:bodyPr>
          <a:lstStyle/>
          <a:p>
            <a:pPr defTabSz="884045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54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1175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45578"/>
            <a:endParaRPr lang="en-US" sz="205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3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816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45578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198879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95401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21" indent="-176221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99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20" indent="-188920" algn="l" defTabSz="995401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99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38220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9761302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25384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61052857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5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87873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6256856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420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15485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56961481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1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842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2245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4937698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: One">
  <p:cSld name="Content: On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72"/>
          <p:cNvSpPr txBox="1">
            <a:spLocks noGrp="1"/>
          </p:cNvSpPr>
          <p:nvPr>
            <p:ph type="title"/>
          </p:nvPr>
        </p:nvSpPr>
        <p:spPr>
          <a:xfrm>
            <a:off x="646546" y="1008530"/>
            <a:ext cx="10898910" cy="80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72"/>
          <p:cNvSpPr txBox="1">
            <a:spLocks noGrp="1"/>
          </p:cNvSpPr>
          <p:nvPr>
            <p:ph type="body" idx="1"/>
          </p:nvPr>
        </p:nvSpPr>
        <p:spPr>
          <a:xfrm>
            <a:off x="646545" y="1949826"/>
            <a:ext cx="10898910" cy="389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680" lvl="0" indent="-2073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829361" lvl="1" indent="-311010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800"/>
              <a:buChar char="•"/>
              <a:defRPr/>
            </a:lvl2pPr>
            <a:lvl3pPr marL="1244041" lvl="2" indent="-311010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800"/>
              <a:buChar char="-"/>
              <a:defRPr/>
            </a:lvl3pPr>
            <a:lvl4pPr marL="1658722" lvl="3" indent="-311010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800"/>
              <a:buChar char="◦"/>
              <a:defRPr/>
            </a:lvl4pPr>
            <a:lvl5pPr marL="2073402" lvl="4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100"/>
              <a:buChar char="›"/>
              <a:defRPr/>
            </a:lvl5pPr>
            <a:lvl6pPr marL="2488082" lvl="5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SzPts val="1100"/>
              <a:buAutoNum type="arabicPeriod"/>
              <a:defRPr/>
            </a:lvl6pPr>
            <a:lvl7pPr marL="2902763" lvl="6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  <a:defRPr/>
            </a:lvl7pPr>
            <a:lvl8pPr marL="3317443" lvl="7" indent="-270694" algn="l">
              <a:lnSpc>
                <a:spcPct val="10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  <a:defRPr/>
            </a:lvl8pPr>
            <a:lvl9pPr marL="3732124" lvl="8" indent="-207340" algn="l">
              <a:lnSpc>
                <a:spcPct val="100000"/>
              </a:lnSpc>
              <a:spcBef>
                <a:spcPts val="543"/>
              </a:spcBef>
              <a:spcAft>
                <a:spcPts val="543"/>
              </a:spcAft>
              <a:buClr>
                <a:schemeClr val="dk2"/>
              </a:buClr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6" name="Google Shape;16;p472"/>
          <p:cNvCxnSpPr/>
          <p:nvPr/>
        </p:nvCxnSpPr>
        <p:spPr>
          <a:xfrm rot="10800000" flipH="1">
            <a:off x="461820" y="941399"/>
            <a:ext cx="11083553" cy="153191"/>
          </a:xfrm>
          <a:prstGeom prst="bentConnector3">
            <a:avLst>
              <a:gd name="adj1" fmla="val 0"/>
            </a:avLst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472"/>
          <p:cNvSpPr txBox="1">
            <a:spLocks noGrp="1"/>
          </p:cNvSpPr>
          <p:nvPr>
            <p:ph type="sldNum" idx="12"/>
          </p:nvPr>
        </p:nvSpPr>
        <p:spPr>
          <a:xfrm>
            <a:off x="9513456" y="6387355"/>
            <a:ext cx="2032000" cy="134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Google Shape;18;p472"/>
          <p:cNvSpPr txBox="1"/>
          <p:nvPr/>
        </p:nvSpPr>
        <p:spPr>
          <a:xfrm>
            <a:off x="646547" y="6387355"/>
            <a:ext cx="3509818" cy="134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PwC  |  July 2014</a:t>
            </a:r>
            <a:endParaRPr sz="90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8978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0478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6966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89890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906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156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045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264380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1901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884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0603832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388698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951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82279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512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0531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40742382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6797730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36064348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26598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3823587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3990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4309822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20348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945899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58014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26160117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550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232163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468531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216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49169531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05519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34184855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8054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168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1814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417113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992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292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4417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0795683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0712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565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8529358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9430895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073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47280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236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4660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5767196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36278913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81071786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212663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00288331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20350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4849025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048424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668567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373635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2550821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6412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547902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3106453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839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2030200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409536910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22876800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98937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2425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2556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963957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131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804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8743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16135363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4362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815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68984130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256566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807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18837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864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9533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2083156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41631741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4098293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44032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6136910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481661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305011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56015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3285446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0777943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773085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95820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4492913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73648504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855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74896306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664139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428587749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9073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8902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1587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964168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1668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0749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0105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28401483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11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31088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43666673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4044471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0352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43347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44693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9429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06352235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75374655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22494018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467920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24119300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492125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675882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767692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6901462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602288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3460254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11545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8158036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1517161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7746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9078818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67182559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296157476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51312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85507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78759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9591455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9309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8030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44788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80557414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02274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00613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51591835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092511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3654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739068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90944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36782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1253572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22344412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74847598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868620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50817671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7954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9477625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226545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6525694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304517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26711982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75271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793991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477802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2727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4138880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28134682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361506770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3155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50845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24636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7685383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9428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7977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53387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826951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12006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8213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9810524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5418075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2688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829389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20372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3583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0770898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372407346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69277242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91612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74536737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153422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812119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63241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5154245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9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9454045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108111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19602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254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8823154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468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3701836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165385440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37744164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9814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95070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77458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195409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5523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0214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64741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002127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8269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86727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315827164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915161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501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211812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4522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5961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99542590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234650224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84583845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18316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20862713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278607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4765956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429594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2951597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826394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29668427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77357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489108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8946019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5217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69394948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6498014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24716508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58024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83637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92432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74136064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8346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4002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46873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7253592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87593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96507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428621996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4876899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6788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902183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82752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82301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13176921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34298857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145322821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690262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409751326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570582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56459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428886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92995418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897192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76956626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21068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6490802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512981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27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93275736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47415110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309776492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07922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7048" y="777254"/>
            <a:ext cx="9007476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925875"/>
            <a:endParaRPr lang="en-US" sz="1175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0463" y="2240280"/>
            <a:ext cx="82905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0464" y="3220754"/>
            <a:ext cx="8290560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76355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69393" y="457209"/>
            <a:ext cx="7217664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742812" y="1677507"/>
            <a:ext cx="6534912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742812" y="2685128"/>
            <a:ext cx="6534912" cy="645742"/>
          </a:xfr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3502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1884799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" y="777254"/>
            <a:ext cx="9004300" cy="340042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18262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182625" y="2288083"/>
            <a:ext cx="7924576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5004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7" y="457200"/>
            <a:ext cx="7217833" cy="457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82625" y="1799130"/>
            <a:ext cx="6190747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82625" y="2769576"/>
            <a:ext cx="6190747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9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67">
                <a:solidFill>
                  <a:srgbClr val="404040"/>
                </a:solidFill>
              </a:defRPr>
            </a:lvl2pPr>
            <a:lvl3pPr marL="89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8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1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894784"/>
            <a:ext cx="5537200" cy="6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9046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71985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2506687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73875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714723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7"/>
            <a:ext cx="109728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49199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698397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47595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39679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22124891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782216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74FD82E-12E8-4A09-A970-87A829B66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29" y="201600"/>
            <a:ext cx="701142" cy="5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1470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626468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6472"/>
            <a:ext cx="5384800" cy="4698111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35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1959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763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D72F31E4-B8C0-4872-9D28-76D136DAE43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7446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1602" y="2121127"/>
            <a:ext cx="5390400" cy="3994963"/>
          </a:xfrm>
          <a:prstGeom prst="rect">
            <a:avLst/>
          </a:prstGeom>
        </p:spPr>
        <p:txBody>
          <a:bodyPr/>
          <a:lstStyle>
            <a:lvl1pPr>
              <a:defRPr sz="2350">
                <a:solidFill>
                  <a:schemeClr val="bg1"/>
                </a:solidFill>
              </a:defRPr>
            </a:lvl1pPr>
            <a:lvl2pPr>
              <a:defRPr sz="2350">
                <a:solidFill>
                  <a:schemeClr val="bg1"/>
                </a:solidFill>
              </a:defRPr>
            </a:lvl2pPr>
            <a:lvl3pPr>
              <a:defRPr sz="1959">
                <a:solidFill>
                  <a:schemeClr val="bg1"/>
                </a:solidFill>
              </a:defRPr>
            </a:lvl3pPr>
            <a:lvl4pPr>
              <a:defRPr sz="1763">
                <a:solidFill>
                  <a:schemeClr val="bg1"/>
                </a:solidFill>
              </a:defRPr>
            </a:lvl4pPr>
            <a:lvl5pPr>
              <a:defRPr sz="1763">
                <a:solidFill>
                  <a:schemeClr val="bg1"/>
                </a:solidFill>
              </a:defRPr>
            </a:lvl5pPr>
            <a:lvl6pPr>
              <a:defRPr sz="1763"/>
            </a:lvl6pPr>
            <a:lvl7pPr>
              <a:defRPr sz="1763"/>
            </a:lvl7pPr>
            <a:lvl8pPr>
              <a:defRPr sz="1763"/>
            </a:lvl8pPr>
            <a:lvl9pPr>
              <a:defRPr sz="17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2" y="1426464"/>
            <a:ext cx="53904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4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9EC2CE9-1EE0-4632-81BE-01C9FF7497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0916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6" y="1024136"/>
            <a:ext cx="109728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97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63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03417113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4220750302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242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536" tIns="44768" rIns="89536" bIns="44768" numCol="1" anchor="t" anchorCtr="0" compatLnSpc="1">
            <a:prstTxWarp prst="textNoShape">
              <a:avLst/>
            </a:prstTxWarp>
          </a:bodyPr>
          <a:lstStyle/>
          <a:p>
            <a:pPr defTabSz="925875"/>
            <a:endParaRPr lang="en-GB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3724" y="6496184"/>
            <a:ext cx="1584960" cy="201168"/>
          </a:xfrm>
          <a:prstGeom prst="rect">
            <a:avLst/>
          </a:prstGeom>
        </p:spPr>
        <p:txBody>
          <a:bodyPr/>
          <a:lstStyle/>
          <a:p>
            <a:pPr defTabSz="925875"/>
            <a:r>
              <a:rPr lang="en-US" sz="1824">
                <a:solidFill>
                  <a:srgbClr val="646464"/>
                </a:solidFill>
              </a:rPr>
              <a:t>1 January 2014</a:t>
            </a:r>
          </a:p>
        </p:txBody>
      </p:sp>
    </p:spTree>
    <p:extLst>
      <p:ext uri="{BB962C8B-B14F-4D97-AF65-F5344CB8AC3E}">
        <p14:creationId xmlns:p14="http://schemas.microsoft.com/office/powerpoint/2010/main" val="320210345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tech illustration_25th-removed_lower-right_75_C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464"/>
            <a:ext cx="12192000" cy="5661536"/>
          </a:xfrm>
          <a:prstGeom prst="rect">
            <a:avLst/>
          </a:prstGeom>
        </p:spPr>
      </p:pic>
      <p:sp>
        <p:nvSpPr>
          <p:cNvPr id="6" name="Freeform 5"/>
          <p:cNvSpPr>
            <a:spLocks/>
          </p:cNvSpPr>
          <p:nvPr userDrawn="1"/>
        </p:nvSpPr>
        <p:spPr bwMode="gray">
          <a:xfrm>
            <a:off x="343808" y="1186"/>
            <a:ext cx="5770016" cy="3227273"/>
          </a:xfrm>
          <a:custGeom>
            <a:avLst/>
            <a:gdLst>
              <a:gd name="connsiteX0" fmla="*/ 0 w 10000"/>
              <a:gd name="connsiteY0" fmla="*/ 0 h 13787"/>
              <a:gd name="connsiteX1" fmla="*/ 0 w 10000"/>
              <a:gd name="connsiteY1" fmla="*/ 13787 h 13787"/>
              <a:gd name="connsiteX2" fmla="*/ 10000 w 10000"/>
              <a:gd name="connsiteY2" fmla="*/ 10988 h 13787"/>
              <a:gd name="connsiteX3" fmla="*/ 10000 w 10000"/>
              <a:gd name="connsiteY3" fmla="*/ 3787 h 13787"/>
              <a:gd name="connsiteX4" fmla="*/ 0 w 10000"/>
              <a:gd name="connsiteY4" fmla="*/ 0 h 13787"/>
              <a:gd name="connsiteX0" fmla="*/ 0 w 10022"/>
              <a:gd name="connsiteY0" fmla="*/ 0 h 13787"/>
              <a:gd name="connsiteX1" fmla="*/ 0 w 10022"/>
              <a:gd name="connsiteY1" fmla="*/ 13787 h 13787"/>
              <a:gd name="connsiteX2" fmla="*/ 10000 w 10022"/>
              <a:gd name="connsiteY2" fmla="*/ 10988 h 13787"/>
              <a:gd name="connsiteX3" fmla="*/ 10022 w 10022"/>
              <a:gd name="connsiteY3" fmla="*/ 0 h 13787"/>
              <a:gd name="connsiteX4" fmla="*/ 0 w 10022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0 h 13787"/>
              <a:gd name="connsiteX4" fmla="*/ 0 w 10023"/>
              <a:gd name="connsiteY4" fmla="*/ 0 h 13787"/>
              <a:gd name="connsiteX0" fmla="*/ 0 w 10023"/>
              <a:gd name="connsiteY0" fmla="*/ 0 h 13787"/>
              <a:gd name="connsiteX1" fmla="*/ 0 w 10023"/>
              <a:gd name="connsiteY1" fmla="*/ 13787 h 13787"/>
              <a:gd name="connsiteX2" fmla="*/ 10021 w 10023"/>
              <a:gd name="connsiteY2" fmla="*/ 10988 h 13787"/>
              <a:gd name="connsiteX3" fmla="*/ 10022 w 10023"/>
              <a:gd name="connsiteY3" fmla="*/ 1983 h 13787"/>
              <a:gd name="connsiteX4" fmla="*/ 0 w 10023"/>
              <a:gd name="connsiteY4" fmla="*/ 0 h 13787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213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213 h 11804"/>
              <a:gd name="connsiteX0" fmla="*/ 21 w 10023"/>
              <a:gd name="connsiteY0" fmla="*/ 107 h 11804"/>
              <a:gd name="connsiteX1" fmla="*/ 0 w 10023"/>
              <a:gd name="connsiteY1" fmla="*/ 11804 h 11804"/>
              <a:gd name="connsiteX2" fmla="*/ 10021 w 10023"/>
              <a:gd name="connsiteY2" fmla="*/ 9005 h 11804"/>
              <a:gd name="connsiteX3" fmla="*/ 10022 w 10023"/>
              <a:gd name="connsiteY3" fmla="*/ 0 h 11804"/>
              <a:gd name="connsiteX4" fmla="*/ 21 w 10023"/>
              <a:gd name="connsiteY4" fmla="*/ 107 h 11804"/>
              <a:gd name="connsiteX0" fmla="*/ 21 w 10023"/>
              <a:gd name="connsiteY0" fmla="*/ 0 h 11839"/>
              <a:gd name="connsiteX1" fmla="*/ 0 w 10023"/>
              <a:gd name="connsiteY1" fmla="*/ 11839 h 11839"/>
              <a:gd name="connsiteX2" fmla="*/ 10021 w 10023"/>
              <a:gd name="connsiteY2" fmla="*/ 9040 h 11839"/>
              <a:gd name="connsiteX3" fmla="*/ 10022 w 10023"/>
              <a:gd name="connsiteY3" fmla="*/ 35 h 11839"/>
              <a:gd name="connsiteX4" fmla="*/ 21 w 10023"/>
              <a:gd name="connsiteY4" fmla="*/ 0 h 11839"/>
              <a:gd name="connsiteX0" fmla="*/ 21 w 10023"/>
              <a:gd name="connsiteY0" fmla="*/ 36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36 h 11875"/>
              <a:gd name="connsiteX0" fmla="*/ 2 w 10025"/>
              <a:gd name="connsiteY0" fmla="*/ 1 h 11875"/>
              <a:gd name="connsiteX1" fmla="*/ 2 w 10025"/>
              <a:gd name="connsiteY1" fmla="*/ 11875 h 11875"/>
              <a:gd name="connsiteX2" fmla="*/ 10023 w 10025"/>
              <a:gd name="connsiteY2" fmla="*/ 9076 h 11875"/>
              <a:gd name="connsiteX3" fmla="*/ 10024 w 10025"/>
              <a:gd name="connsiteY3" fmla="*/ 0 h 11875"/>
              <a:gd name="connsiteX4" fmla="*/ 2 w 10025"/>
              <a:gd name="connsiteY4" fmla="*/ 1 h 11875"/>
              <a:gd name="connsiteX0" fmla="*/ 21 w 10023"/>
              <a:gd name="connsiteY0" fmla="*/ 1 h 11875"/>
              <a:gd name="connsiteX1" fmla="*/ 0 w 10023"/>
              <a:gd name="connsiteY1" fmla="*/ 11875 h 11875"/>
              <a:gd name="connsiteX2" fmla="*/ 10021 w 10023"/>
              <a:gd name="connsiteY2" fmla="*/ 9076 h 11875"/>
              <a:gd name="connsiteX3" fmla="*/ 10022 w 10023"/>
              <a:gd name="connsiteY3" fmla="*/ 0 h 11875"/>
              <a:gd name="connsiteX4" fmla="*/ 21 w 10023"/>
              <a:gd name="connsiteY4" fmla="*/ 1 h 11875"/>
              <a:gd name="connsiteX0" fmla="*/ 21 w 10032"/>
              <a:gd name="connsiteY0" fmla="*/ 1 h 11875"/>
              <a:gd name="connsiteX1" fmla="*/ 0 w 10032"/>
              <a:gd name="connsiteY1" fmla="*/ 11875 h 11875"/>
              <a:gd name="connsiteX2" fmla="*/ 10031 w 10032"/>
              <a:gd name="connsiteY2" fmla="*/ 8848 h 11875"/>
              <a:gd name="connsiteX3" fmla="*/ 10022 w 10032"/>
              <a:gd name="connsiteY3" fmla="*/ 0 h 11875"/>
              <a:gd name="connsiteX4" fmla="*/ 21 w 10032"/>
              <a:gd name="connsiteY4" fmla="*/ 1 h 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2" h="11875">
                <a:moveTo>
                  <a:pt x="21" y="1"/>
                </a:moveTo>
                <a:cubicBezTo>
                  <a:pt x="14" y="3865"/>
                  <a:pt x="7" y="8011"/>
                  <a:pt x="0" y="11875"/>
                </a:cubicBezTo>
                <a:cubicBezTo>
                  <a:pt x="3340" y="10942"/>
                  <a:pt x="6691" y="9781"/>
                  <a:pt x="10031" y="8848"/>
                </a:cubicBezTo>
                <a:cubicBezTo>
                  <a:pt x="10038" y="5185"/>
                  <a:pt x="10015" y="3663"/>
                  <a:pt x="10022" y="0"/>
                </a:cubicBezTo>
                <a:lnTo>
                  <a:pt x="21" y="1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horz" wrap="square" lIns="82637" tIns="41319" rIns="82637" bIns="41319" numCol="1" anchor="t" anchorCtr="0" compatLnSpc="1">
            <a:prstTxWarp prst="textNoShape">
              <a:avLst/>
            </a:prstTxWarp>
          </a:bodyPr>
          <a:lstStyle/>
          <a:p>
            <a:pPr defTabSz="865624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71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8"/>
          <p:cNvSpPr>
            <a:spLocks noGrp="1"/>
          </p:cNvSpPr>
          <p:nvPr>
            <p:ph type="title"/>
          </p:nvPr>
        </p:nvSpPr>
        <p:spPr>
          <a:xfrm>
            <a:off x="609609" y="480368"/>
            <a:ext cx="5297329" cy="860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69101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25875"/>
            <a:endParaRPr lang="en-US" sz="2010">
              <a:solidFill>
                <a:srgbClr val="646464"/>
              </a:solidFill>
              <a:cs typeface="Arial" pitchFamily="34" charset="0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2"/>
          </p:nvPr>
        </p:nvSpPr>
        <p:spPr>
          <a:xfrm>
            <a:off x="9135034" y="6406536"/>
            <a:ext cx="1584960" cy="201168"/>
          </a:xfrm>
          <a:prstGeom prst="rect">
            <a:avLst/>
          </a:prstGeom>
        </p:spPr>
        <p:txBody>
          <a:bodyPr/>
          <a:lstStyle>
            <a:lvl1pPr>
              <a:defRPr lang="ru-RU" sz="799" b="0" kern="1200" smtClean="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25875"/>
            <a:r>
              <a:rPr lang="ru-RU"/>
              <a:t>Май 2017 </a:t>
            </a:r>
          </a:p>
        </p:txBody>
      </p:sp>
    </p:spTree>
    <p:extLst>
      <p:ext uri="{BB962C8B-B14F-4D97-AF65-F5344CB8AC3E}">
        <p14:creationId xmlns:p14="http://schemas.microsoft.com/office/powerpoint/2010/main" val="190796526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  <a:prstGeom prst="rect">
            <a:avLst/>
          </a:prstGeom>
        </p:spPr>
        <p:txBody>
          <a:bodyPr/>
          <a:lstStyle>
            <a:lvl1pPr marL="0" indent="0" algn="l" defTabSz="974659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75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2549" indent="-172549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81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783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4984" indent="-184984" algn="l" defTabSz="974659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783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011071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72267043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4560510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919094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" y="0"/>
            <a:ext cx="121889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69573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62891652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N:\TAS\CFS\CFS\GCF\Proposals FY 2014\RCP\Obuv Rossii\pics\14H04130_RF.jpg"/>
          <p:cNvPicPr>
            <a:picLocks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07423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484"/>
            <a:ext cx="12199503" cy="6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2800806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1709027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r="7256"/>
          <a:stretch/>
        </p:blipFill>
        <p:spPr>
          <a:xfrm>
            <a:off x="-48680" y="0"/>
            <a:ext cx="12193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3802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0855070"/>
              </p:ext>
            </p:extLst>
          </p:nvPr>
        </p:nvGraphicFramePr>
        <p:xfrm>
          <a:off x="0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9538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6062" y="274320"/>
            <a:ext cx="11505078" cy="68140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9361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783" i="1">
                <a:solidFill>
                  <a:schemeClr val="bg1">
                    <a:lumMod val="75000"/>
                  </a:schemeClr>
                </a:solidFill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5998" y="6495068"/>
            <a:ext cx="5244566" cy="179110"/>
          </a:xfrm>
          <a:prstGeom prst="rect">
            <a:avLst/>
          </a:prstGeom>
        </p:spPr>
        <p:txBody>
          <a:bodyPr lIns="0" tIns="0" rIns="0" bIns="0" anchor="t"/>
          <a:lstStyle>
            <a:lvl1pPr marL="110364" indent="-110364">
              <a:buClrTx/>
              <a:buSzPct val="100000"/>
              <a:buFont typeface="+mj-lt"/>
              <a:buAutoNum type="arabicParenR"/>
              <a:defRPr sz="783" i="0">
                <a:latin typeface="EYInterstate Light" panose="02000506000000020004" pitchFamily="2" charset="0"/>
              </a:defRPr>
            </a:lvl1pPr>
            <a:lvl2pPr>
              <a:defRPr sz="783" i="1">
                <a:latin typeface="+mj-lt"/>
              </a:defRPr>
            </a:lvl2pPr>
            <a:lvl3pPr>
              <a:defRPr sz="783" i="1">
                <a:latin typeface="+mj-lt"/>
              </a:defRPr>
            </a:lvl3pPr>
            <a:lvl4pPr>
              <a:defRPr sz="783" i="1">
                <a:latin typeface="+mj-lt"/>
              </a:defRPr>
            </a:lvl4pPr>
            <a:lvl5pPr>
              <a:defRPr sz="783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336063" y="1052511"/>
            <a:ext cx="1152830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336062" y="6335078"/>
            <a:ext cx="11519877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32">
              <a:solidFill>
                <a:srgbClr val="646464"/>
              </a:solidFill>
              <a:latin typeface="EYInterstate Light"/>
              <a:cs typeface="Arial"/>
              <a:sym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6560130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48A9E-E92C-4566-95F1-E71EEB0862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924" y="6488835"/>
            <a:ext cx="10514384" cy="107722"/>
          </a:xfrm>
        </p:spPr>
        <p:txBody>
          <a:bodyPr numCol="2" anchor="ctr"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4BCB43-D829-4877-B05A-448773561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1419" y="6488835"/>
            <a:ext cx="399719" cy="107722"/>
          </a:xfrm>
        </p:spPr>
        <p:txBody>
          <a:bodyPr/>
          <a:lstStyle/>
          <a:p>
            <a:fld id="{5E4651A9-3D62-4D2D-9FDB-7DBFAB4E0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1AB0AB-516B-4EE6-AE58-AEBFA15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382834"/>
            <a:ext cx="10199076" cy="47230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1200" dirty="0"/>
              <a:t>ПРОДУКТОВАЯ ЛОГИКА 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  <a:br>
              <a:rPr lang="ru-RU" sz="1200" dirty="0"/>
            </a:br>
            <a:r>
              <a:rPr lang="ru-RU" sz="1200" dirty="0"/>
              <a:t>ВОЗМОЖНОСТЬ РАЗМЕЩЕНИЯ ЗАГОЛОВКА В 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63037231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A714-429B-4367-80C0-7AD25B69BE6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FD46-F85D-4C5C-8EF5-E4515226E0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vmlDrawing" Target="../drawings/vmlDrawing1.v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tags" Target="../tags/tag5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image" Target="../media/image3.emf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vmlDrawing" Target="../drawings/vmlDrawing3.vml"/><Relationship Id="rId30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vmlDrawing" Target="../drawings/vmlDrawing11.v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theme" Target="../theme/theme4.xml"/><Relationship Id="rId30" Type="http://schemas.openxmlformats.org/officeDocument/2006/relationships/tags" Target="../tags/tag1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tags" Target="../tags/tag2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vmlDrawing" Target="../drawings/vmlDrawing20.v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theme" Target="../theme/theme5.xml"/><Relationship Id="rId30" Type="http://schemas.openxmlformats.org/officeDocument/2006/relationships/tags" Target="../tags/tag2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29" Type="http://schemas.openxmlformats.org/officeDocument/2006/relationships/tags" Target="../tags/tag34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slideLayout" Target="../slideLayouts/slideLayout124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28" Type="http://schemas.openxmlformats.org/officeDocument/2006/relationships/vmlDrawing" Target="../drawings/vmlDrawing29.v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Relationship Id="rId27" Type="http://schemas.openxmlformats.org/officeDocument/2006/relationships/theme" Target="../theme/theme6.xml"/><Relationship Id="rId30" Type="http://schemas.openxmlformats.org/officeDocument/2006/relationships/tags" Target="../tags/tag3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29.xml"/><Relationship Id="rId21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29" Type="http://schemas.openxmlformats.org/officeDocument/2006/relationships/tags" Target="../tags/tag44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vmlDrawing" Target="../drawings/vmlDrawing38.v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theme" Target="../theme/theme7.xml"/><Relationship Id="rId30" Type="http://schemas.openxmlformats.org/officeDocument/2006/relationships/tags" Target="../tags/tag4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29" Type="http://schemas.openxmlformats.org/officeDocument/2006/relationships/tags" Target="../tags/tag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28" Type="http://schemas.openxmlformats.org/officeDocument/2006/relationships/vmlDrawing" Target="../drawings/vmlDrawing47.v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Relationship Id="rId27" Type="http://schemas.openxmlformats.org/officeDocument/2006/relationships/theme" Target="../theme/theme8.xml"/><Relationship Id="rId30" Type="http://schemas.openxmlformats.org/officeDocument/2006/relationships/tags" Target="../tags/tag5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29" Type="http://schemas.openxmlformats.org/officeDocument/2006/relationships/tags" Target="../tags/tag64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28" Type="http://schemas.openxmlformats.org/officeDocument/2006/relationships/vmlDrawing" Target="../drawings/vmlDrawing56.v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Relationship Id="rId27" Type="http://schemas.openxmlformats.org/officeDocument/2006/relationships/theme" Target="../theme/theme9.xml"/><Relationship Id="rId30" Type="http://schemas.openxmlformats.org/officeDocument/2006/relationships/tags" Target="../tags/tag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slideLayout" Target="../slideLayouts/slideLayout222.xml"/><Relationship Id="rId26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5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224.xml"/><Relationship Id="rId29" Type="http://schemas.openxmlformats.org/officeDocument/2006/relationships/tags" Target="../tags/tag74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24" Type="http://schemas.openxmlformats.org/officeDocument/2006/relationships/slideLayout" Target="../slideLayouts/slideLayout228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23" Type="http://schemas.openxmlformats.org/officeDocument/2006/relationships/slideLayout" Target="../slideLayouts/slideLayout227.xml"/><Relationship Id="rId28" Type="http://schemas.openxmlformats.org/officeDocument/2006/relationships/vmlDrawing" Target="../drawings/vmlDrawing65.vml"/><Relationship Id="rId10" Type="http://schemas.openxmlformats.org/officeDocument/2006/relationships/slideLayout" Target="../slideLayouts/slideLayout214.xml"/><Relationship Id="rId19" Type="http://schemas.openxmlformats.org/officeDocument/2006/relationships/slideLayout" Target="../slideLayouts/slideLayout223.xml"/><Relationship Id="rId31" Type="http://schemas.openxmlformats.org/officeDocument/2006/relationships/oleObject" Target="../embeddings/oleObject20.bin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slideLayout" Target="../slideLayouts/slideLayout226.xml"/><Relationship Id="rId27" Type="http://schemas.openxmlformats.org/officeDocument/2006/relationships/theme" Target="../theme/theme10.xml"/><Relationship Id="rId30" Type="http://schemas.openxmlformats.org/officeDocument/2006/relationships/tags" Target="../tags/tag7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8.xml"/><Relationship Id="rId13" Type="http://schemas.openxmlformats.org/officeDocument/2006/relationships/slideLayout" Target="../slideLayouts/slideLayout243.xml"/><Relationship Id="rId18" Type="http://schemas.openxmlformats.org/officeDocument/2006/relationships/slideLayout" Target="../slideLayouts/slideLayout248.xml"/><Relationship Id="rId26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33.xml"/><Relationship Id="rId21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37.xml"/><Relationship Id="rId12" Type="http://schemas.openxmlformats.org/officeDocument/2006/relationships/slideLayout" Target="../slideLayouts/slideLayout242.xml"/><Relationship Id="rId17" Type="http://schemas.openxmlformats.org/officeDocument/2006/relationships/slideLayout" Target="../slideLayouts/slideLayout247.xml"/><Relationship Id="rId25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32.xml"/><Relationship Id="rId16" Type="http://schemas.openxmlformats.org/officeDocument/2006/relationships/slideLayout" Target="../slideLayouts/slideLayout246.xml"/><Relationship Id="rId20" Type="http://schemas.openxmlformats.org/officeDocument/2006/relationships/slideLayout" Target="../slideLayouts/slideLayout250.xml"/><Relationship Id="rId29" Type="http://schemas.openxmlformats.org/officeDocument/2006/relationships/tags" Target="../tags/tag84.xml"/><Relationship Id="rId1" Type="http://schemas.openxmlformats.org/officeDocument/2006/relationships/slideLayout" Target="../slideLayouts/slideLayout231.xml"/><Relationship Id="rId6" Type="http://schemas.openxmlformats.org/officeDocument/2006/relationships/slideLayout" Target="../slideLayouts/slideLayout236.xml"/><Relationship Id="rId11" Type="http://schemas.openxmlformats.org/officeDocument/2006/relationships/slideLayout" Target="../slideLayouts/slideLayout241.xml"/><Relationship Id="rId24" Type="http://schemas.openxmlformats.org/officeDocument/2006/relationships/slideLayout" Target="../slideLayouts/slideLayout254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235.xml"/><Relationship Id="rId15" Type="http://schemas.openxmlformats.org/officeDocument/2006/relationships/slideLayout" Target="../slideLayouts/slideLayout245.xml"/><Relationship Id="rId23" Type="http://schemas.openxmlformats.org/officeDocument/2006/relationships/slideLayout" Target="../slideLayouts/slideLayout253.xml"/><Relationship Id="rId28" Type="http://schemas.openxmlformats.org/officeDocument/2006/relationships/vmlDrawing" Target="../drawings/vmlDrawing74.vml"/><Relationship Id="rId10" Type="http://schemas.openxmlformats.org/officeDocument/2006/relationships/slideLayout" Target="../slideLayouts/slideLayout240.xml"/><Relationship Id="rId19" Type="http://schemas.openxmlformats.org/officeDocument/2006/relationships/slideLayout" Target="../slideLayouts/slideLayout249.xml"/><Relationship Id="rId31" Type="http://schemas.openxmlformats.org/officeDocument/2006/relationships/oleObject" Target="../embeddings/oleObject20.bin"/><Relationship Id="rId4" Type="http://schemas.openxmlformats.org/officeDocument/2006/relationships/slideLayout" Target="../slideLayouts/slideLayout234.xml"/><Relationship Id="rId9" Type="http://schemas.openxmlformats.org/officeDocument/2006/relationships/slideLayout" Target="../slideLayouts/slideLayout239.xml"/><Relationship Id="rId14" Type="http://schemas.openxmlformats.org/officeDocument/2006/relationships/slideLayout" Target="../slideLayouts/slideLayout244.xml"/><Relationship Id="rId22" Type="http://schemas.openxmlformats.org/officeDocument/2006/relationships/slideLayout" Target="../slideLayouts/slideLayout252.xml"/><Relationship Id="rId27" Type="http://schemas.openxmlformats.org/officeDocument/2006/relationships/theme" Target="../theme/theme11.xml"/><Relationship Id="rId30" Type="http://schemas.openxmlformats.org/officeDocument/2006/relationships/tags" Target="../tags/tag8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26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5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29" Type="http://schemas.openxmlformats.org/officeDocument/2006/relationships/tags" Target="../tags/tag94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slideLayout" Target="../slideLayouts/slideLayout280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slideLayout" Target="../slideLayouts/slideLayout279.xml"/><Relationship Id="rId28" Type="http://schemas.openxmlformats.org/officeDocument/2006/relationships/vmlDrawing" Target="../drawings/vmlDrawing83.v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31" Type="http://schemas.openxmlformats.org/officeDocument/2006/relationships/oleObject" Target="../embeddings/oleObject20.bin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Relationship Id="rId27" Type="http://schemas.openxmlformats.org/officeDocument/2006/relationships/theme" Target="../theme/theme12.xml"/><Relationship Id="rId30" Type="http://schemas.openxmlformats.org/officeDocument/2006/relationships/tags" Target="../tags/tag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8B9B7-32B4-4EFF-8AE2-39FF19D3B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7BC57A-729E-4B10-9624-F83488CDE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ED26E3-CF42-49A5-9C6D-0BD4CB1DA3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D421F-A66D-42EF-9964-AE8C4E56ACA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0AD159-860D-4329-A022-83467E95B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E72AA8-1B31-4AF0-9D6C-21816F2A4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560C5-4A99-4734-A280-F5CFA05D9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50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Объект 2" hidden="1">
            <a:extLst>
              <a:ext uri="{FF2B5EF4-FFF2-40B4-BE49-F238E27FC236}">
                <a16:creationId xmlns:a16="http://schemas.microsoft.com/office/drawing/2014/main" id="{61A01BDC-82E9-1C4A-B0A9-D67577E65EB4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17" imgW="38100" imgH="38100" progId="TCLayout.ActiveDocument.1">
                  <p:embed/>
                </p:oleObj>
              </mc:Choice>
              <mc:Fallback>
                <p:oleObj name="think-cell Slide" r:id="rId17" imgW="38100" imgH="38100" progId="TCLayout.ActiveDocument.1">
                  <p:embed/>
                  <p:pic>
                    <p:nvPicPr>
                      <p:cNvPr id="3074" name="Объект 2" hidden="1">
                        <a:extLst>
                          <a:ext uri="{FF2B5EF4-FFF2-40B4-BE49-F238E27FC236}">
                            <a16:creationId xmlns:a16="http://schemas.microsoft.com/office/drawing/2014/main" id="{61A01BDC-82E9-1C4A-B0A9-D67577E65E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Прямоугольник 1" hidden="1">
            <a:extLst>
              <a:ext uri="{FF2B5EF4-FFF2-40B4-BE49-F238E27FC236}">
                <a16:creationId xmlns:a16="http://schemas.microsoft.com/office/drawing/2014/main" id="{FB7C94A9-D0C5-4CCB-818A-C03B0771D1D9}"/>
              </a:ext>
            </a:extLst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0" y="0"/>
            <a:ext cx="195385" cy="158750"/>
          </a:xfrm>
          <a:prstGeom prst="rect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ru-RU" sz="2400" b="1">
              <a:sym typeface="Times New Roman" panose="02020603050405020304" pitchFamily="18" charset="0"/>
            </a:endParaRPr>
          </a:p>
        </p:txBody>
      </p:sp>
      <p:sp>
        <p:nvSpPr>
          <p:cNvPr id="3076" name="Rectangle 2">
            <a:extLst>
              <a:ext uri="{FF2B5EF4-FFF2-40B4-BE49-F238E27FC236}">
                <a16:creationId xmlns:a16="http://schemas.microsoft.com/office/drawing/2014/main" id="{B4D0000F-3C51-4F4D-AFD8-30E474609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960439"/>
            <a:ext cx="11060724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</p:txBody>
      </p:sp>
      <p:sp>
        <p:nvSpPr>
          <p:cNvPr id="3077" name="Rectangle 4">
            <a:extLst>
              <a:ext uri="{FF2B5EF4-FFF2-40B4-BE49-F238E27FC236}">
                <a16:creationId xmlns:a16="http://schemas.microsoft.com/office/drawing/2014/main" id="{E8015FEA-AFD9-A945-B693-1C10C7BA3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276225"/>
            <a:ext cx="1106267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Master title style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9566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B6487"/>
          </a:solidFill>
          <a:latin typeface="Times New Roman" pitchFamily="18" charset="0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 New Roman" panose="02020603050405020304" pitchFamily="18" charset="0"/>
        <a:buChar char="–"/>
        <a:defRPr sz="1400">
          <a:solidFill>
            <a:schemeClr val="tx1"/>
          </a:solidFill>
          <a:latin typeface="+mn-lt"/>
        </a:defRPr>
      </a:lvl2pPr>
      <a:lvl3pPr marL="12319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400">
          <a:solidFill>
            <a:schemeClr val="tx1"/>
          </a:solidFill>
          <a:latin typeface="+mn-lt"/>
        </a:defRPr>
      </a:lvl3pPr>
      <a:lvl4pPr marL="1639888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</a:defRPr>
      </a:lvl4pPr>
      <a:lvl5pPr marL="20478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400">
          <a:solidFill>
            <a:schemeClr val="tx1"/>
          </a:solidFill>
          <a:latin typeface="+mn-lt"/>
        </a:defRPr>
      </a:lvl5pPr>
      <a:lvl6pPr marL="25050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400">
          <a:solidFill>
            <a:schemeClr val="tx1"/>
          </a:solidFill>
          <a:latin typeface="+mn-lt"/>
        </a:defRPr>
      </a:lvl6pPr>
      <a:lvl7pPr marL="29622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400">
          <a:solidFill>
            <a:schemeClr val="tx1"/>
          </a:solidFill>
          <a:latin typeface="+mn-lt"/>
        </a:defRPr>
      </a:lvl7pPr>
      <a:lvl8pPr marL="34194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400">
          <a:solidFill>
            <a:schemeClr val="tx1"/>
          </a:solidFill>
          <a:latin typeface="+mn-lt"/>
        </a:defRPr>
      </a:lvl8pPr>
      <a:lvl9pPr marL="38766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4183245990"/>
              </p:ext>
            </p:extLst>
          </p:nvPr>
        </p:nvGraphicFramePr>
        <p:xfrm>
          <a:off x="1814" y="1450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think-cell Slide" r:id="rId30" imgW="216" imgH="216" progId="TCLayout.ActiveDocument.1">
                  <p:embed/>
                </p:oleObj>
              </mc:Choice>
              <mc:Fallback>
                <p:oleObj name="think-cell Slide" r:id="rId30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814" y="1450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29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26518" y="6406536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defTabSz="945578"/>
            <a:r>
              <a:rPr lang="ru-RU" sz="816" b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defTabSz="945578"/>
              <a:t>‹#›</a:t>
            </a:fld>
            <a:endParaRPr lang="en-GB" sz="816" b="0">
              <a:latin typeface="EYInterstate Light"/>
            </a:endParaRP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2076797" y="6406545"/>
            <a:ext cx="7850719" cy="39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45578"/>
            <a:r>
              <a:rPr lang="ru-RU" sz="816" b="1">
                <a:solidFill>
                  <a:srgbClr val="646464"/>
                </a:solidFill>
              </a:rPr>
              <a:t>Конфиденциально</a:t>
            </a:r>
          </a:p>
          <a:p>
            <a:pPr defTabSz="945578"/>
            <a:endParaRPr lang="en-US" sz="799" b="1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11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</p:sldLayoutIdLst>
  <p:hf sldNum="0" hdr="0" ftr="0" dt="0"/>
  <p:txStyles>
    <p:titleStyle>
      <a:lvl1pPr algn="l" defTabSz="914435" rtl="0" eaLnBrk="1" latinLnBrk="0" hangingPunct="1">
        <a:lnSpc>
          <a:spcPct val="85000"/>
        </a:lnSpc>
        <a:spcBef>
          <a:spcPct val="0"/>
        </a:spcBef>
        <a:buNone/>
        <a:defRPr sz="2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30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71325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6988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42651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83149" indent="-356630" algn="l" defTabSz="914435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514697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4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1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48" indent="-228609" algn="l" defTabSz="9144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9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5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2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0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8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6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2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39" algn="l" defTabSz="9144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890165160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41825-FD12-4CF1-94EC-9DB6B103AD89}"/>
              </a:ext>
            </a:extLst>
          </p:cNvPr>
          <p:cNvSpPr txBox="1"/>
          <p:nvPr userDrawn="1"/>
        </p:nvSpPr>
        <p:spPr>
          <a:xfrm>
            <a:off x="10826497" y="6580159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algn="ctr" defTabSz="945578"/>
              <a:t>‹#›</a:t>
            </a:fld>
            <a:endParaRPr lang="en-GB" sz="816" b="0" dirty="0"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349071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  <p:sldLayoutId id="2147483725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4289920499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41825-FD12-4CF1-94EC-9DB6B103AD89}"/>
              </a:ext>
            </a:extLst>
          </p:cNvPr>
          <p:cNvSpPr txBox="1"/>
          <p:nvPr userDrawn="1"/>
        </p:nvSpPr>
        <p:spPr>
          <a:xfrm>
            <a:off x="10826497" y="6580159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algn="ctr" defTabSz="945578"/>
              <a:t>‹#›</a:t>
            </a:fld>
            <a:endParaRPr lang="en-GB" sz="816" b="0" dirty="0"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326166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059218373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41825-FD12-4CF1-94EC-9DB6B103AD89}"/>
              </a:ext>
            </a:extLst>
          </p:cNvPr>
          <p:cNvSpPr txBox="1"/>
          <p:nvPr userDrawn="1"/>
        </p:nvSpPr>
        <p:spPr>
          <a:xfrm>
            <a:off x="10826497" y="6580159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algn="ctr" defTabSz="945578"/>
              <a:t>‹#›</a:t>
            </a:fld>
            <a:endParaRPr lang="en-GB" sz="816" b="0" dirty="0"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37094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777" r:id="rId24"/>
    <p:sldLayoutId id="2147483778" r:id="rId25"/>
    <p:sldLayoutId id="2147483779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24764573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41825-FD12-4CF1-94EC-9DB6B103AD89}"/>
              </a:ext>
            </a:extLst>
          </p:cNvPr>
          <p:cNvSpPr txBox="1"/>
          <p:nvPr userDrawn="1"/>
        </p:nvSpPr>
        <p:spPr>
          <a:xfrm>
            <a:off x="10826497" y="6580159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algn="ctr" defTabSz="945578"/>
              <a:t>‹#›</a:t>
            </a:fld>
            <a:endParaRPr lang="en-GB" sz="816" b="0" dirty="0"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22214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925827922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3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41825-FD12-4CF1-94EC-9DB6B103AD89}"/>
              </a:ext>
            </a:extLst>
          </p:cNvPr>
          <p:cNvSpPr txBox="1"/>
          <p:nvPr userDrawn="1"/>
        </p:nvSpPr>
        <p:spPr>
          <a:xfrm>
            <a:off x="10826497" y="6580159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algn="ctr" defTabSz="945578"/>
              <a:t>‹#›</a:t>
            </a:fld>
            <a:endParaRPr lang="en-GB" sz="816" b="0" dirty="0"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2820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832" r:id="rId25"/>
    <p:sldLayoutId id="2147483833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3081050615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41825-FD12-4CF1-94EC-9DB6B103AD89}"/>
              </a:ext>
            </a:extLst>
          </p:cNvPr>
          <p:cNvSpPr txBox="1"/>
          <p:nvPr userDrawn="1"/>
        </p:nvSpPr>
        <p:spPr>
          <a:xfrm>
            <a:off x="10826497" y="6580159"/>
            <a:ext cx="1237408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EYInterstate Light"/>
              </a:rPr>
              <a:t>Страница </a:t>
            </a:r>
            <a:fld id="{9AE4D82F-B047-469B-AC52-A46321747EAF}" type="slidenum">
              <a:rPr lang="en-GB" sz="816" b="0" smtClean="0">
                <a:latin typeface="EYInterstate Light"/>
              </a:rPr>
              <a:pPr algn="ctr" defTabSz="945578"/>
              <a:t>‹#›</a:t>
            </a:fld>
            <a:endParaRPr lang="en-GB" sz="816" b="0" dirty="0"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05716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854" r:id="rId20"/>
    <p:sldLayoutId id="2147483855" r:id="rId21"/>
    <p:sldLayoutId id="2147483856" r:id="rId22"/>
    <p:sldLayoutId id="2147483857" r:id="rId23"/>
    <p:sldLayoutId id="2147483858" r:id="rId24"/>
    <p:sldLayoutId id="2147483859" r:id="rId25"/>
    <p:sldLayoutId id="2147483860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3086193167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2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8635E-0F6D-4E83-8FA3-02D3FE66DD15}"/>
              </a:ext>
            </a:extLst>
          </p:cNvPr>
          <p:cNvSpPr txBox="1"/>
          <p:nvPr userDrawn="1"/>
        </p:nvSpPr>
        <p:spPr>
          <a:xfrm>
            <a:off x="11166621" y="6661439"/>
            <a:ext cx="1009825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Arial" panose="020B0604020202020204" pitchFamily="34" charset="0"/>
                <a:cs typeface="Arial" panose="020B0604020202020204" pitchFamily="34" charset="0"/>
              </a:rPr>
              <a:t>Страница </a:t>
            </a:r>
            <a:fld id="{9AE4D82F-B047-469B-AC52-A46321747EAF}" type="slidenum">
              <a:rPr lang="en-GB" sz="816" b="0" smtClean="0">
                <a:latin typeface="Arial" panose="020B0604020202020204" pitchFamily="34" charset="0"/>
                <a:cs typeface="Arial" panose="020B0604020202020204" pitchFamily="34" charset="0"/>
              </a:rPr>
              <a:pPr algn="ctr" defTabSz="945578"/>
              <a:t>‹#›</a:t>
            </a:fld>
            <a:endParaRPr lang="en-GB" sz="816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31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  <p:sldLayoutId id="2147483881" r:id="rId20"/>
    <p:sldLayoutId id="2147483882" r:id="rId21"/>
    <p:sldLayoutId id="2147483883" r:id="rId22"/>
    <p:sldLayoutId id="2147483884" r:id="rId23"/>
    <p:sldLayoutId id="2147483885" r:id="rId24"/>
    <p:sldLayoutId id="2147483886" r:id="rId25"/>
    <p:sldLayoutId id="2147483887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386915221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8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8635E-0F6D-4E83-8FA3-02D3FE66DD15}"/>
              </a:ext>
            </a:extLst>
          </p:cNvPr>
          <p:cNvSpPr txBox="1"/>
          <p:nvPr userDrawn="1"/>
        </p:nvSpPr>
        <p:spPr>
          <a:xfrm>
            <a:off x="11166621" y="6661439"/>
            <a:ext cx="1009825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Arial" panose="020B0604020202020204" pitchFamily="34" charset="0"/>
                <a:cs typeface="Arial" panose="020B0604020202020204" pitchFamily="34" charset="0"/>
              </a:rPr>
              <a:t>Страница </a:t>
            </a:r>
            <a:fld id="{9AE4D82F-B047-469B-AC52-A46321747EAF}" type="slidenum">
              <a:rPr lang="en-GB" sz="816" b="0" smtClean="0">
                <a:latin typeface="Arial" panose="020B0604020202020204" pitchFamily="34" charset="0"/>
                <a:cs typeface="Arial" panose="020B0604020202020204" pitchFamily="34" charset="0"/>
              </a:rPr>
              <a:pPr algn="ctr" defTabSz="945578"/>
              <a:t>‹#›</a:t>
            </a:fld>
            <a:endParaRPr lang="en-GB" sz="816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62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  <p:sldLayoutId id="2147483911" r:id="rId23"/>
    <p:sldLayoutId id="2147483912" r:id="rId24"/>
    <p:sldLayoutId id="2147483913" r:id="rId25"/>
    <p:sldLayoutId id="2147483914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10262171"/>
              </p:ext>
            </p:extLst>
          </p:nvPr>
        </p:nvGraphicFramePr>
        <p:xfrm>
          <a:off x="1814" y="1451"/>
          <a:ext cx="1810" cy="1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4" name="think-cell Slide" r:id="rId31" imgW="216" imgH="216" progId="TCLayout.ActiveDocument.1">
                  <p:embed/>
                </p:oleObj>
              </mc:Choice>
              <mc:Fallback>
                <p:oleObj name="think-cell Slide" r:id="rId31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14" y="1451"/>
                        <a:ext cx="1810" cy="1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0"/>
            </p:custDataLst>
          </p:nvPr>
        </p:nvSpPr>
        <p:spPr>
          <a:xfrm>
            <a:off x="1" y="0"/>
            <a:ext cx="195385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959" b="1">
              <a:solidFill>
                <a:srgbClr val="000000"/>
              </a:solidFill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7034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8635E-0F6D-4E83-8FA3-02D3FE66DD15}"/>
              </a:ext>
            </a:extLst>
          </p:cNvPr>
          <p:cNvSpPr txBox="1"/>
          <p:nvPr userDrawn="1"/>
        </p:nvSpPr>
        <p:spPr>
          <a:xfrm>
            <a:off x="11166621" y="6661439"/>
            <a:ext cx="1009825" cy="20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>
              <a:lnSpc>
                <a:spcPct val="100000"/>
              </a:lnSpc>
              <a:defRPr sz="800" b="1">
                <a:solidFill>
                  <a:srgbClr val="646464"/>
                </a:solidFill>
                <a:latin typeface="EYInterstate Light" pitchFamily="2" charset="0"/>
              </a:defRPr>
            </a:lvl1pPr>
          </a:lstStyle>
          <a:p>
            <a:pPr algn="ctr" defTabSz="945578"/>
            <a:r>
              <a:rPr lang="ru-RU" sz="816" b="0" dirty="0">
                <a:latin typeface="Arial" panose="020B0604020202020204" pitchFamily="34" charset="0"/>
                <a:cs typeface="Arial" panose="020B0604020202020204" pitchFamily="34" charset="0"/>
              </a:rPr>
              <a:t>Страница </a:t>
            </a:r>
            <a:fld id="{9AE4D82F-B047-469B-AC52-A46321747EAF}" type="slidenum">
              <a:rPr lang="en-GB" sz="816" b="0" smtClean="0">
                <a:latin typeface="Arial" panose="020B0604020202020204" pitchFamily="34" charset="0"/>
                <a:cs typeface="Arial" panose="020B0604020202020204" pitchFamily="34" charset="0"/>
              </a:rPr>
              <a:pPr algn="ctr" defTabSz="945578"/>
              <a:t>‹#›</a:t>
            </a:fld>
            <a:endParaRPr lang="en-GB" sz="816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1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  <p:sldLayoutId id="2147483939" r:id="rId24"/>
    <p:sldLayoutId id="2147483940" r:id="rId25"/>
    <p:sldLayoutId id="2147483941" r:id="rId26"/>
  </p:sldLayoutIdLst>
  <p:hf sldNum="0" hdr="0" ftr="0" dt="0"/>
  <p:txStyles>
    <p:titleStyle>
      <a:lvl1pPr algn="l" defTabSz="895381" rtl="0" eaLnBrk="1" latinLnBrk="0" hangingPunct="1">
        <a:lnSpc>
          <a:spcPct val="85000"/>
        </a:lnSpc>
        <a:spcBef>
          <a:spcPct val="0"/>
        </a:spcBef>
        <a:buNone/>
        <a:defRPr sz="195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49199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35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698397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959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47595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763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396794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45993" indent="-349199" algn="l" defTabSz="895381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567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462298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6pPr>
      <a:lvl7pPr marL="290998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7pPr>
      <a:lvl8pPr marL="335767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8pPr>
      <a:lvl9pPr marL="3805367" indent="-223845" algn="l" defTabSz="895381" rtl="0" eaLnBrk="1" latinLnBrk="0" hangingPunct="1">
        <a:spcBef>
          <a:spcPct val="20000"/>
        </a:spcBef>
        <a:buFont typeface="Arial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9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8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307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761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45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6143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83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522" algn="l" defTabSz="895381" rtl="0" eaLnBrk="1" latinLnBrk="0" hangingPunct="1">
        <a:defRPr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tags" Target="../tags/tag115.xml"/><Relationship Id="rId18" Type="http://schemas.openxmlformats.org/officeDocument/2006/relationships/tags" Target="../tags/tag120.xml"/><Relationship Id="rId26" Type="http://schemas.openxmlformats.org/officeDocument/2006/relationships/chart" Target="../charts/chart1.xml"/><Relationship Id="rId3" Type="http://schemas.openxmlformats.org/officeDocument/2006/relationships/tags" Target="../tags/tag105.xml"/><Relationship Id="rId21" Type="http://schemas.openxmlformats.org/officeDocument/2006/relationships/tags" Target="../tags/tag123.xml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5" Type="http://schemas.openxmlformats.org/officeDocument/2006/relationships/notesSlide" Target="../notesSlides/notesSlide1.xml"/><Relationship Id="rId2" Type="http://schemas.openxmlformats.org/officeDocument/2006/relationships/tags" Target="../tags/tag104.xml"/><Relationship Id="rId16" Type="http://schemas.openxmlformats.org/officeDocument/2006/relationships/tags" Target="../tags/tag118.xml"/><Relationship Id="rId20" Type="http://schemas.openxmlformats.org/officeDocument/2006/relationships/tags" Target="../tags/tag122.xml"/><Relationship Id="rId1" Type="http://schemas.openxmlformats.org/officeDocument/2006/relationships/vmlDrawing" Target="../drawings/vmlDrawing92.v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24" Type="http://schemas.openxmlformats.org/officeDocument/2006/relationships/slideLayout" Target="../slideLayouts/slideLayout162.xml"/><Relationship Id="rId5" Type="http://schemas.openxmlformats.org/officeDocument/2006/relationships/tags" Target="../tags/tag107.xml"/><Relationship Id="rId15" Type="http://schemas.openxmlformats.org/officeDocument/2006/relationships/tags" Target="../tags/tag117.xml"/><Relationship Id="rId23" Type="http://schemas.openxmlformats.org/officeDocument/2006/relationships/tags" Target="../tags/tag125.xml"/><Relationship Id="rId28" Type="http://schemas.openxmlformats.org/officeDocument/2006/relationships/image" Target="../media/image14.emf"/><Relationship Id="rId10" Type="http://schemas.openxmlformats.org/officeDocument/2006/relationships/tags" Target="../tags/tag112.xml"/><Relationship Id="rId19" Type="http://schemas.openxmlformats.org/officeDocument/2006/relationships/tags" Target="../tags/tag121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tags" Target="../tags/tag116.xml"/><Relationship Id="rId22" Type="http://schemas.openxmlformats.org/officeDocument/2006/relationships/tags" Target="../tags/tag124.xml"/><Relationship Id="rId27" Type="http://schemas.openxmlformats.org/officeDocument/2006/relationships/oleObject" Target="../embeddings/oleObject29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oleObject" Target="../embeddings/oleObject30.bin"/><Relationship Id="rId18" Type="http://schemas.openxmlformats.org/officeDocument/2006/relationships/image" Target="../media/image16.jpeg"/><Relationship Id="rId26" Type="http://schemas.openxmlformats.org/officeDocument/2006/relationships/image" Target="../media/image24.png"/><Relationship Id="rId3" Type="http://schemas.openxmlformats.org/officeDocument/2006/relationships/tags" Target="../tags/tag127.xml"/><Relationship Id="rId21" Type="http://schemas.openxmlformats.org/officeDocument/2006/relationships/image" Target="../media/image19.png"/><Relationship Id="rId7" Type="http://schemas.openxmlformats.org/officeDocument/2006/relationships/tags" Target="../tags/tag131.xml"/><Relationship Id="rId12" Type="http://schemas.openxmlformats.org/officeDocument/2006/relationships/notesSlide" Target="../notesSlides/notesSlide2.xml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tags" Target="../tags/tag126.xml"/><Relationship Id="rId16" Type="http://schemas.openxmlformats.org/officeDocument/2006/relationships/chart" Target="../charts/chart3.xml"/><Relationship Id="rId20" Type="http://schemas.openxmlformats.org/officeDocument/2006/relationships/image" Target="../media/image18.jpeg"/><Relationship Id="rId1" Type="http://schemas.openxmlformats.org/officeDocument/2006/relationships/vmlDrawing" Target="../drawings/vmlDrawing93.vml"/><Relationship Id="rId6" Type="http://schemas.openxmlformats.org/officeDocument/2006/relationships/tags" Target="../tags/tag130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22.png"/><Relationship Id="rId5" Type="http://schemas.openxmlformats.org/officeDocument/2006/relationships/tags" Target="../tags/tag129.xml"/><Relationship Id="rId15" Type="http://schemas.openxmlformats.org/officeDocument/2006/relationships/chart" Target="../charts/chart2.xml"/><Relationship Id="rId23" Type="http://schemas.openxmlformats.org/officeDocument/2006/relationships/image" Target="../media/image21.png"/><Relationship Id="rId10" Type="http://schemas.openxmlformats.org/officeDocument/2006/relationships/tags" Target="../tags/tag134.xml"/><Relationship Id="rId19" Type="http://schemas.openxmlformats.org/officeDocument/2006/relationships/image" Target="../media/image17.jpe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14.emf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7.svg"/><Relationship Id="rId2" Type="http://schemas.openxmlformats.org/officeDocument/2006/relationships/tags" Target="../tags/tag135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4" Type="http://schemas.openxmlformats.org/officeDocument/2006/relationships/oleObject" Target="../embeddings/oleObject3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28.emf"/><Relationship Id="rId3" Type="http://schemas.openxmlformats.org/officeDocument/2006/relationships/slideLayout" Target="../slideLayouts/slideLayout110.xml"/><Relationship Id="rId7" Type="http://schemas.microsoft.com/office/2007/relationships/hdphoto" Target="../media/hdphoto2.wdp"/><Relationship Id="rId12" Type="http://schemas.openxmlformats.org/officeDocument/2006/relationships/oleObject" Target="../embeddings/oleObject32.bin"/><Relationship Id="rId2" Type="http://schemas.openxmlformats.org/officeDocument/2006/relationships/tags" Target="../tags/tag136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30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4.emf"/><Relationship Id="rId12" Type="http://schemas.openxmlformats.org/officeDocument/2006/relationships/image" Target="../media/image38.jpeg"/><Relationship Id="rId2" Type="http://schemas.openxmlformats.org/officeDocument/2006/relationships/tags" Target="../tags/tag137.xml"/><Relationship Id="rId16" Type="http://schemas.openxmlformats.org/officeDocument/2006/relationships/image" Target="../media/image42.jpeg"/><Relationship Id="rId1" Type="http://schemas.openxmlformats.org/officeDocument/2006/relationships/vmlDrawing" Target="../drawings/vmlDrawing96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37.jpeg"/><Relationship Id="rId5" Type="http://schemas.openxmlformats.org/officeDocument/2006/relationships/image" Target="../media/image34.jpeg"/><Relationship Id="rId15" Type="http://schemas.openxmlformats.org/officeDocument/2006/relationships/image" Target="../media/image41.jpeg"/><Relationship Id="rId10" Type="http://schemas.openxmlformats.org/officeDocument/2006/relationships/image" Target="../media/image36.jpeg"/><Relationship Id="rId4" Type="http://schemas.openxmlformats.org/officeDocument/2006/relationships/notesSlide" Target="../notesSlides/notesSlide3.xml"/><Relationship Id="rId9" Type="http://schemas.microsoft.com/office/2007/relationships/hdphoto" Target="../media/hdphoto4.wdp"/><Relationship Id="rId14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49.xml"/><Relationship Id="rId18" Type="http://schemas.openxmlformats.org/officeDocument/2006/relationships/tags" Target="../tags/tag154.xml"/><Relationship Id="rId26" Type="http://schemas.openxmlformats.org/officeDocument/2006/relationships/slideLayout" Target="../slideLayouts/slideLayout203.xml"/><Relationship Id="rId39" Type="http://schemas.openxmlformats.org/officeDocument/2006/relationships/image" Target="../media/image44.png"/><Relationship Id="rId21" Type="http://schemas.openxmlformats.org/officeDocument/2006/relationships/tags" Target="../tags/tag157.xml"/><Relationship Id="rId34" Type="http://schemas.openxmlformats.org/officeDocument/2006/relationships/chart" Target="../charts/chart9.xml"/><Relationship Id="rId42" Type="http://schemas.openxmlformats.org/officeDocument/2006/relationships/image" Target="../media/image47.png"/><Relationship Id="rId47" Type="http://schemas.openxmlformats.org/officeDocument/2006/relationships/image" Target="../media/image52.png"/><Relationship Id="rId7" Type="http://schemas.openxmlformats.org/officeDocument/2006/relationships/tags" Target="../tags/tag143.xml"/><Relationship Id="rId2" Type="http://schemas.openxmlformats.org/officeDocument/2006/relationships/tags" Target="../tags/tag138.xml"/><Relationship Id="rId16" Type="http://schemas.openxmlformats.org/officeDocument/2006/relationships/tags" Target="../tags/tag152.xml"/><Relationship Id="rId29" Type="http://schemas.openxmlformats.org/officeDocument/2006/relationships/chart" Target="../charts/chart4.xml"/><Relationship Id="rId11" Type="http://schemas.openxmlformats.org/officeDocument/2006/relationships/tags" Target="../tags/tag147.xml"/><Relationship Id="rId24" Type="http://schemas.openxmlformats.org/officeDocument/2006/relationships/tags" Target="../tags/tag160.xml"/><Relationship Id="rId32" Type="http://schemas.openxmlformats.org/officeDocument/2006/relationships/chart" Target="../charts/chart7.xml"/><Relationship Id="rId37" Type="http://schemas.openxmlformats.org/officeDocument/2006/relationships/chart" Target="../charts/chart12.xml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" Type="http://schemas.openxmlformats.org/officeDocument/2006/relationships/tags" Target="../tags/tag141.xml"/><Relationship Id="rId15" Type="http://schemas.openxmlformats.org/officeDocument/2006/relationships/tags" Target="../tags/tag151.xml"/><Relationship Id="rId23" Type="http://schemas.openxmlformats.org/officeDocument/2006/relationships/tags" Target="../tags/tag159.xml"/><Relationship Id="rId28" Type="http://schemas.openxmlformats.org/officeDocument/2006/relationships/image" Target="../media/image28.emf"/><Relationship Id="rId36" Type="http://schemas.openxmlformats.org/officeDocument/2006/relationships/chart" Target="../charts/chart11.xml"/><Relationship Id="rId49" Type="http://schemas.openxmlformats.org/officeDocument/2006/relationships/image" Target="../media/image54.png"/><Relationship Id="rId10" Type="http://schemas.openxmlformats.org/officeDocument/2006/relationships/tags" Target="../tags/tag146.xml"/><Relationship Id="rId19" Type="http://schemas.openxmlformats.org/officeDocument/2006/relationships/tags" Target="../tags/tag155.xml"/><Relationship Id="rId31" Type="http://schemas.openxmlformats.org/officeDocument/2006/relationships/chart" Target="../charts/chart6.xml"/><Relationship Id="rId44" Type="http://schemas.openxmlformats.org/officeDocument/2006/relationships/image" Target="../media/image49.png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Relationship Id="rId22" Type="http://schemas.openxmlformats.org/officeDocument/2006/relationships/tags" Target="../tags/tag158.xml"/><Relationship Id="rId27" Type="http://schemas.openxmlformats.org/officeDocument/2006/relationships/oleObject" Target="../embeddings/oleObject33.bin"/><Relationship Id="rId30" Type="http://schemas.openxmlformats.org/officeDocument/2006/relationships/chart" Target="../charts/chart5.xml"/><Relationship Id="rId35" Type="http://schemas.openxmlformats.org/officeDocument/2006/relationships/chart" Target="../charts/chart10.xml"/><Relationship Id="rId43" Type="http://schemas.openxmlformats.org/officeDocument/2006/relationships/image" Target="../media/image48.png"/><Relationship Id="rId48" Type="http://schemas.openxmlformats.org/officeDocument/2006/relationships/image" Target="../media/image53.png"/><Relationship Id="rId8" Type="http://schemas.openxmlformats.org/officeDocument/2006/relationships/tags" Target="../tags/tag144.xml"/><Relationship Id="rId3" Type="http://schemas.openxmlformats.org/officeDocument/2006/relationships/tags" Target="../tags/tag139.xml"/><Relationship Id="rId12" Type="http://schemas.openxmlformats.org/officeDocument/2006/relationships/tags" Target="../tags/tag148.xml"/><Relationship Id="rId17" Type="http://schemas.openxmlformats.org/officeDocument/2006/relationships/tags" Target="../tags/tag153.xml"/><Relationship Id="rId25" Type="http://schemas.openxmlformats.org/officeDocument/2006/relationships/tags" Target="../tags/tag161.xml"/><Relationship Id="rId33" Type="http://schemas.openxmlformats.org/officeDocument/2006/relationships/chart" Target="../charts/chart8.xml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20" Type="http://schemas.openxmlformats.org/officeDocument/2006/relationships/tags" Target="../tags/tag156.xml"/><Relationship Id="rId41" Type="http://schemas.openxmlformats.org/officeDocument/2006/relationships/image" Target="../media/image46.png"/><Relationship Id="rId1" Type="http://schemas.openxmlformats.org/officeDocument/2006/relationships/vmlDrawing" Target="../drawings/vmlDrawing97.vml"/><Relationship Id="rId6" Type="http://schemas.openxmlformats.org/officeDocument/2006/relationships/tags" Target="../tags/tag14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chart" Target="../charts/chart13.xml"/><Relationship Id="rId18" Type="http://schemas.openxmlformats.org/officeDocument/2006/relationships/chart" Target="../charts/chart16.xml"/><Relationship Id="rId3" Type="http://schemas.openxmlformats.org/officeDocument/2006/relationships/tags" Target="../tags/tag163.xml"/><Relationship Id="rId21" Type="http://schemas.openxmlformats.org/officeDocument/2006/relationships/chart" Target="../charts/chart19.xml"/><Relationship Id="rId7" Type="http://schemas.openxmlformats.org/officeDocument/2006/relationships/tags" Target="../tags/tag167.xml"/><Relationship Id="rId12" Type="http://schemas.openxmlformats.org/officeDocument/2006/relationships/notesSlide" Target="../notesSlides/notesSlide4.xml"/><Relationship Id="rId17" Type="http://schemas.openxmlformats.org/officeDocument/2006/relationships/chart" Target="../charts/chart15.xml"/><Relationship Id="rId2" Type="http://schemas.openxmlformats.org/officeDocument/2006/relationships/tags" Target="../tags/tag162.xml"/><Relationship Id="rId16" Type="http://schemas.openxmlformats.org/officeDocument/2006/relationships/chart" Target="../charts/chart14.xml"/><Relationship Id="rId20" Type="http://schemas.openxmlformats.org/officeDocument/2006/relationships/chart" Target="../charts/chart18.xml"/><Relationship Id="rId1" Type="http://schemas.openxmlformats.org/officeDocument/2006/relationships/vmlDrawing" Target="../drawings/vmlDrawing98.vml"/><Relationship Id="rId6" Type="http://schemas.openxmlformats.org/officeDocument/2006/relationships/tags" Target="../tags/tag166.xml"/><Relationship Id="rId11" Type="http://schemas.openxmlformats.org/officeDocument/2006/relationships/slideLayout" Target="../slideLayouts/slideLayout240.xml"/><Relationship Id="rId5" Type="http://schemas.openxmlformats.org/officeDocument/2006/relationships/tags" Target="../tags/tag165.xml"/><Relationship Id="rId15" Type="http://schemas.openxmlformats.org/officeDocument/2006/relationships/image" Target="../media/image14.emf"/><Relationship Id="rId10" Type="http://schemas.openxmlformats.org/officeDocument/2006/relationships/tags" Target="../tags/tag170.xml"/><Relationship Id="rId19" Type="http://schemas.openxmlformats.org/officeDocument/2006/relationships/chart" Target="../charts/chart17.xml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oleObject" Target="../embeddings/oleObject34.bin"/><Relationship Id="rId22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266.xml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2" Type="http://schemas.openxmlformats.org/officeDocument/2006/relationships/tags" Target="../tags/tag171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56.gif"/><Relationship Id="rId11" Type="http://schemas.openxmlformats.org/officeDocument/2006/relationships/image" Target="../media/image61.jpeg"/><Relationship Id="rId5" Type="http://schemas.openxmlformats.org/officeDocument/2006/relationships/image" Target="../media/image28.emf"/><Relationship Id="rId10" Type="http://schemas.openxmlformats.org/officeDocument/2006/relationships/image" Target="../media/image60.jpe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microsoft.com/office/2007/relationships/hdphoto" Target="../media/hdphoto7.wdp"/><Relationship Id="rId18" Type="http://schemas.openxmlformats.org/officeDocument/2006/relationships/image" Target="../media/image17.jpeg"/><Relationship Id="rId3" Type="http://schemas.openxmlformats.org/officeDocument/2006/relationships/slideLayout" Target="../slideLayouts/slideLayout214.xml"/><Relationship Id="rId21" Type="http://schemas.openxmlformats.org/officeDocument/2006/relationships/image" Target="../media/image67.png"/><Relationship Id="rId7" Type="http://schemas.openxmlformats.org/officeDocument/2006/relationships/hyperlink" Target="https://t-b.ru.com/" TargetMode="External"/><Relationship Id="rId12" Type="http://schemas.openxmlformats.org/officeDocument/2006/relationships/image" Target="../media/image65.png"/><Relationship Id="rId17" Type="http://schemas.openxmlformats.org/officeDocument/2006/relationships/image" Target="../media/image19.png"/><Relationship Id="rId2" Type="http://schemas.openxmlformats.org/officeDocument/2006/relationships/tags" Target="../tags/tag172.xml"/><Relationship Id="rId16" Type="http://schemas.openxmlformats.org/officeDocument/2006/relationships/chart" Target="../charts/chart22.xml"/><Relationship Id="rId20" Type="http://schemas.openxmlformats.org/officeDocument/2006/relationships/image" Target="../media/image66.jpeg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14.emf"/><Relationship Id="rId11" Type="http://schemas.microsoft.com/office/2007/relationships/hdphoto" Target="../media/hdphoto6.wdp"/><Relationship Id="rId5" Type="http://schemas.openxmlformats.org/officeDocument/2006/relationships/oleObject" Target="../embeddings/oleObject36.bin"/><Relationship Id="rId15" Type="http://schemas.openxmlformats.org/officeDocument/2006/relationships/chart" Target="../charts/chart21.xml"/><Relationship Id="rId10" Type="http://schemas.openxmlformats.org/officeDocument/2006/relationships/image" Target="../media/image64.png"/><Relationship Id="rId19" Type="http://schemas.openxmlformats.org/officeDocument/2006/relationships/image" Target="../media/image23.png"/><Relationship Id="rId4" Type="http://schemas.openxmlformats.org/officeDocument/2006/relationships/notesSlide" Target="../notesSlides/notesSlide5.xml"/><Relationship Id="rId9" Type="http://schemas.microsoft.com/office/2007/relationships/hdphoto" Target="../media/hdphoto5.wdp"/><Relationship Id="rId14" Type="http://schemas.openxmlformats.org/officeDocument/2006/relationships/chart" Target="../charts/chart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68.jpeg"/><Relationship Id="rId2" Type="http://schemas.openxmlformats.org/officeDocument/2006/relationships/tags" Target="../tags/tag173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71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72.png"/><Relationship Id="rId2" Type="http://schemas.openxmlformats.org/officeDocument/2006/relationships/tags" Target="../tags/tag174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30.bin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Chart 7">
            <a:extLst>
              <a:ext uri="{FF2B5EF4-FFF2-40B4-BE49-F238E27FC236}">
                <a16:creationId xmlns:a16="http://schemas.microsoft.com/office/drawing/2014/main" id="{EF2413B9-8AE7-4A98-9668-FD0B96A62D97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1717676" y="2138684"/>
          <a:ext cx="4237265" cy="1090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2CF6575-50DC-42D4-9BF4-4BA3E4C907D5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5" name="think-cell Slide" r:id="rId27" imgW="395" imgH="394" progId="TCLayout.ActiveDocument.1">
                  <p:embed/>
                </p:oleObj>
              </mc:Choice>
              <mc:Fallback>
                <p:oleObj name="think-cell Slide" r:id="rId27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2CF6575-50DC-42D4-9BF4-4BA3E4C907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3" name="Rectangle 362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10" name="Rectangle 509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3" name="Rectangle 372"/>
          <p:cNvSpPr/>
          <p:nvPr>
            <p:custDataLst>
              <p:tags r:id="rId4"/>
            </p:custDataLst>
          </p:nvPr>
        </p:nvSpPr>
        <p:spPr bwMode="auto">
          <a:xfrm>
            <a:off x="1689100" y="1433672"/>
            <a:ext cx="179388" cy="133350"/>
          </a:xfrm>
          <a:prstGeom prst="rect">
            <a:avLst/>
          </a:prstGeom>
          <a:solidFill>
            <a:srgbClr val="3366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374" name="Rectangle 373"/>
          <p:cNvSpPr/>
          <p:nvPr>
            <p:custDataLst>
              <p:tags r:id="rId5"/>
            </p:custDataLst>
          </p:nvPr>
        </p:nvSpPr>
        <p:spPr bwMode="auto">
          <a:xfrm>
            <a:off x="1689100" y="1636872"/>
            <a:ext cx="179388" cy="133350"/>
          </a:xfrm>
          <a:prstGeom prst="rect">
            <a:avLst/>
          </a:prstGeom>
          <a:solidFill>
            <a:srgbClr val="9DB1C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208" name="Text Placeholder 2"/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1919289" y="1428909"/>
            <a:ext cx="8350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EBB616FA-458D-459C-A372-66606DAFE507}" type="datetime'''''''''''''''''''Пр''''оиз''во''''дс''''''т''''''''в''''о'">
              <a:rPr lang="ru-RU" altLang="en-US" sz="10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Производство</a:t>
            </a:fld>
            <a:endParaRPr lang="ru-RU" sz="10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0" name="Text Placeholder 2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1919288" y="1632109"/>
            <a:ext cx="4460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988CDC1A-DE91-4E7E-B124-5B7B4B718623}" type="datetime'''И''''''''''''м''''''''''''''''п''''''ор''т'''''''">
              <a:rPr lang="ru-RU" altLang="en-US" sz="10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Импорт</a:t>
            </a:fld>
            <a:endParaRPr lang="ru-RU" sz="10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6780123" y="1735756"/>
            <a:ext cx="1973352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>
              <a:buClr>
                <a:srgbClr val="000000"/>
              </a:buClr>
              <a:buSzPct val="70000"/>
            </a:pPr>
            <a:r>
              <a:rPr lang="ru-RU" sz="1000" dirty="0">
                <a:solidFill>
                  <a:srgbClr val="646464"/>
                </a:solidFill>
                <a:latin typeface="Arial" panose="020B0604020202020204" pitchFamily="34" charset="0"/>
              </a:rPr>
              <a:t>Численность населения РФ (средний вариант прогноза)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6803936" y="2356730"/>
            <a:ext cx="1973352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71450" indent="-171450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indent="0">
              <a:buClr>
                <a:srgbClr val="000000"/>
              </a:buClr>
              <a:buNone/>
            </a:pPr>
            <a:r>
              <a:rPr lang="ru-RU" dirty="0">
                <a:solidFill>
                  <a:srgbClr val="646464"/>
                </a:solidFill>
              </a:rPr>
              <a:t>Реальные доходы населения РФ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6803936" y="2800150"/>
            <a:ext cx="1973352" cy="4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71450" indent="-171450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indent="0">
              <a:buClr>
                <a:srgbClr val="000000"/>
              </a:buClr>
              <a:buNone/>
            </a:pPr>
            <a:r>
              <a:rPr lang="ru-RU" dirty="0">
                <a:solidFill>
                  <a:srgbClr val="646464"/>
                </a:solidFill>
              </a:rPr>
              <a:t>Средний объем покупки фарфоровой посуды на одно домовое хозяйство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6803936" y="3516714"/>
            <a:ext cx="1973352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71450" indent="-171450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indent="0">
              <a:buClr>
                <a:srgbClr val="000000"/>
              </a:buClr>
              <a:buNone/>
            </a:pPr>
            <a:r>
              <a:rPr lang="ru-RU" dirty="0">
                <a:solidFill>
                  <a:srgbClr val="646464"/>
                </a:solidFill>
              </a:rPr>
              <a:t>Рынок общепита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6803936" y="3917883"/>
            <a:ext cx="1973352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71450" indent="-171450"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indent="0">
              <a:buClr>
                <a:srgbClr val="000000"/>
              </a:buClr>
              <a:buNone/>
            </a:pPr>
            <a:r>
              <a:rPr lang="ru-RU" dirty="0">
                <a:solidFill>
                  <a:srgbClr val="646464"/>
                </a:solidFill>
              </a:rPr>
              <a:t>Объем ввода жилья (среднее значение между сценариями)</a:t>
            </a:r>
          </a:p>
        </p:txBody>
      </p:sp>
      <p:sp>
        <p:nvSpPr>
          <p:cNvPr id="291" name="TextBox 290"/>
          <p:cNvSpPr txBox="1"/>
          <p:nvPr/>
        </p:nvSpPr>
        <p:spPr>
          <a:xfrm>
            <a:off x="8752416" y="1281247"/>
            <a:ext cx="886366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</a:rPr>
              <a:t>Вероятность</a:t>
            </a:r>
          </a:p>
        </p:txBody>
      </p:sp>
      <p:sp>
        <p:nvSpPr>
          <p:cNvPr id="292" name="TextBox 291"/>
          <p:cNvSpPr txBox="1">
            <a:spLocks/>
          </p:cNvSpPr>
          <p:nvPr/>
        </p:nvSpPr>
        <p:spPr>
          <a:xfrm>
            <a:off x="9759950" y="1127359"/>
            <a:ext cx="1014140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</a:rPr>
              <a:t>Оценка </a:t>
            </a:r>
            <a:b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</a:rPr>
              <a:t>(CAGR 2023-26)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10183347" y="1812699"/>
            <a:ext cx="483657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646464"/>
                </a:solidFill>
                <a:latin typeface="Arial" panose="020B0604020202020204" pitchFamily="34" charset="0"/>
              </a:rPr>
              <a:t>- 0,2%</a:t>
            </a:r>
          </a:p>
        </p:txBody>
      </p:sp>
      <p:sp>
        <p:nvSpPr>
          <p:cNvPr id="296" name="TextBox 295"/>
          <p:cNvSpPr txBox="1">
            <a:spLocks/>
          </p:cNvSpPr>
          <p:nvPr/>
        </p:nvSpPr>
        <p:spPr>
          <a:xfrm>
            <a:off x="10183347" y="2321497"/>
            <a:ext cx="483657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646464"/>
                </a:solidFill>
                <a:latin typeface="Arial" panose="020B0604020202020204" pitchFamily="34" charset="0"/>
              </a:rPr>
              <a:t>+ 0,7%</a:t>
            </a:r>
          </a:p>
        </p:txBody>
      </p:sp>
      <p:sp>
        <p:nvSpPr>
          <p:cNvPr id="297" name="TextBox 296"/>
          <p:cNvSpPr txBox="1">
            <a:spLocks/>
          </p:cNvSpPr>
          <p:nvPr/>
        </p:nvSpPr>
        <p:spPr>
          <a:xfrm>
            <a:off x="10183347" y="2920173"/>
            <a:ext cx="483657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646464"/>
                </a:solidFill>
                <a:latin typeface="Arial" panose="020B0604020202020204" pitchFamily="34" charset="0"/>
              </a:rPr>
              <a:t>- 2 %</a:t>
            </a:r>
          </a:p>
        </p:txBody>
      </p:sp>
      <p:sp>
        <p:nvSpPr>
          <p:cNvPr id="298" name="TextBox 297"/>
          <p:cNvSpPr txBox="1">
            <a:spLocks/>
          </p:cNvSpPr>
          <p:nvPr/>
        </p:nvSpPr>
        <p:spPr>
          <a:xfrm>
            <a:off x="10183347" y="3503162"/>
            <a:ext cx="483657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646464"/>
                </a:solidFill>
                <a:latin typeface="Arial" panose="020B0604020202020204" pitchFamily="34" charset="0"/>
              </a:rPr>
              <a:t>+ 2 %</a:t>
            </a:r>
          </a:p>
        </p:txBody>
      </p:sp>
      <p:sp>
        <p:nvSpPr>
          <p:cNvPr id="299" name="TextBox 298"/>
          <p:cNvSpPr txBox="1">
            <a:spLocks/>
          </p:cNvSpPr>
          <p:nvPr/>
        </p:nvSpPr>
        <p:spPr>
          <a:xfrm>
            <a:off x="10183347" y="3973432"/>
            <a:ext cx="483657" cy="15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rgbClr val="646464"/>
                </a:solidFill>
                <a:latin typeface="Arial" panose="020B0604020202020204" pitchFamily="34" charset="0"/>
              </a:rPr>
              <a:t>+ 3 %</a:t>
            </a:r>
          </a:p>
        </p:txBody>
      </p:sp>
      <p:cxnSp>
        <p:nvCxnSpPr>
          <p:cNvPr id="300" name="Straight Connector 299"/>
          <p:cNvCxnSpPr>
            <a:cxnSpLocks/>
          </p:cNvCxnSpPr>
          <p:nvPr/>
        </p:nvCxnSpPr>
        <p:spPr>
          <a:xfrm>
            <a:off x="6803936" y="3820912"/>
            <a:ext cx="3902164" cy="0"/>
          </a:xfrm>
          <a:prstGeom prst="line">
            <a:avLst/>
          </a:prstGeom>
          <a:ln w="9525">
            <a:gradFill flip="none" rotWithShape="1">
              <a:gsLst>
                <a:gs pos="10000">
                  <a:schemeClr val="accent1">
                    <a:lumMod val="5000"/>
                    <a:lumOff val="95000"/>
                  </a:schemeClr>
                </a:gs>
                <a:gs pos="50000">
                  <a:srgbClr val="002060"/>
                </a:gs>
                <a:gs pos="90000">
                  <a:schemeClr val="tx2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/>
          <p:cNvCxnSpPr>
            <a:cxnSpLocks/>
          </p:cNvCxnSpPr>
          <p:nvPr/>
        </p:nvCxnSpPr>
        <p:spPr>
          <a:xfrm>
            <a:off x="6780124" y="3374024"/>
            <a:ext cx="3925977" cy="0"/>
          </a:xfrm>
          <a:prstGeom prst="line">
            <a:avLst/>
          </a:prstGeom>
          <a:ln w="9525">
            <a:gradFill flip="none" rotWithShape="1">
              <a:gsLst>
                <a:gs pos="10000">
                  <a:schemeClr val="accent1">
                    <a:lumMod val="5000"/>
                    <a:lumOff val="95000"/>
                  </a:schemeClr>
                </a:gs>
                <a:gs pos="50000">
                  <a:srgbClr val="002060"/>
                </a:gs>
                <a:gs pos="90000">
                  <a:schemeClr val="tx2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308"/>
          <p:cNvCxnSpPr>
            <a:cxnSpLocks/>
          </p:cNvCxnSpPr>
          <p:nvPr/>
        </p:nvCxnSpPr>
        <p:spPr>
          <a:xfrm>
            <a:off x="6780124" y="2687939"/>
            <a:ext cx="3925977" cy="0"/>
          </a:xfrm>
          <a:prstGeom prst="line">
            <a:avLst/>
          </a:prstGeom>
          <a:ln w="9525">
            <a:gradFill flip="none" rotWithShape="1">
              <a:gsLst>
                <a:gs pos="10000">
                  <a:schemeClr val="accent1">
                    <a:lumMod val="5000"/>
                    <a:lumOff val="95000"/>
                  </a:schemeClr>
                </a:gs>
                <a:gs pos="50000">
                  <a:srgbClr val="002060"/>
                </a:gs>
                <a:gs pos="90000">
                  <a:schemeClr val="tx2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>
            <a:cxnSpLocks/>
          </p:cNvCxnSpPr>
          <p:nvPr/>
        </p:nvCxnSpPr>
        <p:spPr>
          <a:xfrm>
            <a:off x="6780124" y="2155742"/>
            <a:ext cx="3925977" cy="0"/>
          </a:xfrm>
          <a:prstGeom prst="line">
            <a:avLst/>
          </a:prstGeom>
          <a:ln w="9525">
            <a:gradFill flip="none" rotWithShape="1">
              <a:gsLst>
                <a:gs pos="10000">
                  <a:schemeClr val="accent1">
                    <a:lumMod val="5000"/>
                    <a:lumOff val="95000"/>
                  </a:schemeClr>
                </a:gs>
                <a:gs pos="50000">
                  <a:srgbClr val="002060"/>
                </a:gs>
                <a:gs pos="90000">
                  <a:schemeClr val="tx2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/>
          <p:cNvCxnSpPr>
            <a:cxnSpLocks/>
          </p:cNvCxnSpPr>
          <p:nvPr/>
        </p:nvCxnSpPr>
        <p:spPr>
          <a:xfrm>
            <a:off x="8752416" y="1480855"/>
            <a:ext cx="886366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Connector 319"/>
          <p:cNvCxnSpPr>
            <a:cxnSpLocks/>
          </p:cNvCxnSpPr>
          <p:nvPr/>
        </p:nvCxnSpPr>
        <p:spPr>
          <a:xfrm>
            <a:off x="9759950" y="1480855"/>
            <a:ext cx="101414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 133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sz="1959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" name="Полилиния: фигура 137">
            <a:extLst>
              <a:ext uri="{FF2B5EF4-FFF2-40B4-BE49-F238E27FC236}">
                <a16:creationId xmlns:a16="http://schemas.microsoft.com/office/drawing/2014/main" id="{9788915A-F097-B44E-9B53-10BFFD78E123}"/>
              </a:ext>
            </a:extLst>
          </p:cNvPr>
          <p:cNvSpPr/>
          <p:nvPr/>
        </p:nvSpPr>
        <p:spPr>
          <a:xfrm rot="5400000">
            <a:off x="9766761" y="1758781"/>
            <a:ext cx="219285" cy="219285"/>
          </a:xfrm>
          <a:custGeom>
            <a:avLst/>
            <a:gdLst>
              <a:gd name="connsiteX0" fmla="*/ 32083 w 128306"/>
              <a:gd name="connsiteY0" fmla="*/ 0 h 128305"/>
              <a:gd name="connsiteX1" fmla="*/ 121889 w 128306"/>
              <a:gd name="connsiteY1" fmla="*/ 0 h 128305"/>
              <a:gd name="connsiteX2" fmla="*/ 128306 w 128306"/>
              <a:gd name="connsiteY2" fmla="*/ 6416 h 128305"/>
              <a:gd name="connsiteX3" fmla="*/ 128306 w 128306"/>
              <a:gd name="connsiteY3" fmla="*/ 96222 h 128305"/>
              <a:gd name="connsiteX4" fmla="*/ 121889 w 128306"/>
              <a:gd name="connsiteY4" fmla="*/ 102639 h 128305"/>
              <a:gd name="connsiteX5" fmla="*/ 115472 w 128306"/>
              <a:gd name="connsiteY5" fmla="*/ 96222 h 128305"/>
              <a:gd name="connsiteX6" fmla="*/ 115472 w 128306"/>
              <a:gd name="connsiteY6" fmla="*/ 21902 h 128305"/>
              <a:gd name="connsiteX7" fmla="*/ 10952 w 128306"/>
              <a:gd name="connsiteY7" fmla="*/ 126423 h 128305"/>
              <a:gd name="connsiteX8" fmla="*/ 6417 w 128306"/>
              <a:gd name="connsiteY8" fmla="*/ 128305 h 128305"/>
              <a:gd name="connsiteX9" fmla="*/ 0 w 128306"/>
              <a:gd name="connsiteY9" fmla="*/ 121889 h 128305"/>
              <a:gd name="connsiteX10" fmla="*/ 1882 w 128306"/>
              <a:gd name="connsiteY10" fmla="*/ 117354 h 128305"/>
              <a:gd name="connsiteX11" fmla="*/ 106403 w 128306"/>
              <a:gd name="connsiteY11" fmla="*/ 12833 h 128305"/>
              <a:gd name="connsiteX12" fmla="*/ 32083 w 128306"/>
              <a:gd name="connsiteY12" fmla="*/ 12833 h 128305"/>
              <a:gd name="connsiteX13" fmla="*/ 25667 w 128306"/>
              <a:gd name="connsiteY13" fmla="*/ 6416 h 128305"/>
              <a:gd name="connsiteX14" fmla="*/ 32083 w 128306"/>
              <a:gd name="connsiteY14" fmla="*/ 0 h 12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306" h="128305">
                <a:moveTo>
                  <a:pt x="32083" y="0"/>
                </a:moveTo>
                <a:lnTo>
                  <a:pt x="121889" y="0"/>
                </a:lnTo>
                <a:cubicBezTo>
                  <a:pt x="125431" y="0"/>
                  <a:pt x="128306" y="2875"/>
                  <a:pt x="128306" y="6416"/>
                </a:cubicBezTo>
                <a:lnTo>
                  <a:pt x="128306" y="96222"/>
                </a:lnTo>
                <a:cubicBezTo>
                  <a:pt x="128306" y="99777"/>
                  <a:pt x="125431" y="102639"/>
                  <a:pt x="121889" y="102639"/>
                </a:cubicBezTo>
                <a:cubicBezTo>
                  <a:pt x="118347" y="102639"/>
                  <a:pt x="115472" y="99777"/>
                  <a:pt x="115472" y="96222"/>
                </a:cubicBezTo>
                <a:lnTo>
                  <a:pt x="115472" y="21902"/>
                </a:lnTo>
                <a:lnTo>
                  <a:pt x="10952" y="126423"/>
                </a:lnTo>
                <a:cubicBezTo>
                  <a:pt x="9788" y="127586"/>
                  <a:pt x="8181" y="128305"/>
                  <a:pt x="6417" y="128305"/>
                </a:cubicBezTo>
                <a:cubicBezTo>
                  <a:pt x="2875" y="128305"/>
                  <a:pt x="0" y="125430"/>
                  <a:pt x="0" y="121889"/>
                </a:cubicBezTo>
                <a:cubicBezTo>
                  <a:pt x="0" y="120111"/>
                  <a:pt x="719" y="118517"/>
                  <a:pt x="1882" y="117354"/>
                </a:cubicBezTo>
                <a:lnTo>
                  <a:pt x="106403" y="12833"/>
                </a:lnTo>
                <a:lnTo>
                  <a:pt x="32083" y="12833"/>
                </a:lnTo>
                <a:cubicBezTo>
                  <a:pt x="28542" y="12833"/>
                  <a:pt x="25667" y="9958"/>
                  <a:pt x="25667" y="6416"/>
                </a:cubicBezTo>
                <a:cubicBezTo>
                  <a:pt x="25667" y="2875"/>
                  <a:pt x="28542" y="0"/>
                  <a:pt x="32083" y="0"/>
                </a:cubicBezTo>
                <a:close/>
              </a:path>
            </a:pathLst>
          </a:custGeom>
          <a:solidFill>
            <a:srgbClr val="FFE600"/>
          </a:solidFill>
          <a:ln w="12700">
            <a:miter lim="400000"/>
          </a:ln>
        </p:spPr>
        <p:txBody>
          <a:bodyPr wrap="square" lIns="10157" tIns="10157" rIns="10157" bIns="10157" anchor="ctr">
            <a:noAutofit/>
          </a:bodyPr>
          <a:lstStyle/>
          <a:p>
            <a:pPr defTabSz="12187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roy Bold"/>
              <a:ea typeface="Gill Sans"/>
              <a:cs typeface="Gill Sans"/>
              <a:sym typeface="Gill Sans"/>
            </a:endParaRPr>
          </a:p>
        </p:txBody>
      </p:sp>
      <p:sp>
        <p:nvSpPr>
          <p:cNvPr id="351" name="Полилиния: фигура 137">
            <a:extLst>
              <a:ext uri="{FF2B5EF4-FFF2-40B4-BE49-F238E27FC236}">
                <a16:creationId xmlns:a16="http://schemas.microsoft.com/office/drawing/2014/main" id="{9788915A-F097-B44E-9B53-10BFFD78E123}"/>
              </a:ext>
            </a:extLst>
          </p:cNvPr>
          <p:cNvSpPr/>
          <p:nvPr/>
        </p:nvSpPr>
        <p:spPr>
          <a:xfrm rot="5400000">
            <a:off x="9766761" y="2863317"/>
            <a:ext cx="219285" cy="219285"/>
          </a:xfrm>
          <a:custGeom>
            <a:avLst/>
            <a:gdLst>
              <a:gd name="connsiteX0" fmla="*/ 32083 w 128306"/>
              <a:gd name="connsiteY0" fmla="*/ 0 h 128305"/>
              <a:gd name="connsiteX1" fmla="*/ 121889 w 128306"/>
              <a:gd name="connsiteY1" fmla="*/ 0 h 128305"/>
              <a:gd name="connsiteX2" fmla="*/ 128306 w 128306"/>
              <a:gd name="connsiteY2" fmla="*/ 6416 h 128305"/>
              <a:gd name="connsiteX3" fmla="*/ 128306 w 128306"/>
              <a:gd name="connsiteY3" fmla="*/ 96222 h 128305"/>
              <a:gd name="connsiteX4" fmla="*/ 121889 w 128306"/>
              <a:gd name="connsiteY4" fmla="*/ 102639 h 128305"/>
              <a:gd name="connsiteX5" fmla="*/ 115472 w 128306"/>
              <a:gd name="connsiteY5" fmla="*/ 96222 h 128305"/>
              <a:gd name="connsiteX6" fmla="*/ 115472 w 128306"/>
              <a:gd name="connsiteY6" fmla="*/ 21902 h 128305"/>
              <a:gd name="connsiteX7" fmla="*/ 10952 w 128306"/>
              <a:gd name="connsiteY7" fmla="*/ 126423 h 128305"/>
              <a:gd name="connsiteX8" fmla="*/ 6417 w 128306"/>
              <a:gd name="connsiteY8" fmla="*/ 128305 h 128305"/>
              <a:gd name="connsiteX9" fmla="*/ 0 w 128306"/>
              <a:gd name="connsiteY9" fmla="*/ 121889 h 128305"/>
              <a:gd name="connsiteX10" fmla="*/ 1882 w 128306"/>
              <a:gd name="connsiteY10" fmla="*/ 117354 h 128305"/>
              <a:gd name="connsiteX11" fmla="*/ 106403 w 128306"/>
              <a:gd name="connsiteY11" fmla="*/ 12833 h 128305"/>
              <a:gd name="connsiteX12" fmla="*/ 32083 w 128306"/>
              <a:gd name="connsiteY12" fmla="*/ 12833 h 128305"/>
              <a:gd name="connsiteX13" fmla="*/ 25667 w 128306"/>
              <a:gd name="connsiteY13" fmla="*/ 6416 h 128305"/>
              <a:gd name="connsiteX14" fmla="*/ 32083 w 128306"/>
              <a:gd name="connsiteY14" fmla="*/ 0 h 12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306" h="128305">
                <a:moveTo>
                  <a:pt x="32083" y="0"/>
                </a:moveTo>
                <a:lnTo>
                  <a:pt x="121889" y="0"/>
                </a:lnTo>
                <a:cubicBezTo>
                  <a:pt x="125431" y="0"/>
                  <a:pt x="128306" y="2875"/>
                  <a:pt x="128306" y="6416"/>
                </a:cubicBezTo>
                <a:lnTo>
                  <a:pt x="128306" y="96222"/>
                </a:lnTo>
                <a:cubicBezTo>
                  <a:pt x="128306" y="99777"/>
                  <a:pt x="125431" y="102639"/>
                  <a:pt x="121889" y="102639"/>
                </a:cubicBezTo>
                <a:cubicBezTo>
                  <a:pt x="118347" y="102639"/>
                  <a:pt x="115472" y="99777"/>
                  <a:pt x="115472" y="96222"/>
                </a:cubicBezTo>
                <a:lnTo>
                  <a:pt x="115472" y="21902"/>
                </a:lnTo>
                <a:lnTo>
                  <a:pt x="10952" y="126423"/>
                </a:lnTo>
                <a:cubicBezTo>
                  <a:pt x="9788" y="127586"/>
                  <a:pt x="8181" y="128305"/>
                  <a:pt x="6417" y="128305"/>
                </a:cubicBezTo>
                <a:cubicBezTo>
                  <a:pt x="2875" y="128305"/>
                  <a:pt x="0" y="125430"/>
                  <a:pt x="0" y="121889"/>
                </a:cubicBezTo>
                <a:cubicBezTo>
                  <a:pt x="0" y="120111"/>
                  <a:pt x="719" y="118517"/>
                  <a:pt x="1882" y="117354"/>
                </a:cubicBezTo>
                <a:lnTo>
                  <a:pt x="106403" y="12833"/>
                </a:lnTo>
                <a:lnTo>
                  <a:pt x="32083" y="12833"/>
                </a:lnTo>
                <a:cubicBezTo>
                  <a:pt x="28542" y="12833"/>
                  <a:pt x="25667" y="9958"/>
                  <a:pt x="25667" y="6416"/>
                </a:cubicBezTo>
                <a:cubicBezTo>
                  <a:pt x="25667" y="2875"/>
                  <a:pt x="28542" y="0"/>
                  <a:pt x="32083" y="0"/>
                </a:cubicBezTo>
                <a:close/>
              </a:path>
            </a:pathLst>
          </a:custGeom>
          <a:solidFill>
            <a:srgbClr val="FFE600"/>
          </a:solidFill>
          <a:ln w="12700">
            <a:miter lim="400000"/>
          </a:ln>
        </p:spPr>
        <p:txBody>
          <a:bodyPr wrap="square" lIns="10157" tIns="10157" rIns="10157" bIns="10157" anchor="ctr">
            <a:noAutofit/>
          </a:bodyPr>
          <a:lstStyle/>
          <a:p>
            <a:pPr defTabSz="12187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roy Bold"/>
              <a:ea typeface="Gill Sans"/>
              <a:cs typeface="Gill Sans"/>
              <a:sym typeface="Gill Sans"/>
            </a:endParaRPr>
          </a:p>
        </p:txBody>
      </p:sp>
      <p:sp>
        <p:nvSpPr>
          <p:cNvPr id="384" name="Полилиния: фигура 137">
            <a:extLst>
              <a:ext uri="{FF2B5EF4-FFF2-40B4-BE49-F238E27FC236}">
                <a16:creationId xmlns:a16="http://schemas.microsoft.com/office/drawing/2014/main" id="{9788915A-F097-B44E-9B53-10BFFD78E123}"/>
              </a:ext>
            </a:extLst>
          </p:cNvPr>
          <p:cNvSpPr/>
          <p:nvPr/>
        </p:nvSpPr>
        <p:spPr>
          <a:xfrm>
            <a:off x="9766761" y="2339518"/>
            <a:ext cx="219285" cy="219285"/>
          </a:xfrm>
          <a:custGeom>
            <a:avLst/>
            <a:gdLst>
              <a:gd name="connsiteX0" fmla="*/ 32083 w 128306"/>
              <a:gd name="connsiteY0" fmla="*/ 0 h 128305"/>
              <a:gd name="connsiteX1" fmla="*/ 121889 w 128306"/>
              <a:gd name="connsiteY1" fmla="*/ 0 h 128305"/>
              <a:gd name="connsiteX2" fmla="*/ 128306 w 128306"/>
              <a:gd name="connsiteY2" fmla="*/ 6416 h 128305"/>
              <a:gd name="connsiteX3" fmla="*/ 128306 w 128306"/>
              <a:gd name="connsiteY3" fmla="*/ 96222 h 128305"/>
              <a:gd name="connsiteX4" fmla="*/ 121889 w 128306"/>
              <a:gd name="connsiteY4" fmla="*/ 102639 h 128305"/>
              <a:gd name="connsiteX5" fmla="*/ 115472 w 128306"/>
              <a:gd name="connsiteY5" fmla="*/ 96222 h 128305"/>
              <a:gd name="connsiteX6" fmla="*/ 115472 w 128306"/>
              <a:gd name="connsiteY6" fmla="*/ 21902 h 128305"/>
              <a:gd name="connsiteX7" fmla="*/ 10952 w 128306"/>
              <a:gd name="connsiteY7" fmla="*/ 126423 h 128305"/>
              <a:gd name="connsiteX8" fmla="*/ 6417 w 128306"/>
              <a:gd name="connsiteY8" fmla="*/ 128305 h 128305"/>
              <a:gd name="connsiteX9" fmla="*/ 0 w 128306"/>
              <a:gd name="connsiteY9" fmla="*/ 121889 h 128305"/>
              <a:gd name="connsiteX10" fmla="*/ 1882 w 128306"/>
              <a:gd name="connsiteY10" fmla="*/ 117354 h 128305"/>
              <a:gd name="connsiteX11" fmla="*/ 106403 w 128306"/>
              <a:gd name="connsiteY11" fmla="*/ 12833 h 128305"/>
              <a:gd name="connsiteX12" fmla="*/ 32083 w 128306"/>
              <a:gd name="connsiteY12" fmla="*/ 12833 h 128305"/>
              <a:gd name="connsiteX13" fmla="*/ 25667 w 128306"/>
              <a:gd name="connsiteY13" fmla="*/ 6416 h 128305"/>
              <a:gd name="connsiteX14" fmla="*/ 32083 w 128306"/>
              <a:gd name="connsiteY14" fmla="*/ 0 h 12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306" h="128305">
                <a:moveTo>
                  <a:pt x="32083" y="0"/>
                </a:moveTo>
                <a:lnTo>
                  <a:pt x="121889" y="0"/>
                </a:lnTo>
                <a:cubicBezTo>
                  <a:pt x="125431" y="0"/>
                  <a:pt x="128306" y="2875"/>
                  <a:pt x="128306" y="6416"/>
                </a:cubicBezTo>
                <a:lnTo>
                  <a:pt x="128306" y="96222"/>
                </a:lnTo>
                <a:cubicBezTo>
                  <a:pt x="128306" y="99777"/>
                  <a:pt x="125431" y="102639"/>
                  <a:pt x="121889" y="102639"/>
                </a:cubicBezTo>
                <a:cubicBezTo>
                  <a:pt x="118347" y="102639"/>
                  <a:pt x="115472" y="99777"/>
                  <a:pt x="115472" y="96222"/>
                </a:cubicBezTo>
                <a:lnTo>
                  <a:pt x="115472" y="21902"/>
                </a:lnTo>
                <a:lnTo>
                  <a:pt x="10952" y="126423"/>
                </a:lnTo>
                <a:cubicBezTo>
                  <a:pt x="9788" y="127586"/>
                  <a:pt x="8181" y="128305"/>
                  <a:pt x="6417" y="128305"/>
                </a:cubicBezTo>
                <a:cubicBezTo>
                  <a:pt x="2875" y="128305"/>
                  <a:pt x="0" y="125430"/>
                  <a:pt x="0" y="121889"/>
                </a:cubicBezTo>
                <a:cubicBezTo>
                  <a:pt x="0" y="120111"/>
                  <a:pt x="719" y="118517"/>
                  <a:pt x="1882" y="117354"/>
                </a:cubicBezTo>
                <a:lnTo>
                  <a:pt x="106403" y="12833"/>
                </a:lnTo>
                <a:lnTo>
                  <a:pt x="32083" y="12833"/>
                </a:lnTo>
                <a:cubicBezTo>
                  <a:pt x="28542" y="12833"/>
                  <a:pt x="25667" y="9958"/>
                  <a:pt x="25667" y="6416"/>
                </a:cubicBezTo>
                <a:cubicBezTo>
                  <a:pt x="25667" y="2875"/>
                  <a:pt x="28542" y="0"/>
                  <a:pt x="32083" y="0"/>
                </a:cubicBezTo>
                <a:close/>
              </a:path>
            </a:pathLst>
          </a:custGeom>
          <a:solidFill>
            <a:srgbClr val="2C973E"/>
          </a:solidFill>
          <a:ln w="12700">
            <a:miter lim="400000"/>
          </a:ln>
        </p:spPr>
        <p:txBody>
          <a:bodyPr wrap="square" lIns="10157" tIns="10157" rIns="10157" bIns="10157" anchor="ctr">
            <a:noAutofit/>
          </a:bodyPr>
          <a:lstStyle/>
          <a:p>
            <a:pPr defTabSz="12187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roy Bold"/>
              <a:ea typeface="Gill Sans"/>
              <a:cs typeface="Gill Sans"/>
              <a:sym typeface="Gill Sans"/>
            </a:endParaRPr>
          </a:p>
        </p:txBody>
      </p:sp>
      <p:sp>
        <p:nvSpPr>
          <p:cNvPr id="386" name="Полилиния: фигура 137">
            <a:extLst>
              <a:ext uri="{FF2B5EF4-FFF2-40B4-BE49-F238E27FC236}">
                <a16:creationId xmlns:a16="http://schemas.microsoft.com/office/drawing/2014/main" id="{9788915A-F097-B44E-9B53-10BFFD78E123}"/>
              </a:ext>
            </a:extLst>
          </p:cNvPr>
          <p:cNvSpPr/>
          <p:nvPr/>
        </p:nvSpPr>
        <p:spPr>
          <a:xfrm>
            <a:off x="9766761" y="3490180"/>
            <a:ext cx="219285" cy="219285"/>
          </a:xfrm>
          <a:custGeom>
            <a:avLst/>
            <a:gdLst>
              <a:gd name="connsiteX0" fmla="*/ 32083 w 128306"/>
              <a:gd name="connsiteY0" fmla="*/ 0 h 128305"/>
              <a:gd name="connsiteX1" fmla="*/ 121889 w 128306"/>
              <a:gd name="connsiteY1" fmla="*/ 0 h 128305"/>
              <a:gd name="connsiteX2" fmla="*/ 128306 w 128306"/>
              <a:gd name="connsiteY2" fmla="*/ 6416 h 128305"/>
              <a:gd name="connsiteX3" fmla="*/ 128306 w 128306"/>
              <a:gd name="connsiteY3" fmla="*/ 96222 h 128305"/>
              <a:gd name="connsiteX4" fmla="*/ 121889 w 128306"/>
              <a:gd name="connsiteY4" fmla="*/ 102639 h 128305"/>
              <a:gd name="connsiteX5" fmla="*/ 115472 w 128306"/>
              <a:gd name="connsiteY5" fmla="*/ 96222 h 128305"/>
              <a:gd name="connsiteX6" fmla="*/ 115472 w 128306"/>
              <a:gd name="connsiteY6" fmla="*/ 21902 h 128305"/>
              <a:gd name="connsiteX7" fmla="*/ 10952 w 128306"/>
              <a:gd name="connsiteY7" fmla="*/ 126423 h 128305"/>
              <a:gd name="connsiteX8" fmla="*/ 6417 w 128306"/>
              <a:gd name="connsiteY8" fmla="*/ 128305 h 128305"/>
              <a:gd name="connsiteX9" fmla="*/ 0 w 128306"/>
              <a:gd name="connsiteY9" fmla="*/ 121889 h 128305"/>
              <a:gd name="connsiteX10" fmla="*/ 1882 w 128306"/>
              <a:gd name="connsiteY10" fmla="*/ 117354 h 128305"/>
              <a:gd name="connsiteX11" fmla="*/ 106403 w 128306"/>
              <a:gd name="connsiteY11" fmla="*/ 12833 h 128305"/>
              <a:gd name="connsiteX12" fmla="*/ 32083 w 128306"/>
              <a:gd name="connsiteY12" fmla="*/ 12833 h 128305"/>
              <a:gd name="connsiteX13" fmla="*/ 25667 w 128306"/>
              <a:gd name="connsiteY13" fmla="*/ 6416 h 128305"/>
              <a:gd name="connsiteX14" fmla="*/ 32083 w 128306"/>
              <a:gd name="connsiteY14" fmla="*/ 0 h 12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306" h="128305">
                <a:moveTo>
                  <a:pt x="32083" y="0"/>
                </a:moveTo>
                <a:lnTo>
                  <a:pt x="121889" y="0"/>
                </a:lnTo>
                <a:cubicBezTo>
                  <a:pt x="125431" y="0"/>
                  <a:pt x="128306" y="2875"/>
                  <a:pt x="128306" y="6416"/>
                </a:cubicBezTo>
                <a:lnTo>
                  <a:pt x="128306" y="96222"/>
                </a:lnTo>
                <a:cubicBezTo>
                  <a:pt x="128306" y="99777"/>
                  <a:pt x="125431" y="102639"/>
                  <a:pt x="121889" y="102639"/>
                </a:cubicBezTo>
                <a:cubicBezTo>
                  <a:pt x="118347" y="102639"/>
                  <a:pt x="115472" y="99777"/>
                  <a:pt x="115472" y="96222"/>
                </a:cubicBezTo>
                <a:lnTo>
                  <a:pt x="115472" y="21902"/>
                </a:lnTo>
                <a:lnTo>
                  <a:pt x="10952" y="126423"/>
                </a:lnTo>
                <a:cubicBezTo>
                  <a:pt x="9788" y="127586"/>
                  <a:pt x="8181" y="128305"/>
                  <a:pt x="6417" y="128305"/>
                </a:cubicBezTo>
                <a:cubicBezTo>
                  <a:pt x="2875" y="128305"/>
                  <a:pt x="0" y="125430"/>
                  <a:pt x="0" y="121889"/>
                </a:cubicBezTo>
                <a:cubicBezTo>
                  <a:pt x="0" y="120111"/>
                  <a:pt x="719" y="118517"/>
                  <a:pt x="1882" y="117354"/>
                </a:cubicBezTo>
                <a:lnTo>
                  <a:pt x="106403" y="12833"/>
                </a:lnTo>
                <a:lnTo>
                  <a:pt x="32083" y="12833"/>
                </a:lnTo>
                <a:cubicBezTo>
                  <a:pt x="28542" y="12833"/>
                  <a:pt x="25667" y="9958"/>
                  <a:pt x="25667" y="6416"/>
                </a:cubicBezTo>
                <a:cubicBezTo>
                  <a:pt x="25667" y="2875"/>
                  <a:pt x="28542" y="0"/>
                  <a:pt x="32083" y="0"/>
                </a:cubicBezTo>
                <a:close/>
              </a:path>
            </a:pathLst>
          </a:custGeom>
          <a:solidFill>
            <a:srgbClr val="2C973E"/>
          </a:solidFill>
          <a:ln w="12700">
            <a:miter lim="400000"/>
          </a:ln>
        </p:spPr>
        <p:txBody>
          <a:bodyPr wrap="square" lIns="10157" tIns="10157" rIns="10157" bIns="10157" anchor="ctr">
            <a:noAutofit/>
          </a:bodyPr>
          <a:lstStyle/>
          <a:p>
            <a:pPr defTabSz="12187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roy Bold"/>
              <a:ea typeface="Gill Sans"/>
              <a:cs typeface="Gill Sans"/>
              <a:sym typeface="Gill Sans"/>
            </a:endParaRPr>
          </a:p>
        </p:txBody>
      </p:sp>
      <p:sp>
        <p:nvSpPr>
          <p:cNvPr id="387" name="Полилиния: фигура 137">
            <a:extLst>
              <a:ext uri="{FF2B5EF4-FFF2-40B4-BE49-F238E27FC236}">
                <a16:creationId xmlns:a16="http://schemas.microsoft.com/office/drawing/2014/main" id="{9788915A-F097-B44E-9B53-10BFFD78E123}"/>
              </a:ext>
            </a:extLst>
          </p:cNvPr>
          <p:cNvSpPr/>
          <p:nvPr/>
        </p:nvSpPr>
        <p:spPr>
          <a:xfrm>
            <a:off x="9766761" y="4006375"/>
            <a:ext cx="219285" cy="219285"/>
          </a:xfrm>
          <a:custGeom>
            <a:avLst/>
            <a:gdLst>
              <a:gd name="connsiteX0" fmla="*/ 32083 w 128306"/>
              <a:gd name="connsiteY0" fmla="*/ 0 h 128305"/>
              <a:gd name="connsiteX1" fmla="*/ 121889 w 128306"/>
              <a:gd name="connsiteY1" fmla="*/ 0 h 128305"/>
              <a:gd name="connsiteX2" fmla="*/ 128306 w 128306"/>
              <a:gd name="connsiteY2" fmla="*/ 6416 h 128305"/>
              <a:gd name="connsiteX3" fmla="*/ 128306 w 128306"/>
              <a:gd name="connsiteY3" fmla="*/ 96222 h 128305"/>
              <a:gd name="connsiteX4" fmla="*/ 121889 w 128306"/>
              <a:gd name="connsiteY4" fmla="*/ 102639 h 128305"/>
              <a:gd name="connsiteX5" fmla="*/ 115472 w 128306"/>
              <a:gd name="connsiteY5" fmla="*/ 96222 h 128305"/>
              <a:gd name="connsiteX6" fmla="*/ 115472 w 128306"/>
              <a:gd name="connsiteY6" fmla="*/ 21902 h 128305"/>
              <a:gd name="connsiteX7" fmla="*/ 10952 w 128306"/>
              <a:gd name="connsiteY7" fmla="*/ 126423 h 128305"/>
              <a:gd name="connsiteX8" fmla="*/ 6417 w 128306"/>
              <a:gd name="connsiteY8" fmla="*/ 128305 h 128305"/>
              <a:gd name="connsiteX9" fmla="*/ 0 w 128306"/>
              <a:gd name="connsiteY9" fmla="*/ 121889 h 128305"/>
              <a:gd name="connsiteX10" fmla="*/ 1882 w 128306"/>
              <a:gd name="connsiteY10" fmla="*/ 117354 h 128305"/>
              <a:gd name="connsiteX11" fmla="*/ 106403 w 128306"/>
              <a:gd name="connsiteY11" fmla="*/ 12833 h 128305"/>
              <a:gd name="connsiteX12" fmla="*/ 32083 w 128306"/>
              <a:gd name="connsiteY12" fmla="*/ 12833 h 128305"/>
              <a:gd name="connsiteX13" fmla="*/ 25667 w 128306"/>
              <a:gd name="connsiteY13" fmla="*/ 6416 h 128305"/>
              <a:gd name="connsiteX14" fmla="*/ 32083 w 128306"/>
              <a:gd name="connsiteY14" fmla="*/ 0 h 12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306" h="128305">
                <a:moveTo>
                  <a:pt x="32083" y="0"/>
                </a:moveTo>
                <a:lnTo>
                  <a:pt x="121889" y="0"/>
                </a:lnTo>
                <a:cubicBezTo>
                  <a:pt x="125431" y="0"/>
                  <a:pt x="128306" y="2875"/>
                  <a:pt x="128306" y="6416"/>
                </a:cubicBezTo>
                <a:lnTo>
                  <a:pt x="128306" y="96222"/>
                </a:lnTo>
                <a:cubicBezTo>
                  <a:pt x="128306" y="99777"/>
                  <a:pt x="125431" y="102639"/>
                  <a:pt x="121889" y="102639"/>
                </a:cubicBezTo>
                <a:cubicBezTo>
                  <a:pt x="118347" y="102639"/>
                  <a:pt x="115472" y="99777"/>
                  <a:pt x="115472" y="96222"/>
                </a:cubicBezTo>
                <a:lnTo>
                  <a:pt x="115472" y="21902"/>
                </a:lnTo>
                <a:lnTo>
                  <a:pt x="10952" y="126423"/>
                </a:lnTo>
                <a:cubicBezTo>
                  <a:pt x="9788" y="127586"/>
                  <a:pt x="8181" y="128305"/>
                  <a:pt x="6417" y="128305"/>
                </a:cubicBezTo>
                <a:cubicBezTo>
                  <a:pt x="2875" y="128305"/>
                  <a:pt x="0" y="125430"/>
                  <a:pt x="0" y="121889"/>
                </a:cubicBezTo>
                <a:cubicBezTo>
                  <a:pt x="0" y="120111"/>
                  <a:pt x="719" y="118517"/>
                  <a:pt x="1882" y="117354"/>
                </a:cubicBezTo>
                <a:lnTo>
                  <a:pt x="106403" y="12833"/>
                </a:lnTo>
                <a:lnTo>
                  <a:pt x="32083" y="12833"/>
                </a:lnTo>
                <a:cubicBezTo>
                  <a:pt x="28542" y="12833"/>
                  <a:pt x="25667" y="9958"/>
                  <a:pt x="25667" y="6416"/>
                </a:cubicBezTo>
                <a:cubicBezTo>
                  <a:pt x="25667" y="2875"/>
                  <a:pt x="28542" y="0"/>
                  <a:pt x="32083" y="0"/>
                </a:cubicBezTo>
                <a:close/>
              </a:path>
            </a:pathLst>
          </a:custGeom>
          <a:solidFill>
            <a:srgbClr val="2C973E"/>
          </a:solidFill>
          <a:ln w="12700">
            <a:miter lim="400000"/>
          </a:ln>
        </p:spPr>
        <p:txBody>
          <a:bodyPr wrap="square" lIns="10157" tIns="10157" rIns="10157" bIns="10157" anchor="ctr">
            <a:noAutofit/>
          </a:bodyPr>
          <a:lstStyle/>
          <a:p>
            <a:pPr defTabSz="12187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roy Bold"/>
              <a:ea typeface="Gill Sans"/>
              <a:cs typeface="Gill Sans"/>
              <a:sym typeface="Gill Sans"/>
            </a:endParaRPr>
          </a:p>
        </p:txBody>
      </p:sp>
      <p:sp>
        <p:nvSpPr>
          <p:cNvPr id="117" name="Title 5">
            <a:extLst>
              <a:ext uri="{FF2B5EF4-FFF2-40B4-BE49-F238E27FC236}">
                <a16:creationId xmlns:a16="http://schemas.microsoft.com/office/drawing/2014/main" id="{719F81E7-959F-4420-98DD-0821D327C6B4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Обзор российского рынка фарфора</a:t>
            </a:r>
          </a:p>
        </p:txBody>
      </p:sp>
      <p:sp>
        <p:nvSpPr>
          <p:cNvPr id="120" name="Title 5">
            <a:extLst>
              <a:ext uri="{FF2B5EF4-FFF2-40B4-BE49-F238E27FC236}">
                <a16:creationId xmlns:a16="http://schemas.microsoft.com/office/drawing/2014/main" id="{7CEA1AFF-10A1-4A5C-A275-B0AB1F18FFBF}"/>
              </a:ext>
            </a:extLst>
          </p:cNvPr>
          <p:cNvSpPr txBox="1">
            <a:spLocks/>
          </p:cNvSpPr>
          <p:nvPr/>
        </p:nvSpPr>
        <p:spPr>
          <a:xfrm>
            <a:off x="1588992" y="713497"/>
            <a:ext cx="4600571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Динамика рынка изделий из 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фарфора в 2018-26гг., млрд руб</a:t>
            </a:r>
          </a:p>
        </p:txBody>
      </p:sp>
      <p:sp>
        <p:nvSpPr>
          <p:cNvPr id="124" name="Title 5">
            <a:extLst>
              <a:ext uri="{FF2B5EF4-FFF2-40B4-BE49-F238E27FC236}">
                <a16:creationId xmlns:a16="http://schemas.microsoft.com/office/drawing/2014/main" id="{1511445B-2229-458A-AC29-8B23E2A49320}"/>
              </a:ext>
            </a:extLst>
          </p:cNvPr>
          <p:cNvSpPr txBox="1">
            <a:spLocks/>
          </p:cNvSpPr>
          <p:nvPr/>
        </p:nvSpPr>
        <p:spPr>
          <a:xfrm>
            <a:off x="6416375" y="713497"/>
            <a:ext cx="4370348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>
              <a:buClr>
                <a:srgbClr val="FFE600"/>
              </a:buClr>
              <a:buSzPct val="70000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Драйверы роста рынка</a:t>
            </a:r>
          </a:p>
        </p:txBody>
      </p:sp>
      <p:sp>
        <p:nvSpPr>
          <p:cNvPr id="125" name="Partial Circle 12">
            <a:extLst>
              <a:ext uri="{FF2B5EF4-FFF2-40B4-BE49-F238E27FC236}">
                <a16:creationId xmlns:a16="http://schemas.microsoft.com/office/drawing/2014/main" id="{E043957E-F83C-4D1B-AAF5-FF69FF68A11A}"/>
              </a:ext>
            </a:extLst>
          </p:cNvPr>
          <p:cNvSpPr>
            <a:spLocks noChangeAspect="1"/>
          </p:cNvSpPr>
          <p:nvPr/>
        </p:nvSpPr>
        <p:spPr>
          <a:xfrm>
            <a:off x="9044218" y="1732146"/>
            <a:ext cx="302762" cy="302762"/>
          </a:xfrm>
          <a:prstGeom prst="pie">
            <a:avLst>
              <a:gd name="adj1" fmla="val 16271696"/>
              <a:gd name="adj2" fmla="val 10884386"/>
            </a:avLst>
          </a:prstGeom>
          <a:solidFill>
            <a:srgbClr val="B5C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Oval 80">
            <a:extLst>
              <a:ext uri="{FF2B5EF4-FFF2-40B4-BE49-F238E27FC236}">
                <a16:creationId xmlns:a16="http://schemas.microsoft.com/office/drawing/2014/main" id="{1FFF38E1-1A21-4F20-B6D7-D0F9E715D1FF}"/>
              </a:ext>
            </a:extLst>
          </p:cNvPr>
          <p:cNvSpPr>
            <a:spLocks noChangeAspect="1"/>
          </p:cNvSpPr>
          <p:nvPr/>
        </p:nvSpPr>
        <p:spPr>
          <a:xfrm>
            <a:off x="9044218" y="1732146"/>
            <a:ext cx="302762" cy="302762"/>
          </a:xfrm>
          <a:prstGeom prst="ellipse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FFFFFF"/>
              </a:solidFill>
              <a:latin typeface="EYInterstate"/>
            </a:endParaRPr>
          </a:p>
        </p:txBody>
      </p:sp>
      <p:sp>
        <p:nvSpPr>
          <p:cNvPr id="128" name="Partial Circle 12">
            <a:extLst>
              <a:ext uri="{FF2B5EF4-FFF2-40B4-BE49-F238E27FC236}">
                <a16:creationId xmlns:a16="http://schemas.microsoft.com/office/drawing/2014/main" id="{238C0C7A-1DA2-4164-A4E9-84C0C88FA4B4}"/>
              </a:ext>
            </a:extLst>
          </p:cNvPr>
          <p:cNvSpPr>
            <a:spLocks noChangeAspect="1"/>
          </p:cNvSpPr>
          <p:nvPr/>
        </p:nvSpPr>
        <p:spPr>
          <a:xfrm>
            <a:off x="9044218" y="2284880"/>
            <a:ext cx="302762" cy="302762"/>
          </a:xfrm>
          <a:prstGeom prst="pie">
            <a:avLst>
              <a:gd name="adj1" fmla="val 16271696"/>
              <a:gd name="adj2" fmla="val 10884386"/>
            </a:avLst>
          </a:prstGeom>
          <a:solidFill>
            <a:srgbClr val="B5C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Oval 80">
            <a:extLst>
              <a:ext uri="{FF2B5EF4-FFF2-40B4-BE49-F238E27FC236}">
                <a16:creationId xmlns:a16="http://schemas.microsoft.com/office/drawing/2014/main" id="{DFDA8BA6-9ABB-437F-B276-867195D8237A}"/>
              </a:ext>
            </a:extLst>
          </p:cNvPr>
          <p:cNvSpPr>
            <a:spLocks noChangeAspect="1"/>
          </p:cNvSpPr>
          <p:nvPr/>
        </p:nvSpPr>
        <p:spPr>
          <a:xfrm>
            <a:off x="9044218" y="2284880"/>
            <a:ext cx="302762" cy="302762"/>
          </a:xfrm>
          <a:prstGeom prst="ellipse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FFFFFF"/>
              </a:solidFill>
              <a:latin typeface="EYInterstate"/>
            </a:endParaRPr>
          </a:p>
        </p:txBody>
      </p:sp>
      <p:sp>
        <p:nvSpPr>
          <p:cNvPr id="131" name="Partial Circle 12">
            <a:extLst>
              <a:ext uri="{FF2B5EF4-FFF2-40B4-BE49-F238E27FC236}">
                <a16:creationId xmlns:a16="http://schemas.microsoft.com/office/drawing/2014/main" id="{73E6D7E0-206B-4D5E-A6C5-420BB01A30CD}"/>
              </a:ext>
            </a:extLst>
          </p:cNvPr>
          <p:cNvSpPr>
            <a:spLocks noChangeAspect="1"/>
          </p:cNvSpPr>
          <p:nvPr/>
        </p:nvSpPr>
        <p:spPr>
          <a:xfrm>
            <a:off x="9044218" y="2881564"/>
            <a:ext cx="302762" cy="302762"/>
          </a:xfrm>
          <a:prstGeom prst="pie">
            <a:avLst>
              <a:gd name="adj1" fmla="val 16271696"/>
              <a:gd name="adj2" fmla="val 10884386"/>
            </a:avLst>
          </a:prstGeom>
          <a:solidFill>
            <a:srgbClr val="B5C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Oval 80">
            <a:extLst>
              <a:ext uri="{FF2B5EF4-FFF2-40B4-BE49-F238E27FC236}">
                <a16:creationId xmlns:a16="http://schemas.microsoft.com/office/drawing/2014/main" id="{1FF7CC83-514B-49CD-A433-B5EEB0F26F40}"/>
              </a:ext>
            </a:extLst>
          </p:cNvPr>
          <p:cNvSpPr>
            <a:spLocks noChangeAspect="1"/>
          </p:cNvSpPr>
          <p:nvPr/>
        </p:nvSpPr>
        <p:spPr>
          <a:xfrm>
            <a:off x="9044218" y="2881564"/>
            <a:ext cx="302762" cy="302762"/>
          </a:xfrm>
          <a:prstGeom prst="ellipse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FFFFFF"/>
              </a:solidFill>
              <a:latin typeface="EYInterstate"/>
            </a:endParaRPr>
          </a:p>
        </p:txBody>
      </p:sp>
      <p:sp>
        <p:nvSpPr>
          <p:cNvPr id="135" name="Partial Circle 12">
            <a:extLst>
              <a:ext uri="{FF2B5EF4-FFF2-40B4-BE49-F238E27FC236}">
                <a16:creationId xmlns:a16="http://schemas.microsoft.com/office/drawing/2014/main" id="{C28B7C10-CCE7-4494-A528-5CB71793D8B9}"/>
              </a:ext>
            </a:extLst>
          </p:cNvPr>
          <p:cNvSpPr>
            <a:spLocks noChangeAspect="1"/>
          </p:cNvSpPr>
          <p:nvPr/>
        </p:nvSpPr>
        <p:spPr>
          <a:xfrm>
            <a:off x="9044218" y="3468530"/>
            <a:ext cx="302762" cy="302762"/>
          </a:xfrm>
          <a:prstGeom prst="pie">
            <a:avLst>
              <a:gd name="adj1" fmla="val 16271696"/>
              <a:gd name="adj2" fmla="val 117838"/>
            </a:avLst>
          </a:prstGeom>
          <a:solidFill>
            <a:srgbClr val="B5C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Oval 80">
            <a:extLst>
              <a:ext uri="{FF2B5EF4-FFF2-40B4-BE49-F238E27FC236}">
                <a16:creationId xmlns:a16="http://schemas.microsoft.com/office/drawing/2014/main" id="{E8142A1D-879D-4A00-BFF0-CDBA67289AB4}"/>
              </a:ext>
            </a:extLst>
          </p:cNvPr>
          <p:cNvSpPr>
            <a:spLocks noChangeAspect="1"/>
          </p:cNvSpPr>
          <p:nvPr/>
        </p:nvSpPr>
        <p:spPr>
          <a:xfrm>
            <a:off x="9044218" y="3468530"/>
            <a:ext cx="302762" cy="302762"/>
          </a:xfrm>
          <a:prstGeom prst="ellipse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FFFFFF"/>
              </a:solidFill>
              <a:latin typeface="EYInterstate"/>
            </a:endParaRPr>
          </a:p>
        </p:txBody>
      </p:sp>
      <p:sp>
        <p:nvSpPr>
          <p:cNvPr id="137" name="Partial Circle 12">
            <a:extLst>
              <a:ext uri="{FF2B5EF4-FFF2-40B4-BE49-F238E27FC236}">
                <a16:creationId xmlns:a16="http://schemas.microsoft.com/office/drawing/2014/main" id="{32FBD388-B18F-44E0-B263-B9E913F64F86}"/>
              </a:ext>
            </a:extLst>
          </p:cNvPr>
          <p:cNvSpPr>
            <a:spLocks noChangeAspect="1"/>
          </p:cNvSpPr>
          <p:nvPr/>
        </p:nvSpPr>
        <p:spPr>
          <a:xfrm>
            <a:off x="9044218" y="3995131"/>
            <a:ext cx="302762" cy="302762"/>
          </a:xfrm>
          <a:prstGeom prst="pie">
            <a:avLst>
              <a:gd name="adj1" fmla="val 16271696"/>
              <a:gd name="adj2" fmla="val 117838"/>
            </a:avLst>
          </a:prstGeom>
          <a:solidFill>
            <a:srgbClr val="B5C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Oval 80">
            <a:extLst>
              <a:ext uri="{FF2B5EF4-FFF2-40B4-BE49-F238E27FC236}">
                <a16:creationId xmlns:a16="http://schemas.microsoft.com/office/drawing/2014/main" id="{593A923F-63F3-4B1F-ADBD-F1B72607AEED}"/>
              </a:ext>
            </a:extLst>
          </p:cNvPr>
          <p:cNvSpPr>
            <a:spLocks noChangeAspect="1"/>
          </p:cNvSpPr>
          <p:nvPr/>
        </p:nvSpPr>
        <p:spPr>
          <a:xfrm>
            <a:off x="9044218" y="3995131"/>
            <a:ext cx="302762" cy="302762"/>
          </a:xfrm>
          <a:prstGeom prst="ellipse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600" b="1" dirty="0">
              <a:solidFill>
                <a:srgbClr val="FFFFFF"/>
              </a:solidFill>
              <a:latin typeface="EYInterstate"/>
            </a:endParaRPr>
          </a:p>
        </p:txBody>
      </p:sp>
      <p:sp>
        <p:nvSpPr>
          <p:cNvPr id="144" name="Text Placeholder 2">
            <a:extLst>
              <a:ext uri="{FF2B5EF4-FFF2-40B4-BE49-F238E27FC236}">
                <a16:creationId xmlns:a16="http://schemas.microsoft.com/office/drawing/2014/main" id="{897892AD-04E2-4584-B3E6-7A1DCC8A9A62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182779" y="3240578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F5BC18A2-C45B-4E7E-9F05-1247C6A23A3A}" type="datetime'''2''''''''''''''''0''''''''''''''''''''''2''''''''2'''''''">
              <a:rPr lang="ru-RU" altLang="en-US" sz="12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2022</a:t>
            </a:fld>
            <a:endParaRPr lang="ru-RU" sz="12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5" name="Text Placeholder 2">
            <a:extLst>
              <a:ext uri="{FF2B5EF4-FFF2-40B4-BE49-F238E27FC236}">
                <a16:creationId xmlns:a16="http://schemas.microsoft.com/office/drawing/2014/main" id="{7D720F31-4405-4783-B627-1109BDD5D488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5178849" y="3240578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DF48A6CA-C1CE-40DE-9FAF-9D7FAAED57B8}" type="datetime'''''''''202''''''''''''''''''''''''''''''''''6'''">
              <a:rPr lang="ru-RU" altLang="en-US" sz="12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2026</a:t>
            </a:fld>
            <a:endParaRPr lang="ru-RU" sz="12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6" name="Text Placeholder 2">
            <a:extLst>
              <a:ext uri="{FF2B5EF4-FFF2-40B4-BE49-F238E27FC236}">
                <a16:creationId xmlns:a16="http://schemas.microsoft.com/office/drawing/2014/main" id="{6DAE1457-81D6-439B-9541-B4DFF50A86D8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3141209" y="3240578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0B773151-5847-424B-8666-074C5E4F6526}" type="datetime'20''''''''''2''''''''''''''''''1'''">
              <a:rPr lang="ru-RU" altLang="en-US" sz="12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2021</a:t>
            </a:fld>
            <a:endParaRPr lang="ru-RU" sz="12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Text Placeholder 2">
            <a:extLst>
              <a:ext uri="{FF2B5EF4-FFF2-40B4-BE49-F238E27FC236}">
                <a16:creationId xmlns:a16="http://schemas.microsoft.com/office/drawing/2014/main" id="{8A7AAEF3-A1B1-4256-9FE5-39F92C1D7DFA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2134216" y="3240578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2C8EBB8F-0506-457F-BC6A-4B26975B6C49}" type="datetime'2''''''''''''''''''0''''''''''''2''0'''''''''''''">
              <a:rPr lang="ru-RU" altLang="en-US" sz="12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2020</a:t>
            </a:fld>
            <a:endParaRPr lang="ru-RU" sz="12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1" name="Text Placeholder 2">
            <a:extLst>
              <a:ext uri="{FF2B5EF4-FFF2-40B4-BE49-F238E27FC236}">
                <a16:creationId xmlns:a16="http://schemas.microsoft.com/office/drawing/2014/main" id="{3E33D5BE-5D56-4745-B586-2442D19F0759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2199494" y="2119614"/>
            <a:ext cx="255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sz="1200" dirty="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9</a:t>
            </a:r>
          </a:p>
        </p:txBody>
      </p:sp>
      <p:sp>
        <p:nvSpPr>
          <p:cNvPr id="152" name="Text Placeholder 2">
            <a:extLst>
              <a:ext uri="{FF2B5EF4-FFF2-40B4-BE49-F238E27FC236}">
                <a16:creationId xmlns:a16="http://schemas.microsoft.com/office/drawing/2014/main" id="{9777B7BA-9346-4B78-94BF-82BFB1677FB3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3151528" y="1935712"/>
            <a:ext cx="3286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200" dirty="0">
                <a:solidFill>
                  <a:srgbClr val="646464"/>
                </a:solidFill>
                <a:latin typeface="Arial" panose="020B0604020202020204" pitchFamily="34" charset="0"/>
              </a:rPr>
              <a:t>11</a:t>
            </a:r>
            <a:endParaRPr lang="ru-RU" sz="12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3" name="Text Placeholder 2">
            <a:extLst>
              <a:ext uri="{FF2B5EF4-FFF2-40B4-BE49-F238E27FC236}">
                <a16:creationId xmlns:a16="http://schemas.microsoft.com/office/drawing/2014/main" id="{A4544457-BC98-46BD-8618-64AD45031BF9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4211883" y="2367129"/>
            <a:ext cx="255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sz="1200" dirty="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7</a:t>
            </a:r>
          </a:p>
        </p:txBody>
      </p:sp>
      <p:sp>
        <p:nvSpPr>
          <p:cNvPr id="154" name="Text Placeholder 2">
            <a:extLst>
              <a:ext uri="{FF2B5EF4-FFF2-40B4-BE49-F238E27FC236}">
                <a16:creationId xmlns:a16="http://schemas.microsoft.com/office/drawing/2014/main" id="{6B6EF268-BE67-46FE-85C6-01EC3B6CB1F6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5177906" y="1916415"/>
            <a:ext cx="3286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200" dirty="0">
                <a:solidFill>
                  <a:srgbClr val="646464"/>
                </a:solidFill>
                <a:latin typeface="Arial" panose="020B0604020202020204" pitchFamily="34" charset="0"/>
              </a:rPr>
              <a:t>12</a:t>
            </a:r>
            <a:endParaRPr lang="ru-RU" sz="12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61" name="Group 238">
            <a:extLst>
              <a:ext uri="{FF2B5EF4-FFF2-40B4-BE49-F238E27FC236}">
                <a16:creationId xmlns:a16="http://schemas.microsoft.com/office/drawing/2014/main" id="{5BD978E0-3DB1-4444-B975-52E43545096E}"/>
              </a:ext>
            </a:extLst>
          </p:cNvPr>
          <p:cNvGrpSpPr/>
          <p:nvPr/>
        </p:nvGrpSpPr>
        <p:grpSpPr>
          <a:xfrm>
            <a:off x="4367398" y="1533832"/>
            <a:ext cx="977212" cy="584442"/>
            <a:chOff x="664585" y="4599789"/>
            <a:chExt cx="1112479" cy="193789"/>
          </a:xfrm>
        </p:grpSpPr>
        <p:sp>
          <p:nvSpPr>
            <p:cNvPr id="162" name="Стрелка: изогнутая 72">
              <a:extLst>
                <a:ext uri="{FF2B5EF4-FFF2-40B4-BE49-F238E27FC236}">
                  <a16:creationId xmlns:a16="http://schemas.microsoft.com/office/drawing/2014/main" id="{76E35FA8-B2DC-41BF-A1CE-7D33D9D64523}"/>
                </a:ext>
              </a:extLst>
            </p:cNvPr>
            <p:cNvSpPr/>
            <p:nvPr/>
          </p:nvSpPr>
          <p:spPr>
            <a:xfrm flipH="1">
              <a:off x="1114316" y="4599789"/>
              <a:ext cx="662748" cy="85616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45700"/>
              </a:avLst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tailEnd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0000"/>
                </a:solidFill>
              </a:endParaRPr>
            </a:p>
          </p:txBody>
        </p:sp>
        <p:cxnSp>
          <p:nvCxnSpPr>
            <p:cNvPr id="163" name="Прямая со стрелкой 73">
              <a:extLst>
                <a:ext uri="{FF2B5EF4-FFF2-40B4-BE49-F238E27FC236}">
                  <a16:creationId xmlns:a16="http://schemas.microsoft.com/office/drawing/2014/main" id="{1C831826-F07A-4494-9696-656E59A714A5}"/>
                </a:ext>
              </a:extLst>
            </p:cNvPr>
            <p:cNvCxnSpPr>
              <a:cxnSpLocks/>
            </p:cNvCxnSpPr>
            <p:nvPr/>
          </p:nvCxnSpPr>
          <p:spPr>
            <a:xfrm>
              <a:off x="1777064" y="4685405"/>
              <a:ext cx="0" cy="41179"/>
            </a:xfrm>
            <a:prstGeom prst="straightConnector1">
              <a:avLst/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Стрелка: изогнутая 70">
              <a:extLst>
                <a:ext uri="{FF2B5EF4-FFF2-40B4-BE49-F238E27FC236}">
                  <a16:creationId xmlns:a16="http://schemas.microsoft.com/office/drawing/2014/main" id="{69830DEF-74E3-42E7-869D-663D10C75445}"/>
                </a:ext>
              </a:extLst>
            </p:cNvPr>
            <p:cNvSpPr/>
            <p:nvPr/>
          </p:nvSpPr>
          <p:spPr>
            <a:xfrm>
              <a:off x="664585" y="4599790"/>
              <a:ext cx="473318" cy="59659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56681"/>
              </a:avLst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0000"/>
                </a:solidFill>
              </a:endParaRPr>
            </a:p>
          </p:txBody>
        </p:sp>
        <p:cxnSp>
          <p:nvCxnSpPr>
            <p:cNvPr id="165" name="Прямая со стрелкой 71">
              <a:extLst>
                <a:ext uri="{FF2B5EF4-FFF2-40B4-BE49-F238E27FC236}">
                  <a16:creationId xmlns:a16="http://schemas.microsoft.com/office/drawing/2014/main" id="{4DE935FC-A544-43DA-9A32-6E07DFB0A1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4585" y="4652621"/>
              <a:ext cx="0" cy="140957"/>
            </a:xfrm>
            <a:prstGeom prst="straightConnector1">
              <a:avLst/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6" name="Content Placeholder  1">
            <a:extLst>
              <a:ext uri="{FF2B5EF4-FFF2-40B4-BE49-F238E27FC236}">
                <a16:creationId xmlns:a16="http://schemas.microsoft.com/office/drawing/2014/main" id="{24095778-C9D2-41EB-81A1-779AF33B8978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583241" y="1350032"/>
            <a:ext cx="562091" cy="363209"/>
          </a:xfrm>
          <a:prstGeom prst="ellipse">
            <a:avLst/>
          </a:prstGeom>
          <a:solidFill>
            <a:schemeClr val="tx2"/>
          </a:solidFill>
          <a:ln w="9525" algn="ctr">
            <a:solidFill>
              <a:srgbClr val="C0C0C0"/>
            </a:solidFill>
          </a:ln>
          <a:effectLst/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 sz="10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 sz="1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180000" marR="0" indent="-18000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0000"/>
              <a:buFont typeface="Arial" panose="020B0604020202020204" pitchFamily="34" charset="0"/>
              <a:buChar char="►"/>
              <a:tabLst/>
              <a:defRPr sz="10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360000" marR="0" indent="-18000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0000"/>
              <a:buFont typeface="Arial" panose="020B0604020202020204" pitchFamily="34" charset="0"/>
              <a:buChar char="►"/>
              <a:tabLst/>
              <a:defRPr sz="10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9388" marR="0" indent="-179388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+mj-lt"/>
              <a:buAutoNum type="arabicPeriod"/>
              <a:tabLst/>
              <a:defRPr sz="10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0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marR="0" indent="0" algn="l" defTabSz="780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000" i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780964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sz="1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CAGR +6%</a:t>
            </a:r>
            <a:endParaRPr lang="ru-RU" sz="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3" name="Rectangle 373">
            <a:extLst>
              <a:ext uri="{FF2B5EF4-FFF2-40B4-BE49-F238E27FC236}">
                <a16:creationId xmlns:a16="http://schemas.microsoft.com/office/drawing/2014/main" id="{A74778E5-3DD8-4C05-AE72-490042A8852E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1691029" y="1847146"/>
            <a:ext cx="179388" cy="133350"/>
          </a:xfrm>
          <a:prstGeom prst="rect">
            <a:avLst/>
          </a:prstGeom>
          <a:solidFill>
            <a:srgbClr val="99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74" name="Text Placeholder 2">
            <a:extLst>
              <a:ext uri="{FF2B5EF4-FFF2-40B4-BE49-F238E27FC236}">
                <a16:creationId xmlns:a16="http://schemas.microsoft.com/office/drawing/2014/main" id="{93F7227C-A6B8-41C7-B023-A1FC2589D5B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1921217" y="1842383"/>
            <a:ext cx="4460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Экспорт</a:t>
            </a:r>
            <a:endParaRPr lang="ru-RU" sz="10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5" name="Title 5">
            <a:extLst>
              <a:ext uri="{FF2B5EF4-FFF2-40B4-BE49-F238E27FC236}">
                <a16:creationId xmlns:a16="http://schemas.microsoft.com/office/drawing/2014/main" id="{A72735AF-983A-41F4-9994-81C5C586464D}"/>
              </a:ext>
            </a:extLst>
          </p:cNvPr>
          <p:cNvSpPr txBox="1">
            <a:spLocks/>
          </p:cNvSpPr>
          <p:nvPr/>
        </p:nvSpPr>
        <p:spPr>
          <a:xfrm>
            <a:off x="6416375" y="4625802"/>
            <a:ext cx="4370348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>
              <a:buClr>
                <a:srgbClr val="FFE600"/>
              </a:buClr>
              <a:buSzPct val="70000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Ключевые тренды</a:t>
            </a:r>
          </a:p>
        </p:txBody>
      </p:sp>
      <p:sp>
        <p:nvSpPr>
          <p:cNvPr id="176" name="Title 5">
            <a:extLst>
              <a:ext uri="{FF2B5EF4-FFF2-40B4-BE49-F238E27FC236}">
                <a16:creationId xmlns:a16="http://schemas.microsoft.com/office/drawing/2014/main" id="{199F2A77-55F7-46D1-801B-C22C00B3BA2E}"/>
              </a:ext>
            </a:extLst>
          </p:cNvPr>
          <p:cNvSpPr txBox="1">
            <a:spLocks/>
          </p:cNvSpPr>
          <p:nvPr/>
        </p:nvSpPr>
        <p:spPr>
          <a:xfrm>
            <a:off x="1656566" y="3664462"/>
            <a:ext cx="411906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>
              <a:buClr>
                <a:srgbClr val="FFE600"/>
              </a:buClr>
              <a:buSzPct val="70000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Ценовые сегменты 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8FA0A705-8CFB-4DC7-91B2-BD57BEA20984}"/>
              </a:ext>
            </a:extLst>
          </p:cNvPr>
          <p:cNvSpPr txBox="1"/>
          <p:nvPr/>
        </p:nvSpPr>
        <p:spPr>
          <a:xfrm>
            <a:off x="6723416" y="5076749"/>
            <a:ext cx="4050675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defTabSz="829178">
              <a:spcBef>
                <a:spcPts val="300"/>
              </a:spcBef>
              <a:spcAft>
                <a:spcPts val="300"/>
              </a:spcAft>
              <a:buClr>
                <a:srgbClr val="2C973E"/>
              </a:buClr>
              <a:buSzPct val="70000"/>
              <a:buFont typeface="Arial" panose="020B0604020202020204" pitchFamily="34" charset="0"/>
              <a:buChar char="▲"/>
              <a:defRPr/>
            </a:pPr>
            <a:r>
              <a:rPr lang="ru-RU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Уход европейских компаний с рынка</a:t>
            </a:r>
          </a:p>
          <a:p>
            <a:pPr marL="171450" lvl="1" indent="-171450" defTabSz="829178">
              <a:spcBef>
                <a:spcPts val="300"/>
              </a:spcBef>
              <a:spcAft>
                <a:spcPts val="300"/>
              </a:spcAft>
              <a:buClr>
                <a:srgbClr val="2C973E"/>
              </a:buClr>
              <a:buSzPct val="70000"/>
              <a:buFont typeface="Arial" panose="020B0604020202020204" pitchFamily="34" charset="0"/>
              <a:buChar char="▲"/>
              <a:defRPr/>
            </a:pPr>
            <a:r>
              <a:rPr lang="ru-RU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Удорожание импортной продукции в связи с ростом курса доллара и евро</a:t>
            </a:r>
          </a:p>
          <a:p>
            <a:pPr marL="171450" lvl="1" indent="-171450" defTabSz="829178">
              <a:spcBef>
                <a:spcPts val="300"/>
              </a:spcBef>
              <a:spcAft>
                <a:spcPts val="300"/>
              </a:spcAft>
              <a:buClr>
                <a:srgbClr val="2C973E"/>
              </a:buClr>
              <a:buSzPct val="70000"/>
              <a:buFont typeface="Arial" panose="020B0604020202020204" pitchFamily="34" charset="0"/>
              <a:buChar char="▲"/>
              <a:defRPr/>
            </a:pPr>
            <a:r>
              <a:rPr lang="ru-RU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Высвобождение ниши ушедших компаний приблизительно на </a:t>
            </a:r>
            <a:r>
              <a:rPr lang="en-US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млрд руб</a:t>
            </a:r>
          </a:p>
          <a:p>
            <a:pPr marL="171450" lvl="1" indent="-171450" defTabSz="829178">
              <a:spcBef>
                <a:spcPts val="300"/>
              </a:spcBef>
              <a:spcAft>
                <a:spcPts val="300"/>
              </a:spcAft>
              <a:buClr>
                <a:srgbClr val="646464">
                  <a:lumMod val="40000"/>
                  <a:lumOff val="60000"/>
                </a:srgbClr>
              </a:buClr>
              <a:buSzPct val="70000"/>
              <a:buFont typeface="Times New Roman" panose="02020603050405020304" pitchFamily="18" charset="0"/>
              <a:buChar char="▼"/>
              <a:defRPr/>
            </a:pPr>
            <a:r>
              <a:rPr lang="ru-RU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Сложности с поставкой сырья</a:t>
            </a:r>
          </a:p>
          <a:p>
            <a:pPr marL="171450" lvl="1" indent="-171450" defTabSz="829178">
              <a:spcBef>
                <a:spcPts val="300"/>
              </a:spcBef>
              <a:spcAft>
                <a:spcPts val="300"/>
              </a:spcAft>
              <a:buClr>
                <a:srgbClr val="646464">
                  <a:lumMod val="40000"/>
                  <a:lumOff val="60000"/>
                </a:srgbClr>
              </a:buClr>
              <a:buSzPct val="70000"/>
              <a:buFont typeface="Times New Roman" panose="02020603050405020304" pitchFamily="18" charset="0"/>
              <a:buChar char="▼"/>
              <a:defRPr/>
            </a:pPr>
            <a:r>
              <a:rPr lang="ru-RU" sz="1100" kern="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логистических цепочек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12B6AF7-69E7-4B56-8D35-CCC701E51DB5}"/>
              </a:ext>
            </a:extLst>
          </p:cNvPr>
          <p:cNvSpPr/>
          <p:nvPr/>
        </p:nvSpPr>
        <p:spPr>
          <a:xfrm>
            <a:off x="1638300" y="4133059"/>
            <a:ext cx="4137326" cy="2137664"/>
          </a:xfrm>
          <a:prstGeom prst="rect">
            <a:avLst/>
          </a:prstGeom>
          <a:solidFill>
            <a:srgbClr val="7795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Прямоугольник 205">
            <a:extLst>
              <a:ext uri="{FF2B5EF4-FFF2-40B4-BE49-F238E27FC236}">
                <a16:creationId xmlns:a16="http://schemas.microsoft.com/office/drawing/2014/main" id="{0BDD29A4-DFA3-4B92-A3E3-689052A72655}"/>
              </a:ext>
            </a:extLst>
          </p:cNvPr>
          <p:cNvSpPr/>
          <p:nvPr/>
        </p:nvSpPr>
        <p:spPr>
          <a:xfrm>
            <a:off x="1625946" y="4133061"/>
            <a:ext cx="2305975" cy="2137663"/>
          </a:xfrm>
          <a:prstGeom prst="rect">
            <a:avLst/>
          </a:prstGeom>
          <a:solidFill>
            <a:srgbClr val="B5CAE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 Placeholder 2">
            <a:extLst>
              <a:ext uri="{FF2B5EF4-FFF2-40B4-BE49-F238E27FC236}">
                <a16:creationId xmlns:a16="http://schemas.microsoft.com/office/drawing/2014/main" id="{DBD8C02F-5E2A-49D7-AD3C-392C845A3E4F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2294944" y="4524018"/>
            <a:ext cx="8350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Эконом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50%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2" name="Text Placeholder 2">
            <a:extLst>
              <a:ext uri="{FF2B5EF4-FFF2-40B4-BE49-F238E27FC236}">
                <a16:creationId xmlns:a16="http://schemas.microsoft.com/office/drawing/2014/main" id="{C030B6C2-06B1-48BA-A388-43886193F522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2294944" y="4787343"/>
            <a:ext cx="8350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3" name="Прямоугольник 212">
            <a:extLst>
              <a:ext uri="{FF2B5EF4-FFF2-40B4-BE49-F238E27FC236}">
                <a16:creationId xmlns:a16="http://schemas.microsoft.com/office/drawing/2014/main" id="{EEA8A3C8-6CFF-4A0A-A1A1-E3E848C7B00A}"/>
              </a:ext>
            </a:extLst>
          </p:cNvPr>
          <p:cNvSpPr/>
          <p:nvPr/>
        </p:nvSpPr>
        <p:spPr>
          <a:xfrm>
            <a:off x="3913924" y="5815169"/>
            <a:ext cx="1861703" cy="455555"/>
          </a:xfrm>
          <a:prstGeom prst="rect">
            <a:avLst/>
          </a:prstGeom>
          <a:solidFill>
            <a:srgbClr val="D9E2F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 Placeholder 2">
            <a:extLst>
              <a:ext uri="{FF2B5EF4-FFF2-40B4-BE49-F238E27FC236}">
                <a16:creationId xmlns:a16="http://schemas.microsoft.com/office/drawing/2014/main" id="{AA100B9E-621B-4983-9F0A-44A7D8CC559D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4403647" y="4524018"/>
            <a:ext cx="8350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Премиум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40%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" name="Text Placeholder 2">
            <a:extLst>
              <a:ext uri="{FF2B5EF4-FFF2-40B4-BE49-F238E27FC236}">
                <a16:creationId xmlns:a16="http://schemas.microsoft.com/office/drawing/2014/main" id="{EA9E24FB-7CDA-4379-A6C4-A7DCA37F7F86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4403647" y="4799533"/>
            <a:ext cx="8350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6" name="Text Placeholder 2">
            <a:extLst>
              <a:ext uri="{FF2B5EF4-FFF2-40B4-BE49-F238E27FC236}">
                <a16:creationId xmlns:a16="http://schemas.microsoft.com/office/drawing/2014/main" id="{A857FB31-96F2-45AA-8E83-E73A97C29008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4091131" y="5960178"/>
            <a:ext cx="8350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9199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35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698397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959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47595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763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396794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45993" indent="-349199" algn="l" defTabSz="895381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567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462298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998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767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05367" indent="-223845" algn="l" defTabSz="89538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Средний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10%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882D015-8695-43FF-9CDB-EA7E7E2C603D}"/>
              </a:ext>
            </a:extLst>
          </p:cNvPr>
          <p:cNvSpPr/>
          <p:nvPr/>
        </p:nvSpPr>
        <p:spPr>
          <a:xfrm>
            <a:off x="4489901" y="5046391"/>
            <a:ext cx="655430" cy="28197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220" name="Овал 219">
            <a:extLst>
              <a:ext uri="{FF2B5EF4-FFF2-40B4-BE49-F238E27FC236}">
                <a16:creationId xmlns:a16="http://schemas.microsoft.com/office/drawing/2014/main" id="{4A4E88DC-EEAB-4815-BC83-1AB4A0070CCB}"/>
              </a:ext>
            </a:extLst>
          </p:cNvPr>
          <p:cNvSpPr/>
          <p:nvPr/>
        </p:nvSpPr>
        <p:spPr>
          <a:xfrm>
            <a:off x="2384740" y="5058230"/>
            <a:ext cx="655430" cy="28197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221" name="Овал 220">
            <a:extLst>
              <a:ext uri="{FF2B5EF4-FFF2-40B4-BE49-F238E27FC236}">
                <a16:creationId xmlns:a16="http://schemas.microsoft.com/office/drawing/2014/main" id="{3CC24188-0DF7-4376-BB5B-7DE895B239C7}"/>
              </a:ext>
            </a:extLst>
          </p:cNvPr>
          <p:cNvSpPr/>
          <p:nvPr/>
        </p:nvSpPr>
        <p:spPr>
          <a:xfrm>
            <a:off x="4905917" y="5891668"/>
            <a:ext cx="655430" cy="28197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222" name="Овал 221">
            <a:extLst>
              <a:ext uri="{FF2B5EF4-FFF2-40B4-BE49-F238E27FC236}">
                <a16:creationId xmlns:a16="http://schemas.microsoft.com/office/drawing/2014/main" id="{BA3E70C7-D656-4AC7-A820-97F9E624E697}"/>
              </a:ext>
            </a:extLst>
          </p:cNvPr>
          <p:cNvSpPr/>
          <p:nvPr/>
        </p:nvSpPr>
        <p:spPr>
          <a:xfrm>
            <a:off x="2880322" y="6347785"/>
            <a:ext cx="655430" cy="28197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24" name="Title 5">
            <a:extLst>
              <a:ext uri="{FF2B5EF4-FFF2-40B4-BE49-F238E27FC236}">
                <a16:creationId xmlns:a16="http://schemas.microsoft.com/office/drawing/2014/main" id="{C84A9894-16E4-4E89-B49B-9994A0A17956}"/>
              </a:ext>
            </a:extLst>
          </p:cNvPr>
          <p:cNvSpPr txBox="1">
            <a:spLocks/>
          </p:cNvSpPr>
          <p:nvPr/>
        </p:nvSpPr>
        <p:spPr>
          <a:xfrm>
            <a:off x="3656616" y="6327758"/>
            <a:ext cx="1936778" cy="3371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>
              <a:buClr>
                <a:srgbClr val="FFE600"/>
              </a:buClr>
              <a:buSzPct val="70000"/>
            </a:pPr>
            <a:r>
              <a:rPr lang="ru-RU" sz="1100" b="0" dirty="0">
                <a:solidFill>
                  <a:srgbClr val="000000"/>
                </a:solidFill>
                <a:latin typeface="Arial" panose="020B0604020202020204" pitchFamily="34" charset="0"/>
              </a:rPr>
              <a:t>Маржинальность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4099957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DF57D287-FA43-405A-BE32-8196809AE58C}"/>
              </a:ext>
            </a:extLst>
          </p:cNvPr>
          <p:cNvSpPr/>
          <p:nvPr/>
        </p:nvSpPr>
        <p:spPr>
          <a:xfrm>
            <a:off x="6334761" y="1290321"/>
            <a:ext cx="4439920" cy="4572000"/>
          </a:xfrm>
          <a:prstGeom prst="rect">
            <a:avLst/>
          </a:prstGeom>
          <a:solidFill>
            <a:srgbClr val="D9E2F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3" name="Object 42" hidden="1">
            <a:extLst>
              <a:ext uri="{FF2B5EF4-FFF2-40B4-BE49-F238E27FC236}">
                <a16:creationId xmlns:a16="http://schemas.microsoft.com/office/drawing/2014/main" id="{8DE7769F-87DB-403A-9D1C-0DB0034CB9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9" name="think-cell Slide" r:id="rId13" imgW="395" imgH="394" progId="TCLayout.ActiveDocument.1">
                  <p:embed/>
                </p:oleObj>
              </mc:Choice>
              <mc:Fallback>
                <p:oleObj name="think-cell Slide" r:id="rId13" imgW="395" imgH="394" progId="TCLayout.ActiveDocument.1">
                  <p:embed/>
                  <p:pic>
                    <p:nvPicPr>
                      <p:cNvPr id="43" name="Object 42" hidden="1">
                        <a:extLst>
                          <a:ext uri="{FF2B5EF4-FFF2-40B4-BE49-F238E27FC236}">
                            <a16:creationId xmlns:a16="http://schemas.microsoft.com/office/drawing/2014/main" id="{8DE7769F-87DB-403A-9D1C-0DB0034CB9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" name="Chart 177"/>
          <p:cNvGraphicFramePr/>
          <p:nvPr>
            <p:custDataLst>
              <p:tags r:id="rId3"/>
            </p:custDataLst>
          </p:nvPr>
        </p:nvGraphicFramePr>
        <p:xfrm>
          <a:off x="1514733" y="3348469"/>
          <a:ext cx="1863648" cy="1889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08" name="Text Placeholder 2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2302888" y="3803368"/>
            <a:ext cx="287338" cy="136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23D5E8DD-E40B-4114-97F1-D788AFDD2AE6}" type="datetime'''''''2''7''''''%'''''''">
              <a:rPr lang="en-US" altLang="en-US" sz="1000">
                <a:solidFill>
                  <a:srgbClr val="FFFFFF"/>
                </a:solidFill>
                <a:latin typeface="Arial" panose="020B0604020202020204" pitchFamily="34" charset="0"/>
                <a:sym typeface="+mn-lt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27%</a:t>
            </a:fld>
            <a:endParaRPr lang="en-US" sz="1000" dirty="0">
              <a:solidFill>
                <a:srgbClr val="FFFFFF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20" name="Прямоугольник 151"/>
          <p:cNvSpPr/>
          <p:nvPr>
            <p:custDataLst>
              <p:tags r:id="rId5"/>
            </p:custDataLst>
          </p:nvPr>
        </p:nvSpPr>
        <p:spPr bwMode="auto">
          <a:xfrm>
            <a:off x="1845577" y="5404668"/>
            <a:ext cx="179388" cy="133350"/>
          </a:xfrm>
          <a:prstGeom prst="rect">
            <a:avLst/>
          </a:prstGeom>
          <a:solidFill>
            <a:srgbClr val="B5CAE7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Gilroy"/>
            </a:endParaRPr>
          </a:p>
        </p:txBody>
      </p:sp>
      <p:sp>
        <p:nvSpPr>
          <p:cNvPr id="21" name="Прямоугольник 152"/>
          <p:cNvSpPr/>
          <p:nvPr>
            <p:custDataLst>
              <p:tags r:id="rId6"/>
            </p:custDataLst>
          </p:nvPr>
        </p:nvSpPr>
        <p:spPr bwMode="auto">
          <a:xfrm>
            <a:off x="1845577" y="5607868"/>
            <a:ext cx="179388" cy="133350"/>
          </a:xfrm>
          <a:prstGeom prst="rect">
            <a:avLst/>
          </a:prstGeom>
          <a:solidFill>
            <a:srgbClr val="7795E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Gilroy"/>
            </a:endParaRPr>
          </a:p>
        </p:txBody>
      </p:sp>
      <p:sp>
        <p:nvSpPr>
          <p:cNvPr id="22" name="Прямоугольник 153"/>
          <p:cNvSpPr/>
          <p:nvPr>
            <p:custDataLst>
              <p:tags r:id="rId7"/>
            </p:custDataLst>
          </p:nvPr>
        </p:nvSpPr>
        <p:spPr bwMode="auto">
          <a:xfrm>
            <a:off x="2075765" y="5399905"/>
            <a:ext cx="1133475" cy="152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fld id="{11FE8345-79FD-43C5-B576-45582FF0EFC3}" type="datetime'''''''С''у''вени''''рна''''я'' гр''у''''''''''''''пп''''а'''''">
              <a:rPr lang="ru-RU" alt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>
                <a:spcBef>
                  <a:spcPct val="0"/>
                </a:spcBef>
                <a:spcAft>
                  <a:spcPct val="0"/>
                </a:spcAft>
                <a:defRPr/>
              </a:pPr>
              <a:t>Сувенирная группа</a:t>
            </a:fld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Прямоугольник 158"/>
          <p:cNvSpPr/>
          <p:nvPr>
            <p:custDataLst>
              <p:tags r:id="rId8"/>
            </p:custDataLst>
          </p:nvPr>
        </p:nvSpPr>
        <p:spPr bwMode="auto">
          <a:xfrm>
            <a:off x="2075764" y="5603105"/>
            <a:ext cx="992188" cy="152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fld id="{F202DE61-37C0-48DF-B592-8111232784F2}" type="datetime'''П''осуд''н''а''''''я'''' ''г''р''''''у''''п''''''п''''''''а'">
              <a:rPr lang="ru-RU" alt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>
                <a:spcBef>
                  <a:spcPct val="0"/>
                </a:spcBef>
                <a:spcAft>
                  <a:spcPct val="0"/>
                </a:spcAft>
                <a:defRPr/>
              </a:pPr>
              <a:t>Посудная группа</a:t>
            </a:fld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Rectangle 70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sz="1000" dirty="0">
              <a:solidFill>
                <a:srgbClr val="000000"/>
              </a:solidFill>
              <a:latin typeface="EYInterstate Light"/>
            </a:endParaRPr>
          </a:p>
        </p:txBody>
      </p:sp>
      <p:graphicFrame>
        <p:nvGraphicFramePr>
          <p:cNvPr id="179" name="Chart 178"/>
          <p:cNvGraphicFramePr/>
          <p:nvPr>
            <p:custDataLst>
              <p:tags r:id="rId9"/>
            </p:custDataLst>
          </p:nvPr>
        </p:nvGraphicFramePr>
        <p:xfrm>
          <a:off x="1475912" y="1405893"/>
          <a:ext cx="1941293" cy="1775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151" name="TextBox 150">
            <a:extLst>
              <a:ext uri="{FF2B5EF4-FFF2-40B4-BE49-F238E27FC236}">
                <a16:creationId xmlns:a16="http://schemas.microsoft.com/office/drawing/2014/main" id="{A3B7C9DD-C82F-4B9B-B187-39E58518011B}"/>
              </a:ext>
            </a:extLst>
          </p:cNvPr>
          <p:cNvSpPr txBox="1"/>
          <p:nvPr/>
        </p:nvSpPr>
        <p:spPr>
          <a:xfrm>
            <a:off x="6232674" y="827865"/>
            <a:ext cx="464563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1008126">
              <a:spcAft>
                <a:spcPts val="662"/>
              </a:spcAft>
              <a:buClr>
                <a:srgbClr val="646464"/>
              </a:buClr>
              <a:buSzPct val="70000"/>
              <a:defRPr/>
            </a:pPr>
            <a:r>
              <a:rPr lang="ru-RU" sz="14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Позиционирование продукции на рынке</a:t>
            </a:r>
          </a:p>
        </p:txBody>
      </p:sp>
      <p:sp>
        <p:nvSpPr>
          <p:cNvPr id="33" name="Title 5">
            <a:extLst>
              <a:ext uri="{FF2B5EF4-FFF2-40B4-BE49-F238E27FC236}">
                <a16:creationId xmlns:a16="http://schemas.microsoft.com/office/drawing/2014/main" id="{7A0FCE90-413A-4339-99FD-16B2204DB7CF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indent="441325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Продукция: </a:t>
            </a:r>
            <a:r>
              <a:rPr lang="ru-RU" sz="2000" b="0" i="1" dirty="0">
                <a:solidFill>
                  <a:srgbClr val="000000"/>
                </a:solidFill>
                <a:latin typeface="Arial" panose="020B0604020202020204" pitchFamily="34" charset="0"/>
              </a:rPr>
              <a:t>ассортиментная матрица</a:t>
            </a:r>
          </a:p>
        </p:txBody>
      </p:sp>
      <p:sp>
        <p:nvSpPr>
          <p:cNvPr id="34" name="Title 5">
            <a:extLst>
              <a:ext uri="{FF2B5EF4-FFF2-40B4-BE49-F238E27FC236}">
                <a16:creationId xmlns:a16="http://schemas.microsoft.com/office/drawing/2014/main" id="{64149A43-7839-48FA-A695-FD8653EB94CE}"/>
              </a:ext>
            </a:extLst>
          </p:cNvPr>
          <p:cNvSpPr txBox="1">
            <a:spLocks/>
          </p:cNvSpPr>
          <p:nvPr/>
        </p:nvSpPr>
        <p:spPr>
          <a:xfrm>
            <a:off x="1313692" y="771532"/>
            <a:ext cx="2237228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Ассортиментная 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матрица</a:t>
            </a:r>
          </a:p>
        </p:txBody>
      </p:sp>
      <p:sp>
        <p:nvSpPr>
          <p:cNvPr id="35" name="Title 5">
            <a:extLst>
              <a:ext uri="{FF2B5EF4-FFF2-40B4-BE49-F238E27FC236}">
                <a16:creationId xmlns:a16="http://schemas.microsoft.com/office/drawing/2014/main" id="{C533590C-5653-4A57-A907-1164097F5269}"/>
              </a:ext>
            </a:extLst>
          </p:cNvPr>
          <p:cNvSpPr txBox="1">
            <a:spLocks/>
          </p:cNvSpPr>
          <p:nvPr/>
        </p:nvSpPr>
        <p:spPr>
          <a:xfrm>
            <a:off x="1953947" y="1735781"/>
            <a:ext cx="985220" cy="111748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As Is</a:t>
            </a:r>
          </a:p>
          <a:p>
            <a:pPr algn="ctr"/>
            <a:endParaRPr lang="en-US" sz="500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</a:rPr>
              <a:t>202</a:t>
            </a:r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2)</a:t>
            </a:r>
            <a:endParaRPr lang="ru-RU" sz="1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Title 5">
            <a:extLst>
              <a:ext uri="{FF2B5EF4-FFF2-40B4-BE49-F238E27FC236}">
                <a16:creationId xmlns:a16="http://schemas.microsoft.com/office/drawing/2014/main" id="{2F1615F4-D30D-41CD-8795-632B88AE1A8D}"/>
              </a:ext>
            </a:extLst>
          </p:cNvPr>
          <p:cNvSpPr txBox="1">
            <a:spLocks/>
          </p:cNvSpPr>
          <p:nvPr/>
        </p:nvSpPr>
        <p:spPr>
          <a:xfrm>
            <a:off x="1953947" y="3765113"/>
            <a:ext cx="985220" cy="111949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To Be</a:t>
            </a:r>
          </a:p>
          <a:p>
            <a:pPr algn="ctr"/>
            <a:endParaRPr lang="en-US" sz="500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</a:rPr>
              <a:t>202</a:t>
            </a:r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4)</a:t>
            </a:r>
            <a:endParaRPr lang="ru-RU" sz="1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" name="Title 5">
            <a:extLst>
              <a:ext uri="{FF2B5EF4-FFF2-40B4-BE49-F238E27FC236}">
                <a16:creationId xmlns:a16="http://schemas.microsoft.com/office/drawing/2014/main" id="{33282FC0-E7B6-4EDC-8366-CD74507AF129}"/>
              </a:ext>
            </a:extLst>
          </p:cNvPr>
          <p:cNvSpPr txBox="1">
            <a:spLocks/>
          </p:cNvSpPr>
          <p:nvPr/>
        </p:nvSpPr>
        <p:spPr>
          <a:xfrm>
            <a:off x="3465432" y="771532"/>
            <a:ext cx="2453376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Характеристики 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продукции</a:t>
            </a:r>
          </a:p>
        </p:txBody>
      </p:sp>
      <p:sp>
        <p:nvSpPr>
          <p:cNvPr id="38" name="Rectangle 91">
            <a:extLst>
              <a:ext uri="{FF2B5EF4-FFF2-40B4-BE49-F238E27FC236}">
                <a16:creationId xmlns:a16="http://schemas.microsoft.com/office/drawing/2014/main" id="{08E9AC7D-C066-42A7-B6DA-08D71015F308}"/>
              </a:ext>
            </a:extLst>
          </p:cNvPr>
          <p:cNvSpPr>
            <a:spLocks/>
          </p:cNvSpPr>
          <p:nvPr/>
        </p:nvSpPr>
        <p:spPr>
          <a:xfrm>
            <a:off x="3825240" y="1384271"/>
            <a:ext cx="1833042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Низкая полезность</a:t>
            </a:r>
          </a:p>
        </p:txBody>
      </p:sp>
      <p:sp>
        <p:nvSpPr>
          <p:cNvPr id="39" name="Rectangle 91">
            <a:extLst>
              <a:ext uri="{FF2B5EF4-FFF2-40B4-BE49-F238E27FC236}">
                <a16:creationId xmlns:a16="http://schemas.microsoft.com/office/drawing/2014/main" id="{894CC4BC-6C84-4400-BCBD-2120E154934B}"/>
              </a:ext>
            </a:extLst>
          </p:cNvPr>
          <p:cNvSpPr>
            <a:spLocks/>
          </p:cNvSpPr>
          <p:nvPr/>
        </p:nvSpPr>
        <p:spPr>
          <a:xfrm>
            <a:off x="3825240" y="1818934"/>
            <a:ext cx="1833042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Преимущественно сувениры</a:t>
            </a:r>
          </a:p>
        </p:txBody>
      </p:sp>
      <p:sp>
        <p:nvSpPr>
          <p:cNvPr id="40" name="Rectangle 91">
            <a:extLst>
              <a:ext uri="{FF2B5EF4-FFF2-40B4-BE49-F238E27FC236}">
                <a16:creationId xmlns:a16="http://schemas.microsoft.com/office/drawing/2014/main" id="{9EB36D2E-E01C-462C-B10D-BF271243635C}"/>
              </a:ext>
            </a:extLst>
          </p:cNvPr>
          <p:cNvSpPr>
            <a:spLocks/>
          </p:cNvSpPr>
          <p:nvPr/>
        </p:nvSpPr>
        <p:spPr>
          <a:xfrm>
            <a:off x="3825240" y="2280555"/>
            <a:ext cx="1833042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Устаревшее восприятие бренда</a:t>
            </a:r>
          </a:p>
        </p:txBody>
      </p:sp>
      <p:sp>
        <p:nvSpPr>
          <p:cNvPr id="41" name="Rectangle 91">
            <a:extLst>
              <a:ext uri="{FF2B5EF4-FFF2-40B4-BE49-F238E27FC236}">
                <a16:creationId xmlns:a16="http://schemas.microsoft.com/office/drawing/2014/main" id="{5A1E8060-A2A8-45A0-9FF0-16D05440E41A}"/>
              </a:ext>
            </a:extLst>
          </p:cNvPr>
          <p:cNvSpPr>
            <a:spLocks/>
          </p:cNvSpPr>
          <p:nvPr/>
        </p:nvSpPr>
        <p:spPr>
          <a:xfrm>
            <a:off x="3825240" y="2815047"/>
            <a:ext cx="1833042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Отсутствуют интерьерные решения</a:t>
            </a:r>
          </a:p>
        </p:txBody>
      </p:sp>
      <p:grpSp>
        <p:nvGrpSpPr>
          <p:cNvPr id="42" name="Group 3">
            <a:extLst>
              <a:ext uri="{FF2B5EF4-FFF2-40B4-BE49-F238E27FC236}">
                <a16:creationId xmlns:a16="http://schemas.microsoft.com/office/drawing/2014/main" id="{2FD0A511-9F0E-46E0-BEE9-A5D982D7A450}"/>
              </a:ext>
            </a:extLst>
          </p:cNvPr>
          <p:cNvGrpSpPr/>
          <p:nvPr/>
        </p:nvGrpSpPr>
        <p:grpSpPr>
          <a:xfrm>
            <a:off x="5394553" y="2745146"/>
            <a:ext cx="216000" cy="216000"/>
            <a:chOff x="2170092" y="5010919"/>
            <a:chExt cx="216000" cy="216000"/>
          </a:xfrm>
        </p:grpSpPr>
        <p:sp>
          <p:nvSpPr>
            <p:cNvPr id="44" name="Oval 98">
              <a:extLst>
                <a:ext uri="{FF2B5EF4-FFF2-40B4-BE49-F238E27FC236}">
                  <a16:creationId xmlns:a16="http://schemas.microsoft.com/office/drawing/2014/main" id="{88D2227B-7EB8-490C-B4AB-EE0DA3DE89CC}"/>
                </a:ext>
              </a:extLst>
            </p:cNvPr>
            <p:cNvSpPr/>
            <p:nvPr/>
          </p:nvSpPr>
          <p:spPr>
            <a:xfrm>
              <a:off x="2170092" y="5010919"/>
              <a:ext cx="216000" cy="21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Полилиния: фигура 557">
              <a:extLst>
                <a:ext uri="{FF2B5EF4-FFF2-40B4-BE49-F238E27FC236}">
                  <a16:creationId xmlns:a16="http://schemas.microsoft.com/office/drawing/2014/main" id="{AC784FAD-A8D2-4E99-8C11-8F07907A765C}"/>
                </a:ext>
              </a:extLst>
            </p:cNvPr>
            <p:cNvSpPr/>
            <p:nvPr/>
          </p:nvSpPr>
          <p:spPr>
            <a:xfrm>
              <a:off x="2209184" y="5111395"/>
              <a:ext cx="137816" cy="15047"/>
            </a:xfrm>
            <a:custGeom>
              <a:avLst/>
              <a:gdLst>
                <a:gd name="connsiteX0" fmla="*/ 298028 w 306618"/>
                <a:gd name="connsiteY0" fmla="*/ 0 h 17179"/>
                <a:gd name="connsiteX1" fmla="*/ 8590 w 306618"/>
                <a:gd name="connsiteY1" fmla="*/ 0 h 17179"/>
                <a:gd name="connsiteX2" fmla="*/ 0 w 306618"/>
                <a:gd name="connsiteY2" fmla="*/ 8590 h 17179"/>
                <a:gd name="connsiteX3" fmla="*/ 8590 w 306618"/>
                <a:gd name="connsiteY3" fmla="*/ 17179 h 17179"/>
                <a:gd name="connsiteX4" fmla="*/ 298028 w 306618"/>
                <a:gd name="connsiteY4" fmla="*/ 17179 h 17179"/>
                <a:gd name="connsiteX5" fmla="*/ 306618 w 306618"/>
                <a:gd name="connsiteY5" fmla="*/ 8590 h 17179"/>
                <a:gd name="connsiteX6" fmla="*/ 298028 w 306618"/>
                <a:gd name="connsiteY6" fmla="*/ 0 h 1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618" h="17179">
                  <a:moveTo>
                    <a:pt x="298028" y="0"/>
                  </a:moveTo>
                  <a:lnTo>
                    <a:pt x="8590" y="0"/>
                  </a:lnTo>
                  <a:cubicBezTo>
                    <a:pt x="3374" y="0"/>
                    <a:pt x="0" y="3375"/>
                    <a:pt x="0" y="8590"/>
                  </a:cubicBezTo>
                  <a:cubicBezTo>
                    <a:pt x="0" y="13805"/>
                    <a:pt x="3374" y="17179"/>
                    <a:pt x="8590" y="17179"/>
                  </a:cubicBezTo>
                  <a:lnTo>
                    <a:pt x="298028" y="17179"/>
                  </a:lnTo>
                  <a:cubicBezTo>
                    <a:pt x="303244" y="17179"/>
                    <a:pt x="306618" y="13805"/>
                    <a:pt x="306618" y="8590"/>
                  </a:cubicBezTo>
                  <a:cubicBezTo>
                    <a:pt x="306618" y="3375"/>
                    <a:pt x="303244" y="0"/>
                    <a:pt x="298028" y="0"/>
                  </a:cubicBezTo>
                  <a:close/>
                </a:path>
              </a:pathLst>
            </a:custGeom>
            <a:solidFill>
              <a:schemeClr val="tx2"/>
            </a:solidFill>
            <a:ln w="1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46" name="Group 125">
            <a:extLst>
              <a:ext uri="{FF2B5EF4-FFF2-40B4-BE49-F238E27FC236}">
                <a16:creationId xmlns:a16="http://schemas.microsoft.com/office/drawing/2014/main" id="{ADCB75AC-A524-4EE8-95FD-2EE1BD11059C}"/>
              </a:ext>
            </a:extLst>
          </p:cNvPr>
          <p:cNvGrpSpPr/>
          <p:nvPr/>
        </p:nvGrpSpPr>
        <p:grpSpPr>
          <a:xfrm>
            <a:off x="5394553" y="2293685"/>
            <a:ext cx="216000" cy="216000"/>
            <a:chOff x="2170092" y="5010919"/>
            <a:chExt cx="216000" cy="216000"/>
          </a:xfrm>
        </p:grpSpPr>
        <p:sp>
          <p:nvSpPr>
            <p:cNvPr id="47" name="Oval 98">
              <a:extLst>
                <a:ext uri="{FF2B5EF4-FFF2-40B4-BE49-F238E27FC236}">
                  <a16:creationId xmlns:a16="http://schemas.microsoft.com/office/drawing/2014/main" id="{6C71A68E-BEC7-4E0F-B128-0E568CD88018}"/>
                </a:ext>
              </a:extLst>
            </p:cNvPr>
            <p:cNvSpPr/>
            <p:nvPr/>
          </p:nvSpPr>
          <p:spPr>
            <a:xfrm>
              <a:off x="2170092" y="5010919"/>
              <a:ext cx="216000" cy="21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Полилиния: фигура 557">
              <a:extLst>
                <a:ext uri="{FF2B5EF4-FFF2-40B4-BE49-F238E27FC236}">
                  <a16:creationId xmlns:a16="http://schemas.microsoft.com/office/drawing/2014/main" id="{46573CE7-0485-417A-B364-7F7760DF5046}"/>
                </a:ext>
              </a:extLst>
            </p:cNvPr>
            <p:cNvSpPr/>
            <p:nvPr/>
          </p:nvSpPr>
          <p:spPr>
            <a:xfrm>
              <a:off x="2209184" y="5111395"/>
              <a:ext cx="137816" cy="15047"/>
            </a:xfrm>
            <a:custGeom>
              <a:avLst/>
              <a:gdLst>
                <a:gd name="connsiteX0" fmla="*/ 298028 w 306618"/>
                <a:gd name="connsiteY0" fmla="*/ 0 h 17179"/>
                <a:gd name="connsiteX1" fmla="*/ 8590 w 306618"/>
                <a:gd name="connsiteY1" fmla="*/ 0 h 17179"/>
                <a:gd name="connsiteX2" fmla="*/ 0 w 306618"/>
                <a:gd name="connsiteY2" fmla="*/ 8590 h 17179"/>
                <a:gd name="connsiteX3" fmla="*/ 8590 w 306618"/>
                <a:gd name="connsiteY3" fmla="*/ 17179 h 17179"/>
                <a:gd name="connsiteX4" fmla="*/ 298028 w 306618"/>
                <a:gd name="connsiteY4" fmla="*/ 17179 h 17179"/>
                <a:gd name="connsiteX5" fmla="*/ 306618 w 306618"/>
                <a:gd name="connsiteY5" fmla="*/ 8590 h 17179"/>
                <a:gd name="connsiteX6" fmla="*/ 298028 w 306618"/>
                <a:gd name="connsiteY6" fmla="*/ 0 h 1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618" h="17179">
                  <a:moveTo>
                    <a:pt x="298028" y="0"/>
                  </a:moveTo>
                  <a:lnTo>
                    <a:pt x="8590" y="0"/>
                  </a:lnTo>
                  <a:cubicBezTo>
                    <a:pt x="3374" y="0"/>
                    <a:pt x="0" y="3375"/>
                    <a:pt x="0" y="8590"/>
                  </a:cubicBezTo>
                  <a:cubicBezTo>
                    <a:pt x="0" y="13805"/>
                    <a:pt x="3374" y="17179"/>
                    <a:pt x="8590" y="17179"/>
                  </a:cubicBezTo>
                  <a:lnTo>
                    <a:pt x="298028" y="17179"/>
                  </a:lnTo>
                  <a:cubicBezTo>
                    <a:pt x="303244" y="17179"/>
                    <a:pt x="306618" y="13805"/>
                    <a:pt x="306618" y="8590"/>
                  </a:cubicBezTo>
                  <a:cubicBezTo>
                    <a:pt x="306618" y="3375"/>
                    <a:pt x="303244" y="0"/>
                    <a:pt x="298028" y="0"/>
                  </a:cubicBezTo>
                  <a:close/>
                </a:path>
              </a:pathLst>
            </a:custGeom>
            <a:solidFill>
              <a:schemeClr val="tx2"/>
            </a:solidFill>
            <a:ln w="1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49" name="Group 128">
            <a:extLst>
              <a:ext uri="{FF2B5EF4-FFF2-40B4-BE49-F238E27FC236}">
                <a16:creationId xmlns:a16="http://schemas.microsoft.com/office/drawing/2014/main" id="{E5D7A354-4157-41F9-BE0B-33F4879BB99C}"/>
              </a:ext>
            </a:extLst>
          </p:cNvPr>
          <p:cNvGrpSpPr/>
          <p:nvPr/>
        </p:nvGrpSpPr>
        <p:grpSpPr>
          <a:xfrm>
            <a:off x="5394553" y="1851692"/>
            <a:ext cx="216000" cy="216000"/>
            <a:chOff x="2170092" y="5010919"/>
            <a:chExt cx="216000" cy="216000"/>
          </a:xfrm>
        </p:grpSpPr>
        <p:sp>
          <p:nvSpPr>
            <p:cNvPr id="50" name="Oval 98">
              <a:extLst>
                <a:ext uri="{FF2B5EF4-FFF2-40B4-BE49-F238E27FC236}">
                  <a16:creationId xmlns:a16="http://schemas.microsoft.com/office/drawing/2014/main" id="{72607F03-4BD2-40FD-8D26-FDFC24B8E58D}"/>
                </a:ext>
              </a:extLst>
            </p:cNvPr>
            <p:cNvSpPr/>
            <p:nvPr/>
          </p:nvSpPr>
          <p:spPr>
            <a:xfrm>
              <a:off x="2170092" y="5010919"/>
              <a:ext cx="216000" cy="21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Полилиния: фигура 557">
              <a:extLst>
                <a:ext uri="{FF2B5EF4-FFF2-40B4-BE49-F238E27FC236}">
                  <a16:creationId xmlns:a16="http://schemas.microsoft.com/office/drawing/2014/main" id="{EAC4F4D6-0BC1-4126-BDF6-179AF9864098}"/>
                </a:ext>
              </a:extLst>
            </p:cNvPr>
            <p:cNvSpPr/>
            <p:nvPr/>
          </p:nvSpPr>
          <p:spPr>
            <a:xfrm>
              <a:off x="2209184" y="5111395"/>
              <a:ext cx="137816" cy="15047"/>
            </a:xfrm>
            <a:custGeom>
              <a:avLst/>
              <a:gdLst>
                <a:gd name="connsiteX0" fmla="*/ 298028 w 306618"/>
                <a:gd name="connsiteY0" fmla="*/ 0 h 17179"/>
                <a:gd name="connsiteX1" fmla="*/ 8590 w 306618"/>
                <a:gd name="connsiteY1" fmla="*/ 0 h 17179"/>
                <a:gd name="connsiteX2" fmla="*/ 0 w 306618"/>
                <a:gd name="connsiteY2" fmla="*/ 8590 h 17179"/>
                <a:gd name="connsiteX3" fmla="*/ 8590 w 306618"/>
                <a:gd name="connsiteY3" fmla="*/ 17179 h 17179"/>
                <a:gd name="connsiteX4" fmla="*/ 298028 w 306618"/>
                <a:gd name="connsiteY4" fmla="*/ 17179 h 17179"/>
                <a:gd name="connsiteX5" fmla="*/ 306618 w 306618"/>
                <a:gd name="connsiteY5" fmla="*/ 8590 h 17179"/>
                <a:gd name="connsiteX6" fmla="*/ 298028 w 306618"/>
                <a:gd name="connsiteY6" fmla="*/ 0 h 1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618" h="17179">
                  <a:moveTo>
                    <a:pt x="298028" y="0"/>
                  </a:moveTo>
                  <a:lnTo>
                    <a:pt x="8590" y="0"/>
                  </a:lnTo>
                  <a:cubicBezTo>
                    <a:pt x="3374" y="0"/>
                    <a:pt x="0" y="3375"/>
                    <a:pt x="0" y="8590"/>
                  </a:cubicBezTo>
                  <a:cubicBezTo>
                    <a:pt x="0" y="13805"/>
                    <a:pt x="3374" y="17179"/>
                    <a:pt x="8590" y="17179"/>
                  </a:cubicBezTo>
                  <a:lnTo>
                    <a:pt x="298028" y="17179"/>
                  </a:lnTo>
                  <a:cubicBezTo>
                    <a:pt x="303244" y="17179"/>
                    <a:pt x="306618" y="13805"/>
                    <a:pt x="306618" y="8590"/>
                  </a:cubicBezTo>
                  <a:cubicBezTo>
                    <a:pt x="306618" y="3375"/>
                    <a:pt x="303244" y="0"/>
                    <a:pt x="298028" y="0"/>
                  </a:cubicBezTo>
                  <a:close/>
                </a:path>
              </a:pathLst>
            </a:custGeom>
            <a:solidFill>
              <a:schemeClr val="tx2"/>
            </a:solidFill>
            <a:ln w="1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53" name="Group 131">
            <a:extLst>
              <a:ext uri="{FF2B5EF4-FFF2-40B4-BE49-F238E27FC236}">
                <a16:creationId xmlns:a16="http://schemas.microsoft.com/office/drawing/2014/main" id="{06123C33-8DB5-4624-8C5F-0A9D66B6249E}"/>
              </a:ext>
            </a:extLst>
          </p:cNvPr>
          <p:cNvGrpSpPr/>
          <p:nvPr/>
        </p:nvGrpSpPr>
        <p:grpSpPr>
          <a:xfrm>
            <a:off x="5394553" y="1418926"/>
            <a:ext cx="216000" cy="216000"/>
            <a:chOff x="2170092" y="5010919"/>
            <a:chExt cx="216000" cy="216000"/>
          </a:xfrm>
        </p:grpSpPr>
        <p:sp>
          <p:nvSpPr>
            <p:cNvPr id="54" name="Oval 98">
              <a:extLst>
                <a:ext uri="{FF2B5EF4-FFF2-40B4-BE49-F238E27FC236}">
                  <a16:creationId xmlns:a16="http://schemas.microsoft.com/office/drawing/2014/main" id="{42DDF1B9-BBDA-42DA-BEE4-38AF5927D16E}"/>
                </a:ext>
              </a:extLst>
            </p:cNvPr>
            <p:cNvSpPr/>
            <p:nvPr/>
          </p:nvSpPr>
          <p:spPr>
            <a:xfrm>
              <a:off x="2170092" y="5010919"/>
              <a:ext cx="216000" cy="21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Полилиния: фигура 557">
              <a:extLst>
                <a:ext uri="{FF2B5EF4-FFF2-40B4-BE49-F238E27FC236}">
                  <a16:creationId xmlns:a16="http://schemas.microsoft.com/office/drawing/2014/main" id="{9AB1E39F-1A44-4AE4-987B-E0F5A2151C17}"/>
                </a:ext>
              </a:extLst>
            </p:cNvPr>
            <p:cNvSpPr/>
            <p:nvPr/>
          </p:nvSpPr>
          <p:spPr>
            <a:xfrm>
              <a:off x="2209184" y="5111395"/>
              <a:ext cx="137816" cy="15047"/>
            </a:xfrm>
            <a:custGeom>
              <a:avLst/>
              <a:gdLst>
                <a:gd name="connsiteX0" fmla="*/ 298028 w 306618"/>
                <a:gd name="connsiteY0" fmla="*/ 0 h 17179"/>
                <a:gd name="connsiteX1" fmla="*/ 8590 w 306618"/>
                <a:gd name="connsiteY1" fmla="*/ 0 h 17179"/>
                <a:gd name="connsiteX2" fmla="*/ 0 w 306618"/>
                <a:gd name="connsiteY2" fmla="*/ 8590 h 17179"/>
                <a:gd name="connsiteX3" fmla="*/ 8590 w 306618"/>
                <a:gd name="connsiteY3" fmla="*/ 17179 h 17179"/>
                <a:gd name="connsiteX4" fmla="*/ 298028 w 306618"/>
                <a:gd name="connsiteY4" fmla="*/ 17179 h 17179"/>
                <a:gd name="connsiteX5" fmla="*/ 306618 w 306618"/>
                <a:gd name="connsiteY5" fmla="*/ 8590 h 17179"/>
                <a:gd name="connsiteX6" fmla="*/ 298028 w 306618"/>
                <a:gd name="connsiteY6" fmla="*/ 0 h 1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618" h="17179">
                  <a:moveTo>
                    <a:pt x="298028" y="0"/>
                  </a:moveTo>
                  <a:lnTo>
                    <a:pt x="8590" y="0"/>
                  </a:lnTo>
                  <a:cubicBezTo>
                    <a:pt x="3374" y="0"/>
                    <a:pt x="0" y="3375"/>
                    <a:pt x="0" y="8590"/>
                  </a:cubicBezTo>
                  <a:cubicBezTo>
                    <a:pt x="0" y="13805"/>
                    <a:pt x="3374" y="17179"/>
                    <a:pt x="8590" y="17179"/>
                  </a:cubicBezTo>
                  <a:lnTo>
                    <a:pt x="298028" y="17179"/>
                  </a:lnTo>
                  <a:cubicBezTo>
                    <a:pt x="303244" y="17179"/>
                    <a:pt x="306618" y="13805"/>
                    <a:pt x="306618" y="8590"/>
                  </a:cubicBezTo>
                  <a:cubicBezTo>
                    <a:pt x="306618" y="3375"/>
                    <a:pt x="303244" y="0"/>
                    <a:pt x="298028" y="0"/>
                  </a:cubicBezTo>
                  <a:close/>
                </a:path>
              </a:pathLst>
            </a:custGeom>
            <a:solidFill>
              <a:schemeClr val="tx2"/>
            </a:solidFill>
            <a:ln w="1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56" name="Rectangle 91">
            <a:extLst>
              <a:ext uri="{FF2B5EF4-FFF2-40B4-BE49-F238E27FC236}">
                <a16:creationId xmlns:a16="http://schemas.microsoft.com/office/drawing/2014/main" id="{9B09ADC3-54AA-40AB-87E5-6D3E517B24EB}"/>
              </a:ext>
            </a:extLst>
          </p:cNvPr>
          <p:cNvSpPr>
            <a:spLocks/>
          </p:cNvSpPr>
          <p:nvPr/>
        </p:nvSpPr>
        <p:spPr>
          <a:xfrm>
            <a:off x="3824676" y="3600941"/>
            <a:ext cx="1833606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64646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полезность</a:t>
            </a:r>
          </a:p>
        </p:txBody>
      </p:sp>
      <p:grpSp>
        <p:nvGrpSpPr>
          <p:cNvPr id="57" name="Группа 3">
            <a:extLst>
              <a:ext uri="{FF2B5EF4-FFF2-40B4-BE49-F238E27FC236}">
                <a16:creationId xmlns:a16="http://schemas.microsoft.com/office/drawing/2014/main" id="{8FFAEABC-0994-4EF3-99E0-4A4129A08A36}"/>
              </a:ext>
            </a:extLst>
          </p:cNvPr>
          <p:cNvGrpSpPr/>
          <p:nvPr/>
        </p:nvGrpSpPr>
        <p:grpSpPr>
          <a:xfrm>
            <a:off x="5394520" y="3637011"/>
            <a:ext cx="216066" cy="216604"/>
            <a:chOff x="5234147" y="5159538"/>
            <a:chExt cx="147478" cy="147476"/>
          </a:xfrm>
          <a:solidFill>
            <a:schemeClr val="accent5"/>
          </a:solidFill>
        </p:grpSpPr>
        <p:sp>
          <p:nvSpPr>
            <p:cNvPr id="58" name="Oval 98">
              <a:extLst>
                <a:ext uri="{FF2B5EF4-FFF2-40B4-BE49-F238E27FC236}">
                  <a16:creationId xmlns:a16="http://schemas.microsoft.com/office/drawing/2014/main" id="{6B1FF9E8-3A3E-4ABE-A275-957ED352F61A}"/>
                </a:ext>
              </a:extLst>
            </p:cNvPr>
            <p:cNvSpPr/>
            <p:nvPr/>
          </p:nvSpPr>
          <p:spPr>
            <a:xfrm>
              <a:off x="5234147" y="5159538"/>
              <a:ext cx="147478" cy="147476"/>
            </a:xfrm>
            <a:prstGeom prst="ellipse">
              <a:avLst/>
            </a:prstGeom>
            <a:grpFill/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Полилиния: фигура 211">
              <a:extLst>
                <a:ext uri="{FF2B5EF4-FFF2-40B4-BE49-F238E27FC236}">
                  <a16:creationId xmlns:a16="http://schemas.microsoft.com/office/drawing/2014/main" id="{ACD0F910-1C7E-4084-8D74-228AD31E5D18}"/>
                </a:ext>
              </a:extLst>
            </p:cNvPr>
            <p:cNvSpPr/>
            <p:nvPr/>
          </p:nvSpPr>
          <p:spPr>
            <a:xfrm>
              <a:off x="5276775" y="5213461"/>
              <a:ext cx="68672" cy="47445"/>
            </a:xfrm>
            <a:custGeom>
              <a:avLst/>
              <a:gdLst>
                <a:gd name="connsiteX0" fmla="*/ 0 w 130969"/>
                <a:gd name="connsiteY0" fmla="*/ 38100 h 90487"/>
                <a:gd name="connsiteX1" fmla="*/ 47625 w 130969"/>
                <a:gd name="connsiteY1" fmla="*/ 90487 h 90487"/>
                <a:gd name="connsiteX2" fmla="*/ 130969 w 130969"/>
                <a:gd name="connsiteY2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969" h="90487">
                  <a:moveTo>
                    <a:pt x="0" y="38100"/>
                  </a:moveTo>
                  <a:lnTo>
                    <a:pt x="47625" y="90487"/>
                  </a:lnTo>
                  <a:lnTo>
                    <a:pt x="130969" y="0"/>
                  </a:lnTo>
                </a:path>
              </a:pathLst>
            </a:custGeom>
            <a:grpFill/>
            <a:ln w="127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46464"/>
                </a:solidFill>
              </a:endParaRPr>
            </a:p>
          </p:txBody>
        </p:sp>
      </p:grpSp>
      <p:sp>
        <p:nvSpPr>
          <p:cNvPr id="60" name="Rectangle 91">
            <a:extLst>
              <a:ext uri="{FF2B5EF4-FFF2-40B4-BE49-F238E27FC236}">
                <a16:creationId xmlns:a16="http://schemas.microsoft.com/office/drawing/2014/main" id="{A55180BC-483D-41BA-A3DB-A7B06D863EF4}"/>
              </a:ext>
            </a:extLst>
          </p:cNvPr>
          <p:cNvSpPr>
            <a:spLocks/>
          </p:cNvSpPr>
          <p:nvPr/>
        </p:nvSpPr>
        <p:spPr>
          <a:xfrm>
            <a:off x="3824676" y="4057339"/>
            <a:ext cx="1833606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64646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Преимущественно посудная группа</a:t>
            </a:r>
          </a:p>
        </p:txBody>
      </p:sp>
      <p:grpSp>
        <p:nvGrpSpPr>
          <p:cNvPr id="61" name="Группа 3">
            <a:extLst>
              <a:ext uri="{FF2B5EF4-FFF2-40B4-BE49-F238E27FC236}">
                <a16:creationId xmlns:a16="http://schemas.microsoft.com/office/drawing/2014/main" id="{C2B821A5-B235-4D9A-B8AC-5D7346F05CAB}"/>
              </a:ext>
            </a:extLst>
          </p:cNvPr>
          <p:cNvGrpSpPr/>
          <p:nvPr/>
        </p:nvGrpSpPr>
        <p:grpSpPr>
          <a:xfrm>
            <a:off x="5394520" y="4069777"/>
            <a:ext cx="216066" cy="215662"/>
            <a:chOff x="5234147" y="5159538"/>
            <a:chExt cx="147478" cy="147476"/>
          </a:xfrm>
          <a:solidFill>
            <a:schemeClr val="accent5"/>
          </a:solidFill>
        </p:grpSpPr>
        <p:sp>
          <p:nvSpPr>
            <p:cNvPr id="62" name="Oval 98">
              <a:extLst>
                <a:ext uri="{FF2B5EF4-FFF2-40B4-BE49-F238E27FC236}">
                  <a16:creationId xmlns:a16="http://schemas.microsoft.com/office/drawing/2014/main" id="{A7398495-8633-455B-B20D-16A9121C9C48}"/>
                </a:ext>
              </a:extLst>
            </p:cNvPr>
            <p:cNvSpPr/>
            <p:nvPr/>
          </p:nvSpPr>
          <p:spPr>
            <a:xfrm>
              <a:off x="5234147" y="5159538"/>
              <a:ext cx="147478" cy="147476"/>
            </a:xfrm>
            <a:prstGeom prst="ellipse">
              <a:avLst/>
            </a:prstGeom>
            <a:grpFill/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Полилиния: фигура 211">
              <a:extLst>
                <a:ext uri="{FF2B5EF4-FFF2-40B4-BE49-F238E27FC236}">
                  <a16:creationId xmlns:a16="http://schemas.microsoft.com/office/drawing/2014/main" id="{791F0EB3-1432-48B5-9B30-1B6CFEFC951F}"/>
                </a:ext>
              </a:extLst>
            </p:cNvPr>
            <p:cNvSpPr/>
            <p:nvPr/>
          </p:nvSpPr>
          <p:spPr>
            <a:xfrm>
              <a:off x="5276775" y="5213461"/>
              <a:ext cx="68672" cy="47445"/>
            </a:xfrm>
            <a:custGeom>
              <a:avLst/>
              <a:gdLst>
                <a:gd name="connsiteX0" fmla="*/ 0 w 130969"/>
                <a:gd name="connsiteY0" fmla="*/ 38100 h 90487"/>
                <a:gd name="connsiteX1" fmla="*/ 47625 w 130969"/>
                <a:gd name="connsiteY1" fmla="*/ 90487 h 90487"/>
                <a:gd name="connsiteX2" fmla="*/ 130969 w 130969"/>
                <a:gd name="connsiteY2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969" h="90487">
                  <a:moveTo>
                    <a:pt x="0" y="38100"/>
                  </a:moveTo>
                  <a:lnTo>
                    <a:pt x="47625" y="90487"/>
                  </a:lnTo>
                  <a:lnTo>
                    <a:pt x="130969" y="0"/>
                  </a:lnTo>
                </a:path>
              </a:pathLst>
            </a:custGeom>
            <a:grpFill/>
            <a:ln w="127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46464"/>
                </a:solidFill>
              </a:endParaRPr>
            </a:p>
          </p:txBody>
        </p:sp>
      </p:grpSp>
      <p:sp>
        <p:nvSpPr>
          <p:cNvPr id="64" name="Rectangle 91">
            <a:extLst>
              <a:ext uri="{FF2B5EF4-FFF2-40B4-BE49-F238E27FC236}">
                <a16:creationId xmlns:a16="http://schemas.microsoft.com/office/drawing/2014/main" id="{FE6F1D98-BBDA-43CD-95EB-E87AE6CCFC93}"/>
              </a:ext>
            </a:extLst>
          </p:cNvPr>
          <p:cNvSpPr>
            <a:spLocks/>
          </p:cNvSpPr>
          <p:nvPr/>
        </p:nvSpPr>
        <p:spPr>
          <a:xfrm>
            <a:off x="3824676" y="4508800"/>
            <a:ext cx="1833606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64646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Современное восприятие бренда</a:t>
            </a:r>
          </a:p>
        </p:txBody>
      </p:sp>
      <p:grpSp>
        <p:nvGrpSpPr>
          <p:cNvPr id="65" name="Группа 3">
            <a:extLst>
              <a:ext uri="{FF2B5EF4-FFF2-40B4-BE49-F238E27FC236}">
                <a16:creationId xmlns:a16="http://schemas.microsoft.com/office/drawing/2014/main" id="{F885B847-3101-4B2D-BC40-F5A9B73A79E5}"/>
              </a:ext>
            </a:extLst>
          </p:cNvPr>
          <p:cNvGrpSpPr/>
          <p:nvPr/>
        </p:nvGrpSpPr>
        <p:grpSpPr>
          <a:xfrm>
            <a:off x="5394520" y="4511770"/>
            <a:ext cx="216066" cy="216604"/>
            <a:chOff x="5234147" y="5159538"/>
            <a:chExt cx="147478" cy="147476"/>
          </a:xfrm>
          <a:solidFill>
            <a:schemeClr val="accent5"/>
          </a:solidFill>
        </p:grpSpPr>
        <p:sp>
          <p:nvSpPr>
            <p:cNvPr id="66" name="Oval 98">
              <a:extLst>
                <a:ext uri="{FF2B5EF4-FFF2-40B4-BE49-F238E27FC236}">
                  <a16:creationId xmlns:a16="http://schemas.microsoft.com/office/drawing/2014/main" id="{60D9AE82-C649-40B7-AC24-914A412E8046}"/>
                </a:ext>
              </a:extLst>
            </p:cNvPr>
            <p:cNvSpPr/>
            <p:nvPr/>
          </p:nvSpPr>
          <p:spPr>
            <a:xfrm>
              <a:off x="5234147" y="5159538"/>
              <a:ext cx="147478" cy="147476"/>
            </a:xfrm>
            <a:prstGeom prst="ellipse">
              <a:avLst/>
            </a:prstGeom>
            <a:grpFill/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Полилиния: фигура 211">
              <a:extLst>
                <a:ext uri="{FF2B5EF4-FFF2-40B4-BE49-F238E27FC236}">
                  <a16:creationId xmlns:a16="http://schemas.microsoft.com/office/drawing/2014/main" id="{A99231CD-0DC1-4311-A030-9C91CE5B7E2F}"/>
                </a:ext>
              </a:extLst>
            </p:cNvPr>
            <p:cNvSpPr/>
            <p:nvPr/>
          </p:nvSpPr>
          <p:spPr>
            <a:xfrm>
              <a:off x="5276775" y="5213461"/>
              <a:ext cx="68672" cy="47445"/>
            </a:xfrm>
            <a:custGeom>
              <a:avLst/>
              <a:gdLst>
                <a:gd name="connsiteX0" fmla="*/ 0 w 130969"/>
                <a:gd name="connsiteY0" fmla="*/ 38100 h 90487"/>
                <a:gd name="connsiteX1" fmla="*/ 47625 w 130969"/>
                <a:gd name="connsiteY1" fmla="*/ 90487 h 90487"/>
                <a:gd name="connsiteX2" fmla="*/ 130969 w 130969"/>
                <a:gd name="connsiteY2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969" h="90487">
                  <a:moveTo>
                    <a:pt x="0" y="38100"/>
                  </a:moveTo>
                  <a:lnTo>
                    <a:pt x="47625" y="90487"/>
                  </a:lnTo>
                  <a:lnTo>
                    <a:pt x="130969" y="0"/>
                  </a:lnTo>
                </a:path>
              </a:pathLst>
            </a:custGeom>
            <a:grpFill/>
            <a:ln w="127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46464"/>
                </a:solidFill>
              </a:endParaRPr>
            </a:p>
          </p:txBody>
        </p:sp>
      </p:grpSp>
      <p:sp>
        <p:nvSpPr>
          <p:cNvPr id="68" name="Rectangle 91">
            <a:extLst>
              <a:ext uri="{FF2B5EF4-FFF2-40B4-BE49-F238E27FC236}">
                <a16:creationId xmlns:a16="http://schemas.microsoft.com/office/drawing/2014/main" id="{D4C83DCA-DBC7-4FBD-8BFE-AEA3B509F9B2}"/>
              </a:ext>
            </a:extLst>
          </p:cNvPr>
          <p:cNvSpPr>
            <a:spLocks/>
          </p:cNvSpPr>
          <p:nvPr/>
        </p:nvSpPr>
        <p:spPr>
          <a:xfrm>
            <a:off x="3824676" y="5022972"/>
            <a:ext cx="1833606" cy="351525"/>
          </a:xfrm>
          <a:prstGeom prst="roundRect">
            <a:avLst>
              <a:gd name="adj" fmla="val 34108"/>
            </a:avLst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defTabSz="779173">
              <a:spcBef>
                <a:spcPts val="511"/>
              </a:spcBef>
              <a:buClr>
                <a:srgbClr val="EA5616"/>
              </a:buClr>
              <a:defRPr/>
            </a:pPr>
            <a:r>
              <a:rPr lang="ru-RU" sz="1100" dirty="0">
                <a:solidFill>
                  <a:srgbClr val="64646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Присутствуют интерьерные решения</a:t>
            </a:r>
          </a:p>
        </p:txBody>
      </p:sp>
      <p:grpSp>
        <p:nvGrpSpPr>
          <p:cNvPr id="69" name="Group 245">
            <a:extLst>
              <a:ext uri="{FF2B5EF4-FFF2-40B4-BE49-F238E27FC236}">
                <a16:creationId xmlns:a16="http://schemas.microsoft.com/office/drawing/2014/main" id="{8759DD21-AF27-40BC-B9F1-462116DAFC3E}"/>
              </a:ext>
            </a:extLst>
          </p:cNvPr>
          <p:cNvGrpSpPr/>
          <p:nvPr/>
        </p:nvGrpSpPr>
        <p:grpSpPr>
          <a:xfrm>
            <a:off x="5394520" y="4963231"/>
            <a:ext cx="216066" cy="215662"/>
            <a:chOff x="4193196" y="5126149"/>
            <a:chExt cx="216066" cy="215662"/>
          </a:xfrm>
        </p:grpSpPr>
        <p:sp>
          <p:nvSpPr>
            <p:cNvPr id="72" name="Oval 98">
              <a:extLst>
                <a:ext uri="{FF2B5EF4-FFF2-40B4-BE49-F238E27FC236}">
                  <a16:creationId xmlns:a16="http://schemas.microsoft.com/office/drawing/2014/main" id="{6EF61742-D0B3-44F4-80DE-1A97719E98F6}"/>
                </a:ext>
              </a:extLst>
            </p:cNvPr>
            <p:cNvSpPr/>
            <p:nvPr/>
          </p:nvSpPr>
          <p:spPr>
            <a:xfrm>
              <a:off x="4193196" y="5126149"/>
              <a:ext cx="216066" cy="215662"/>
            </a:xfrm>
            <a:prstGeom prst="ellipse">
              <a:avLst/>
            </a:prstGeom>
            <a:solidFill>
              <a:schemeClr val="accent5"/>
            </a:solidFill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>
                <a:defRPr/>
              </a:pPr>
              <a:endParaRPr lang="en-US" sz="1662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Полилиния: фигура 211">
              <a:extLst>
                <a:ext uri="{FF2B5EF4-FFF2-40B4-BE49-F238E27FC236}">
                  <a16:creationId xmlns:a16="http://schemas.microsoft.com/office/drawing/2014/main" id="{29B9499B-7509-4912-B4BF-E5799E3C76C0}"/>
                </a:ext>
              </a:extLst>
            </p:cNvPr>
            <p:cNvSpPr/>
            <p:nvPr/>
          </p:nvSpPr>
          <p:spPr>
            <a:xfrm>
              <a:off x="4255649" y="5205003"/>
              <a:ext cx="100609" cy="69381"/>
            </a:xfrm>
            <a:custGeom>
              <a:avLst/>
              <a:gdLst>
                <a:gd name="connsiteX0" fmla="*/ 0 w 130969"/>
                <a:gd name="connsiteY0" fmla="*/ 38100 h 90487"/>
                <a:gd name="connsiteX1" fmla="*/ 47625 w 130969"/>
                <a:gd name="connsiteY1" fmla="*/ 90487 h 90487"/>
                <a:gd name="connsiteX2" fmla="*/ 130969 w 130969"/>
                <a:gd name="connsiteY2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969" h="90487">
                  <a:moveTo>
                    <a:pt x="0" y="38100"/>
                  </a:moveTo>
                  <a:lnTo>
                    <a:pt x="47625" y="90487"/>
                  </a:lnTo>
                  <a:lnTo>
                    <a:pt x="130969" y="0"/>
                  </a:lnTo>
                </a:path>
              </a:pathLst>
            </a:custGeom>
            <a:solidFill>
              <a:schemeClr val="accent5"/>
            </a:solidFill>
            <a:ln w="127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46464"/>
                </a:solidFill>
              </a:endParaRPr>
            </a:p>
          </p:txBody>
        </p:sp>
      </p:grpSp>
      <p:sp>
        <p:nvSpPr>
          <p:cNvPr id="132" name="Овал 131">
            <a:extLst>
              <a:ext uri="{FF2B5EF4-FFF2-40B4-BE49-F238E27FC236}">
                <a16:creationId xmlns:a16="http://schemas.microsoft.com/office/drawing/2014/main" id="{44EAB54C-3A47-4F4E-B299-38782C8EE34E}"/>
              </a:ext>
            </a:extLst>
          </p:cNvPr>
          <p:cNvSpPr/>
          <p:nvPr/>
        </p:nvSpPr>
        <p:spPr>
          <a:xfrm>
            <a:off x="9706548" y="2154194"/>
            <a:ext cx="776284" cy="776284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id="{EB2C5FA8-9F51-46A2-A808-FB9536DE1C60}"/>
              </a:ext>
            </a:extLst>
          </p:cNvPr>
          <p:cNvSpPr/>
          <p:nvPr/>
        </p:nvSpPr>
        <p:spPr>
          <a:xfrm>
            <a:off x="7081841" y="4107245"/>
            <a:ext cx="776284" cy="776284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4" name="Прямая соединительная линия 133">
            <a:extLst>
              <a:ext uri="{FF2B5EF4-FFF2-40B4-BE49-F238E27FC236}">
                <a16:creationId xmlns:a16="http://schemas.microsoft.com/office/drawing/2014/main" id="{44CEBE09-753C-4DFA-94CB-2D8B5C953DB8}"/>
              </a:ext>
            </a:extLst>
          </p:cNvPr>
          <p:cNvCxnSpPr/>
          <p:nvPr/>
        </p:nvCxnSpPr>
        <p:spPr>
          <a:xfrm>
            <a:off x="8563898" y="1498700"/>
            <a:ext cx="0" cy="4128139"/>
          </a:xfrm>
          <a:prstGeom prst="line">
            <a:avLst/>
          </a:prstGeom>
          <a:noFill/>
          <a:ln w="9525" cap="flat" cmpd="sng" algn="ctr">
            <a:solidFill>
              <a:srgbClr val="CDCDCD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AFBB6BC3-8EAB-42FD-BABC-AA69A357664B}"/>
              </a:ext>
            </a:extLst>
          </p:cNvPr>
          <p:cNvCxnSpPr/>
          <p:nvPr/>
        </p:nvCxnSpPr>
        <p:spPr>
          <a:xfrm rot="5400000">
            <a:off x="8563898" y="1498700"/>
            <a:ext cx="0" cy="4128139"/>
          </a:xfrm>
          <a:prstGeom prst="line">
            <a:avLst/>
          </a:prstGeom>
          <a:noFill/>
          <a:ln w="9525" cap="flat" cmpd="sng" algn="ctr">
            <a:solidFill>
              <a:srgbClr val="CDCDCD"/>
            </a:solidFill>
            <a:prstDash val="solid"/>
            <a:miter lim="800000"/>
            <a:tailEnd type="none"/>
          </a:ln>
          <a:effectLst/>
        </p:spPr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011CB188-61B1-4915-B699-49E98821EA03}"/>
              </a:ext>
            </a:extLst>
          </p:cNvPr>
          <p:cNvSpPr txBox="1"/>
          <p:nvPr/>
        </p:nvSpPr>
        <p:spPr bwMode="auto">
          <a:xfrm>
            <a:off x="6498921" y="3384608"/>
            <a:ext cx="8287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435976"/>
              </a:buClr>
            </a:pPr>
            <a:r>
              <a:rPr lang="ru-RU" sz="1000" dirty="0">
                <a:solidFill>
                  <a:srgbClr val="0057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Историческое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3F2824E-DD89-40A3-AC6D-C505DC1B2732}"/>
              </a:ext>
            </a:extLst>
          </p:cNvPr>
          <p:cNvSpPr txBox="1"/>
          <p:nvPr/>
        </p:nvSpPr>
        <p:spPr bwMode="auto">
          <a:xfrm>
            <a:off x="9869922" y="3384608"/>
            <a:ext cx="68929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435976"/>
              </a:buClr>
            </a:pPr>
            <a:r>
              <a:rPr lang="ru-RU" sz="1000" dirty="0">
                <a:solidFill>
                  <a:srgbClr val="0057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Актуальное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3BBE7D3-AD7B-4F92-BC07-B1277FC19FE8}"/>
              </a:ext>
            </a:extLst>
          </p:cNvPr>
          <p:cNvSpPr txBox="1"/>
          <p:nvPr/>
        </p:nvSpPr>
        <p:spPr bwMode="auto">
          <a:xfrm rot="16200000">
            <a:off x="8206275" y="1699073"/>
            <a:ext cx="48731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435976"/>
              </a:buClr>
            </a:pPr>
            <a:r>
              <a:rPr lang="ru-RU" sz="1000" dirty="0">
                <a:solidFill>
                  <a:srgbClr val="0057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Дорогой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DA23E90-EA4F-4CBE-BE7C-20D0384CD187}"/>
              </a:ext>
            </a:extLst>
          </p:cNvPr>
          <p:cNvSpPr txBox="1"/>
          <p:nvPr/>
        </p:nvSpPr>
        <p:spPr bwMode="auto">
          <a:xfrm rot="16200000">
            <a:off x="8167804" y="5238109"/>
            <a:ext cx="56425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435976"/>
              </a:buClr>
            </a:pPr>
            <a:r>
              <a:rPr lang="ru-RU" sz="1000" dirty="0">
                <a:solidFill>
                  <a:srgbClr val="0057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Дешевый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7D0DC56-198C-4562-8304-CF922F0BAABA}"/>
              </a:ext>
            </a:extLst>
          </p:cNvPr>
          <p:cNvSpPr txBox="1"/>
          <p:nvPr/>
        </p:nvSpPr>
        <p:spPr bwMode="auto">
          <a:xfrm>
            <a:off x="6498921" y="3614817"/>
            <a:ext cx="13014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435976"/>
              </a:buClr>
            </a:pPr>
            <a:r>
              <a:rPr lang="ru-RU" sz="100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Позиционирование </a:t>
            </a:r>
            <a:br>
              <a:rPr lang="ru-RU" sz="100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бренда 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E790624-5D83-49DC-8EEF-940BF4A2055B}"/>
              </a:ext>
            </a:extLst>
          </p:cNvPr>
          <p:cNvSpPr txBox="1"/>
          <p:nvPr/>
        </p:nvSpPr>
        <p:spPr bwMode="auto">
          <a:xfrm rot="16200000">
            <a:off x="7851950" y="2226890"/>
            <a:ext cx="161027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>
              <a:buClr>
                <a:srgbClr val="435976"/>
              </a:buClr>
            </a:pPr>
            <a:r>
              <a:rPr lang="ru-RU" sz="100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Ценовой сегмент</a:t>
            </a:r>
          </a:p>
        </p:txBody>
      </p:sp>
      <p:pic>
        <p:nvPicPr>
          <p:cNvPr id="144" name="Рисунок 65">
            <a:extLst>
              <a:ext uri="{FF2B5EF4-FFF2-40B4-BE49-F238E27FC236}">
                <a16:creationId xmlns:a16="http://schemas.microsoft.com/office/drawing/2014/main" id="{FFD50CA4-3AEB-419F-92BB-A0324DE05F19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8920" y="1498697"/>
            <a:ext cx="891819" cy="824930"/>
          </a:xfrm>
          <a:prstGeom prst="rect">
            <a:avLst/>
          </a:prstGeom>
        </p:spPr>
      </p:pic>
      <p:pic>
        <p:nvPicPr>
          <p:cNvPr id="145" name="Picture 4" descr="Похожее изображение">
            <a:extLst>
              <a:ext uri="{FF2B5EF4-FFF2-40B4-BE49-F238E27FC236}">
                <a16:creationId xmlns:a16="http://schemas.microsoft.com/office/drawing/2014/main" id="{3EA6F8D8-2E7F-4697-B61A-31C3BD52C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4440" y="2821858"/>
            <a:ext cx="543938" cy="54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Рисунок 5">
            <a:extLst>
              <a:ext uri="{FF2B5EF4-FFF2-40B4-BE49-F238E27FC236}">
                <a16:creationId xmlns:a16="http://schemas.microsoft.com/office/drawing/2014/main" id="{4382D0EA-8CD4-48A9-8457-CAD94EB3C433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277" y="2893902"/>
            <a:ext cx="803090" cy="765283"/>
          </a:xfrm>
          <a:prstGeom prst="rect">
            <a:avLst/>
          </a:prstGeom>
        </p:spPr>
      </p:pic>
      <p:pic>
        <p:nvPicPr>
          <p:cNvPr id="147" name="Рисунок 34">
            <a:extLst>
              <a:ext uri="{FF2B5EF4-FFF2-40B4-BE49-F238E27FC236}">
                <a16:creationId xmlns:a16="http://schemas.microsoft.com/office/drawing/2014/main" id="{BAB7E484-8346-41FD-9EC4-57E6384C0920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120" y="4089206"/>
            <a:ext cx="994430" cy="401578"/>
          </a:xfrm>
          <a:prstGeom prst="rect">
            <a:avLst/>
          </a:prstGeom>
        </p:spPr>
      </p:pic>
      <p:cxnSp>
        <p:nvCxnSpPr>
          <p:cNvPr id="148" name="Прямая со стрелкой 147">
            <a:extLst>
              <a:ext uri="{FF2B5EF4-FFF2-40B4-BE49-F238E27FC236}">
                <a16:creationId xmlns:a16="http://schemas.microsoft.com/office/drawing/2014/main" id="{36C6F82C-8A9E-42F7-891A-CC467A94007A}"/>
              </a:ext>
            </a:extLst>
          </p:cNvPr>
          <p:cNvCxnSpPr>
            <a:cxnSpLocks/>
          </p:cNvCxnSpPr>
          <p:nvPr/>
        </p:nvCxnSpPr>
        <p:spPr>
          <a:xfrm flipV="1">
            <a:off x="7923650" y="2949570"/>
            <a:ext cx="1766879" cy="1286316"/>
          </a:xfrm>
          <a:prstGeom prst="straightConnector1">
            <a:avLst/>
          </a:prstGeom>
          <a:noFill/>
          <a:ln w="38100" cap="flat" cmpd="sng" algn="ctr">
            <a:solidFill>
              <a:srgbClr val="7795E1"/>
            </a:solidFill>
            <a:prstDash val="sysDot"/>
            <a:miter lim="800000"/>
            <a:tailEnd type="triangle"/>
          </a:ln>
          <a:effectLst/>
        </p:spPr>
      </p:cxnSp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BF16BF90-52A1-4127-B7B5-80F943BB5B85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5417" y="4190821"/>
            <a:ext cx="609132" cy="609132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0FE3D9EE-EC22-4DD0-A23E-4232BDCBC241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791" y="3610159"/>
            <a:ext cx="1011569" cy="569339"/>
          </a:xfrm>
          <a:prstGeom prst="rect">
            <a:avLst/>
          </a:prstGeom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5E128F2A-CD60-47F0-B647-D8B0A534F905}"/>
              </a:ext>
            </a:extLst>
          </p:cNvPr>
          <p:cNvSpPr txBox="1"/>
          <p:nvPr/>
        </p:nvSpPr>
        <p:spPr bwMode="auto">
          <a:xfrm>
            <a:off x="9303307" y="4924239"/>
            <a:ext cx="9297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435976"/>
              </a:buClr>
            </a:pPr>
            <a:r>
              <a:rPr lang="ru-RU" sz="10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Производители</a:t>
            </a:r>
            <a:br>
              <a:rPr lang="ru-RU" sz="10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КНР</a:t>
            </a:r>
          </a:p>
        </p:txBody>
      </p:sp>
      <p:pic>
        <p:nvPicPr>
          <p:cNvPr id="162" name="Picture 252" descr="Cerutil. Cerutil">
            <a:extLst>
              <a:ext uri="{FF2B5EF4-FFF2-40B4-BE49-F238E27FC236}">
                <a16:creationId xmlns:a16="http://schemas.microsoft.com/office/drawing/2014/main" id="{44CB1674-F36F-4D94-802D-3248B47F3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5751" y="5159708"/>
            <a:ext cx="605231" cy="21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Рисунок 162">
            <a:extLst>
              <a:ext uri="{FF2B5EF4-FFF2-40B4-BE49-F238E27FC236}">
                <a16:creationId xmlns:a16="http://schemas.microsoft.com/office/drawing/2014/main" id="{4ABF129C-B567-417F-8168-526A1D64A02A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990" y="5256288"/>
            <a:ext cx="627046" cy="432662"/>
          </a:xfrm>
          <a:prstGeom prst="rect">
            <a:avLst/>
          </a:prstGeom>
        </p:spPr>
      </p:pic>
      <p:pic>
        <p:nvPicPr>
          <p:cNvPr id="164" name="Picture 43" descr="Résultat de recherche d'images pour &quot;beranrdaud logo&quot;&quot;">
            <a:extLst>
              <a:ext uri="{FF2B5EF4-FFF2-40B4-BE49-F238E27FC236}">
                <a16:creationId xmlns:a16="http://schemas.microsoft.com/office/drawing/2014/main" id="{60EEEC7C-B482-4F57-AA86-7BEE19791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36" b="28136"/>
          <a:stretch/>
        </p:blipFill>
        <p:spPr bwMode="auto">
          <a:xfrm>
            <a:off x="7254863" y="1405087"/>
            <a:ext cx="803092" cy="21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" name="Полилиния: фигура 517">
            <a:extLst>
              <a:ext uri="{FF2B5EF4-FFF2-40B4-BE49-F238E27FC236}">
                <a16:creationId xmlns:a16="http://schemas.microsoft.com/office/drawing/2014/main" id="{AC4FF9DC-EB5F-48AC-BE7A-33365600B63E}"/>
              </a:ext>
            </a:extLst>
          </p:cNvPr>
          <p:cNvSpPr/>
          <p:nvPr/>
        </p:nvSpPr>
        <p:spPr>
          <a:xfrm>
            <a:off x="9294587" y="1622261"/>
            <a:ext cx="312416" cy="20686"/>
          </a:xfrm>
          <a:custGeom>
            <a:avLst/>
            <a:gdLst>
              <a:gd name="connsiteX0" fmla="*/ -24 w 1825966"/>
              <a:gd name="connsiteY0" fmla="*/ -436 h 120901"/>
              <a:gd name="connsiteX1" fmla="*/ 912959 w 1825966"/>
              <a:gd name="connsiteY1" fmla="*/ 78080 h 120901"/>
              <a:gd name="connsiteX2" fmla="*/ 1820409 w 1825966"/>
              <a:gd name="connsiteY2" fmla="*/ -492 h 120901"/>
              <a:gd name="connsiteX3" fmla="*/ 1825942 w 1825966"/>
              <a:gd name="connsiteY3" fmla="*/ 23135 h 120901"/>
              <a:gd name="connsiteX4" fmla="*/ 912959 w 1825966"/>
              <a:gd name="connsiteY4" fmla="*/ 120410 h 120901"/>
              <a:gd name="connsiteX5" fmla="*/ -24 w 1825966"/>
              <a:gd name="connsiteY5" fmla="*/ 23246 h 120901"/>
              <a:gd name="connsiteX6" fmla="*/ -24 w 1825966"/>
              <a:gd name="connsiteY6" fmla="*/ -436 h 12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966" h="120901">
                <a:moveTo>
                  <a:pt x="-24" y="-436"/>
                </a:moveTo>
                <a:cubicBezTo>
                  <a:pt x="298770" y="51189"/>
                  <a:pt x="603098" y="78080"/>
                  <a:pt x="912959" y="78080"/>
                </a:cubicBezTo>
                <a:cubicBezTo>
                  <a:pt x="1222820" y="78080"/>
                  <a:pt x="1527148" y="51189"/>
                  <a:pt x="1820409" y="-492"/>
                </a:cubicBezTo>
                <a:lnTo>
                  <a:pt x="1825942" y="23135"/>
                </a:lnTo>
                <a:cubicBezTo>
                  <a:pt x="1532681" y="86878"/>
                  <a:pt x="1222820" y="120410"/>
                  <a:pt x="912959" y="120410"/>
                </a:cubicBezTo>
                <a:cubicBezTo>
                  <a:pt x="597565" y="120410"/>
                  <a:pt x="293237" y="86878"/>
                  <a:pt x="-24" y="23246"/>
                </a:cubicBezTo>
                <a:lnTo>
                  <a:pt x="-24" y="-436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Полилиния: фигура 518">
            <a:extLst>
              <a:ext uri="{FF2B5EF4-FFF2-40B4-BE49-F238E27FC236}">
                <a16:creationId xmlns:a16="http://schemas.microsoft.com/office/drawing/2014/main" id="{60A4FA04-98D7-4F12-8694-8DE985889BEC}"/>
              </a:ext>
            </a:extLst>
          </p:cNvPr>
          <p:cNvSpPr/>
          <p:nvPr/>
        </p:nvSpPr>
        <p:spPr>
          <a:xfrm>
            <a:off x="9229264" y="1642530"/>
            <a:ext cx="443062" cy="27568"/>
          </a:xfrm>
          <a:custGeom>
            <a:avLst/>
            <a:gdLst>
              <a:gd name="connsiteX0" fmla="*/ 2589528 w 2589552"/>
              <a:gd name="connsiteY0" fmla="*/ 23079 h 161126"/>
              <a:gd name="connsiteX1" fmla="*/ 1294752 w 2589552"/>
              <a:gd name="connsiteY1" fmla="*/ 160634 h 161126"/>
              <a:gd name="connsiteX2" fmla="*/ -24 w 2589552"/>
              <a:gd name="connsiteY2" fmla="*/ 23079 h 161126"/>
              <a:gd name="connsiteX3" fmla="*/ 5509 w 2589552"/>
              <a:gd name="connsiteY3" fmla="*/ -492 h 161126"/>
              <a:gd name="connsiteX4" fmla="*/ 1294752 w 2589552"/>
              <a:gd name="connsiteY4" fmla="*/ 118361 h 161126"/>
              <a:gd name="connsiteX5" fmla="*/ 2583995 w 2589552"/>
              <a:gd name="connsiteY5" fmla="*/ -492 h 161126"/>
              <a:gd name="connsiteX6" fmla="*/ 2589528 w 2589552"/>
              <a:gd name="connsiteY6" fmla="*/ 23079 h 16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9552" h="161126">
                <a:moveTo>
                  <a:pt x="2589528" y="23079"/>
                </a:moveTo>
                <a:cubicBezTo>
                  <a:pt x="2169003" y="113160"/>
                  <a:pt x="1737411" y="160634"/>
                  <a:pt x="1294752" y="160634"/>
                </a:cubicBezTo>
                <a:cubicBezTo>
                  <a:pt x="846560" y="160634"/>
                  <a:pt x="414968" y="113160"/>
                  <a:pt x="-24" y="23079"/>
                </a:cubicBezTo>
                <a:lnTo>
                  <a:pt x="5509" y="-492"/>
                </a:lnTo>
                <a:cubicBezTo>
                  <a:pt x="420501" y="77581"/>
                  <a:pt x="852094" y="118361"/>
                  <a:pt x="1294752" y="118361"/>
                </a:cubicBezTo>
                <a:cubicBezTo>
                  <a:pt x="1731877" y="118361"/>
                  <a:pt x="2163469" y="77581"/>
                  <a:pt x="2583995" y="-492"/>
                </a:cubicBezTo>
                <a:lnTo>
                  <a:pt x="2589528" y="23079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Полилиния: фигура 519">
            <a:extLst>
              <a:ext uri="{FF2B5EF4-FFF2-40B4-BE49-F238E27FC236}">
                <a16:creationId xmlns:a16="http://schemas.microsoft.com/office/drawing/2014/main" id="{FC747353-6912-4B4B-8CB7-144CF1BF7D89}"/>
              </a:ext>
            </a:extLst>
          </p:cNvPr>
          <p:cNvSpPr/>
          <p:nvPr/>
        </p:nvSpPr>
        <p:spPr>
          <a:xfrm>
            <a:off x="9357071" y="1602759"/>
            <a:ext cx="186503" cy="13036"/>
          </a:xfrm>
          <a:custGeom>
            <a:avLst/>
            <a:gdLst>
              <a:gd name="connsiteX0" fmla="*/ 1090022 w 1090046"/>
              <a:gd name="connsiteY0" fmla="*/ 23245 h 76192"/>
              <a:gd name="connsiteX1" fmla="*/ 547766 w 1090046"/>
              <a:gd name="connsiteY1" fmla="*/ 75701 h 76192"/>
              <a:gd name="connsiteX2" fmla="*/ -24 w 1090046"/>
              <a:gd name="connsiteY2" fmla="*/ 23245 h 76192"/>
              <a:gd name="connsiteX3" fmla="*/ 5509 w 1090046"/>
              <a:gd name="connsiteY3" fmla="*/ -492 h 76192"/>
              <a:gd name="connsiteX4" fmla="*/ 547766 w 1090046"/>
              <a:gd name="connsiteY4" fmla="*/ 33371 h 76192"/>
              <a:gd name="connsiteX5" fmla="*/ 1090022 w 1090046"/>
              <a:gd name="connsiteY5" fmla="*/ -492 h 76192"/>
              <a:gd name="connsiteX6" fmla="*/ 1090022 w 1090046"/>
              <a:gd name="connsiteY6" fmla="*/ 23245 h 7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0046" h="76192">
                <a:moveTo>
                  <a:pt x="1090022" y="23245"/>
                </a:moveTo>
                <a:cubicBezTo>
                  <a:pt x="912959" y="57662"/>
                  <a:pt x="730362" y="75701"/>
                  <a:pt x="547766" y="75701"/>
                </a:cubicBezTo>
                <a:cubicBezTo>
                  <a:pt x="359636" y="75701"/>
                  <a:pt x="177039" y="57662"/>
                  <a:pt x="-24" y="23245"/>
                </a:cubicBezTo>
                <a:lnTo>
                  <a:pt x="5509" y="-492"/>
                </a:lnTo>
                <a:cubicBezTo>
                  <a:pt x="182572" y="21863"/>
                  <a:pt x="359636" y="33371"/>
                  <a:pt x="547766" y="33371"/>
                </a:cubicBezTo>
                <a:cubicBezTo>
                  <a:pt x="730362" y="33371"/>
                  <a:pt x="907426" y="21863"/>
                  <a:pt x="1090022" y="-492"/>
                </a:cubicBezTo>
                <a:lnTo>
                  <a:pt x="1090022" y="23245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Полилиния: фигура 520">
            <a:extLst>
              <a:ext uri="{FF2B5EF4-FFF2-40B4-BE49-F238E27FC236}">
                <a16:creationId xmlns:a16="http://schemas.microsoft.com/office/drawing/2014/main" id="{80105D77-DD83-47E1-AA74-1798536F969B}"/>
              </a:ext>
            </a:extLst>
          </p:cNvPr>
          <p:cNvSpPr/>
          <p:nvPr/>
        </p:nvSpPr>
        <p:spPr>
          <a:xfrm>
            <a:off x="9409140" y="1467038"/>
            <a:ext cx="66270" cy="117534"/>
          </a:xfrm>
          <a:custGeom>
            <a:avLst/>
            <a:gdLst>
              <a:gd name="connsiteX0" fmla="*/ -24 w 387326"/>
              <a:gd name="connsiteY0" fmla="*/ 220838 h 686951"/>
              <a:gd name="connsiteX1" fmla="*/ 193639 w 387326"/>
              <a:gd name="connsiteY1" fmla="*/ -492 h 686951"/>
              <a:gd name="connsiteX2" fmla="*/ 387302 w 387326"/>
              <a:gd name="connsiteY2" fmla="*/ 196380 h 686951"/>
              <a:gd name="connsiteX3" fmla="*/ 376235 w 387326"/>
              <a:gd name="connsiteY3" fmla="*/ 196380 h 686951"/>
              <a:gd name="connsiteX4" fmla="*/ 215772 w 387326"/>
              <a:gd name="connsiteY4" fmla="*/ 35197 h 686951"/>
              <a:gd name="connsiteX5" fmla="*/ 55308 w 387326"/>
              <a:gd name="connsiteY5" fmla="*/ 221613 h 686951"/>
              <a:gd name="connsiteX6" fmla="*/ 55308 w 387326"/>
              <a:gd name="connsiteY6" fmla="*/ 686459 h 686951"/>
              <a:gd name="connsiteX7" fmla="*/ -24 w 387326"/>
              <a:gd name="connsiteY7" fmla="*/ 686459 h 686951"/>
              <a:gd name="connsiteX8" fmla="*/ -24 w 387326"/>
              <a:gd name="connsiteY8" fmla="*/ 220838 h 686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326" h="686951">
                <a:moveTo>
                  <a:pt x="-24" y="220838"/>
                </a:moveTo>
                <a:cubicBezTo>
                  <a:pt x="-24" y="84277"/>
                  <a:pt x="88507" y="-492"/>
                  <a:pt x="193639" y="-492"/>
                </a:cubicBezTo>
                <a:cubicBezTo>
                  <a:pt x="298770" y="-492"/>
                  <a:pt x="387302" y="83005"/>
                  <a:pt x="387302" y="196380"/>
                </a:cubicBezTo>
                <a:lnTo>
                  <a:pt x="376235" y="196380"/>
                </a:lnTo>
                <a:cubicBezTo>
                  <a:pt x="376235" y="103920"/>
                  <a:pt x="304304" y="35197"/>
                  <a:pt x="215772" y="35197"/>
                </a:cubicBezTo>
                <a:cubicBezTo>
                  <a:pt x="127240" y="35197"/>
                  <a:pt x="55308" y="103256"/>
                  <a:pt x="55308" y="221613"/>
                </a:cubicBezTo>
                <a:lnTo>
                  <a:pt x="55308" y="686459"/>
                </a:lnTo>
                <a:lnTo>
                  <a:pt x="-24" y="686459"/>
                </a:lnTo>
                <a:lnTo>
                  <a:pt x="-24" y="220838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Полилиния: фигура 521">
            <a:extLst>
              <a:ext uri="{FF2B5EF4-FFF2-40B4-BE49-F238E27FC236}">
                <a16:creationId xmlns:a16="http://schemas.microsoft.com/office/drawing/2014/main" id="{FA58FD5F-F0B0-446D-BC0D-A5821CF89CD1}"/>
              </a:ext>
            </a:extLst>
          </p:cNvPr>
          <p:cNvSpPr/>
          <p:nvPr/>
        </p:nvSpPr>
        <p:spPr>
          <a:xfrm>
            <a:off x="9407247" y="1454570"/>
            <a:ext cx="84257" cy="130002"/>
          </a:xfrm>
          <a:custGeom>
            <a:avLst/>
            <a:gdLst>
              <a:gd name="connsiteX0" fmla="*/ 11042 w 492457"/>
              <a:gd name="connsiteY0" fmla="*/ 142487 h 759823"/>
              <a:gd name="connsiteX1" fmla="*/ 204706 w 492457"/>
              <a:gd name="connsiteY1" fmla="*/ 36415 h 759823"/>
              <a:gd name="connsiteX2" fmla="*/ 437101 w 492457"/>
              <a:gd name="connsiteY2" fmla="*/ 293711 h 759823"/>
              <a:gd name="connsiteX3" fmla="*/ 437101 w 492457"/>
              <a:gd name="connsiteY3" fmla="*/ 759332 h 759823"/>
              <a:gd name="connsiteX4" fmla="*/ 492434 w 492457"/>
              <a:gd name="connsiteY4" fmla="*/ 759332 h 759823"/>
              <a:gd name="connsiteX5" fmla="*/ 492434 w 492457"/>
              <a:gd name="connsiteY5" fmla="*/ 289893 h 759823"/>
              <a:gd name="connsiteX6" fmla="*/ 232372 w 492457"/>
              <a:gd name="connsiteY6" fmla="*/ -492 h 759823"/>
              <a:gd name="connsiteX7" fmla="*/ -24 w 492457"/>
              <a:gd name="connsiteY7" fmla="*/ 137507 h 759823"/>
              <a:gd name="connsiteX8" fmla="*/ 11042 w 492457"/>
              <a:gd name="connsiteY8" fmla="*/ 142487 h 75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457" h="759823">
                <a:moveTo>
                  <a:pt x="11042" y="142487"/>
                </a:moveTo>
                <a:cubicBezTo>
                  <a:pt x="49775" y="78524"/>
                  <a:pt x="121707" y="36415"/>
                  <a:pt x="204706" y="36415"/>
                </a:cubicBezTo>
                <a:cubicBezTo>
                  <a:pt x="331970" y="36415"/>
                  <a:pt x="437101" y="128433"/>
                  <a:pt x="437101" y="293711"/>
                </a:cubicBezTo>
                <a:lnTo>
                  <a:pt x="437101" y="759332"/>
                </a:lnTo>
                <a:lnTo>
                  <a:pt x="492434" y="759332"/>
                </a:lnTo>
                <a:lnTo>
                  <a:pt x="492434" y="289893"/>
                </a:lnTo>
                <a:cubicBezTo>
                  <a:pt x="492434" y="106354"/>
                  <a:pt x="370702" y="-492"/>
                  <a:pt x="232372" y="-492"/>
                </a:cubicBezTo>
                <a:cubicBezTo>
                  <a:pt x="132774" y="-492"/>
                  <a:pt x="44242" y="55727"/>
                  <a:pt x="-24" y="137507"/>
                </a:cubicBezTo>
                <a:lnTo>
                  <a:pt x="11042" y="142487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Полилиния: фигура 522">
            <a:extLst>
              <a:ext uri="{FF2B5EF4-FFF2-40B4-BE49-F238E27FC236}">
                <a16:creationId xmlns:a16="http://schemas.microsoft.com/office/drawing/2014/main" id="{521AB5A3-374D-4928-8801-438DFE80BCAE}"/>
              </a:ext>
            </a:extLst>
          </p:cNvPr>
          <p:cNvSpPr/>
          <p:nvPr/>
        </p:nvSpPr>
        <p:spPr>
          <a:xfrm>
            <a:off x="9449849" y="1903133"/>
            <a:ext cx="33135" cy="44723"/>
          </a:xfrm>
          <a:custGeom>
            <a:avLst/>
            <a:gdLst>
              <a:gd name="connsiteX0" fmla="*/ 16576 w 193663"/>
              <a:gd name="connsiteY0" fmla="*/ 161521 h 261390"/>
              <a:gd name="connsiteX1" fmla="*/ 110641 w 193663"/>
              <a:gd name="connsiteY1" fmla="*/ 38186 h 261390"/>
              <a:gd name="connsiteX2" fmla="*/ 110641 w 193663"/>
              <a:gd name="connsiteY2" fmla="*/ 161521 h 261390"/>
              <a:gd name="connsiteX3" fmla="*/ 16576 w 193663"/>
              <a:gd name="connsiteY3" fmla="*/ 161521 h 261390"/>
              <a:gd name="connsiteX4" fmla="*/ -24 w 193663"/>
              <a:gd name="connsiteY4" fmla="*/ 187970 h 261390"/>
              <a:gd name="connsiteX5" fmla="*/ 110641 w 193663"/>
              <a:gd name="connsiteY5" fmla="*/ 187970 h 261390"/>
              <a:gd name="connsiteX6" fmla="*/ 110641 w 193663"/>
              <a:gd name="connsiteY6" fmla="*/ 260899 h 261390"/>
              <a:gd name="connsiteX7" fmla="*/ 154907 w 193663"/>
              <a:gd name="connsiteY7" fmla="*/ 260899 h 261390"/>
              <a:gd name="connsiteX8" fmla="*/ 154907 w 193663"/>
              <a:gd name="connsiteY8" fmla="*/ 187970 h 261390"/>
              <a:gd name="connsiteX9" fmla="*/ 193639 w 193663"/>
              <a:gd name="connsiteY9" fmla="*/ 187970 h 261390"/>
              <a:gd name="connsiteX10" fmla="*/ 193639 w 193663"/>
              <a:gd name="connsiteY10" fmla="*/ 161521 h 261390"/>
              <a:gd name="connsiteX11" fmla="*/ 154907 w 193663"/>
              <a:gd name="connsiteY11" fmla="*/ 161521 h 261390"/>
              <a:gd name="connsiteX12" fmla="*/ 154907 w 193663"/>
              <a:gd name="connsiteY12" fmla="*/ -492 h 261390"/>
              <a:gd name="connsiteX13" fmla="*/ 127240 w 193663"/>
              <a:gd name="connsiteY13" fmla="*/ -492 h 261390"/>
              <a:gd name="connsiteX14" fmla="*/ -24 w 193663"/>
              <a:gd name="connsiteY14" fmla="*/ 169157 h 261390"/>
              <a:gd name="connsiteX15" fmla="*/ -24 w 193663"/>
              <a:gd name="connsiteY15" fmla="*/ 187970 h 26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3663" h="261390">
                <a:moveTo>
                  <a:pt x="16576" y="161521"/>
                </a:moveTo>
                <a:lnTo>
                  <a:pt x="110641" y="38186"/>
                </a:lnTo>
                <a:lnTo>
                  <a:pt x="110641" y="161521"/>
                </a:lnTo>
                <a:lnTo>
                  <a:pt x="16576" y="161521"/>
                </a:lnTo>
                <a:close/>
                <a:moveTo>
                  <a:pt x="-24" y="187970"/>
                </a:moveTo>
                <a:lnTo>
                  <a:pt x="110641" y="187970"/>
                </a:lnTo>
                <a:lnTo>
                  <a:pt x="110641" y="260899"/>
                </a:lnTo>
                <a:lnTo>
                  <a:pt x="154907" y="260899"/>
                </a:lnTo>
                <a:lnTo>
                  <a:pt x="154907" y="187970"/>
                </a:lnTo>
                <a:lnTo>
                  <a:pt x="193639" y="187970"/>
                </a:lnTo>
                <a:lnTo>
                  <a:pt x="193639" y="161521"/>
                </a:lnTo>
                <a:lnTo>
                  <a:pt x="154907" y="161521"/>
                </a:lnTo>
                <a:lnTo>
                  <a:pt x="154907" y="-492"/>
                </a:lnTo>
                <a:lnTo>
                  <a:pt x="127240" y="-492"/>
                </a:lnTo>
                <a:lnTo>
                  <a:pt x="-24" y="169157"/>
                </a:lnTo>
                <a:lnTo>
                  <a:pt x="-24" y="187970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Полилиния: фигура 523">
            <a:extLst>
              <a:ext uri="{FF2B5EF4-FFF2-40B4-BE49-F238E27FC236}">
                <a16:creationId xmlns:a16="http://schemas.microsoft.com/office/drawing/2014/main" id="{5B34F480-2D3C-45F7-A307-62BA91A61411}"/>
              </a:ext>
            </a:extLst>
          </p:cNvPr>
          <p:cNvSpPr/>
          <p:nvPr/>
        </p:nvSpPr>
        <p:spPr>
          <a:xfrm>
            <a:off x="9505704" y="1903720"/>
            <a:ext cx="32188" cy="44657"/>
          </a:xfrm>
          <a:custGeom>
            <a:avLst/>
            <a:gdLst>
              <a:gd name="connsiteX0" fmla="*/ 110640 w 188129"/>
              <a:gd name="connsiteY0" fmla="*/ 107683 h 261003"/>
              <a:gd name="connsiteX1" fmla="*/ 44241 w 188129"/>
              <a:gd name="connsiteY1" fmla="*/ 52241 h 261003"/>
              <a:gd name="connsiteX2" fmla="*/ 99574 w 188129"/>
              <a:gd name="connsiteY2" fmla="*/ 9800 h 261003"/>
              <a:gd name="connsiteX3" fmla="*/ 143840 w 188129"/>
              <a:gd name="connsiteY3" fmla="*/ 52628 h 261003"/>
              <a:gd name="connsiteX4" fmla="*/ 110640 w 188129"/>
              <a:gd name="connsiteY4" fmla="*/ 107683 h 261003"/>
              <a:gd name="connsiteX5" fmla="*/ 66375 w 188129"/>
              <a:gd name="connsiteY5" fmla="*/ 130204 h 261003"/>
              <a:gd name="connsiteX6" fmla="*/ 149373 w 188129"/>
              <a:gd name="connsiteY6" fmla="*/ 197487 h 261003"/>
              <a:gd name="connsiteX7" fmla="*/ 88507 w 188129"/>
              <a:gd name="connsiteY7" fmla="*/ 250275 h 261003"/>
              <a:gd name="connsiteX8" fmla="*/ 33175 w 188129"/>
              <a:gd name="connsiteY8" fmla="*/ 197487 h 261003"/>
              <a:gd name="connsiteX9" fmla="*/ 66375 w 188129"/>
              <a:gd name="connsiteY9" fmla="*/ 130204 h 261003"/>
              <a:gd name="connsiteX10" fmla="*/ 121707 w 188129"/>
              <a:gd name="connsiteY10" fmla="*/ 110727 h 261003"/>
              <a:gd name="connsiteX11" fmla="*/ 177039 w 188129"/>
              <a:gd name="connsiteY11" fmla="*/ 54564 h 261003"/>
              <a:gd name="connsiteX12" fmla="*/ 94041 w 188129"/>
              <a:gd name="connsiteY12" fmla="*/ -492 h 261003"/>
              <a:gd name="connsiteX13" fmla="*/ 5509 w 188129"/>
              <a:gd name="connsiteY13" fmla="*/ 62975 h 261003"/>
              <a:gd name="connsiteX14" fmla="*/ 60841 w 188129"/>
              <a:gd name="connsiteY14" fmla="*/ 126385 h 261003"/>
              <a:gd name="connsiteX15" fmla="*/ -24 w 188129"/>
              <a:gd name="connsiteY15" fmla="*/ 195939 h 261003"/>
              <a:gd name="connsiteX16" fmla="*/ 82974 w 188129"/>
              <a:gd name="connsiteY16" fmla="*/ 260512 h 261003"/>
              <a:gd name="connsiteX17" fmla="*/ 188106 w 188129"/>
              <a:gd name="connsiteY17" fmla="*/ 187140 h 261003"/>
              <a:gd name="connsiteX18" fmla="*/ 121707 w 188129"/>
              <a:gd name="connsiteY18" fmla="*/ 110727 h 26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8129" h="261003">
                <a:moveTo>
                  <a:pt x="110640" y="107683"/>
                </a:moveTo>
                <a:cubicBezTo>
                  <a:pt x="88507" y="94680"/>
                  <a:pt x="44241" y="84002"/>
                  <a:pt x="44241" y="52241"/>
                </a:cubicBezTo>
                <a:cubicBezTo>
                  <a:pt x="44241" y="23578"/>
                  <a:pt x="66375" y="9800"/>
                  <a:pt x="99574" y="9800"/>
                </a:cubicBezTo>
                <a:cubicBezTo>
                  <a:pt x="127240" y="9800"/>
                  <a:pt x="143840" y="24740"/>
                  <a:pt x="143840" y="52628"/>
                </a:cubicBezTo>
                <a:cubicBezTo>
                  <a:pt x="143840" y="78246"/>
                  <a:pt x="132773" y="94680"/>
                  <a:pt x="110640" y="107683"/>
                </a:cubicBezTo>
                <a:close/>
                <a:moveTo>
                  <a:pt x="66375" y="130204"/>
                </a:moveTo>
                <a:cubicBezTo>
                  <a:pt x="99574" y="145088"/>
                  <a:pt x="149373" y="156209"/>
                  <a:pt x="149373" y="197487"/>
                </a:cubicBezTo>
                <a:cubicBezTo>
                  <a:pt x="149373" y="228419"/>
                  <a:pt x="121707" y="250275"/>
                  <a:pt x="88507" y="250275"/>
                </a:cubicBezTo>
                <a:cubicBezTo>
                  <a:pt x="55308" y="250275"/>
                  <a:pt x="33175" y="228419"/>
                  <a:pt x="33175" y="197487"/>
                </a:cubicBezTo>
                <a:cubicBezTo>
                  <a:pt x="33175" y="168052"/>
                  <a:pt x="44241" y="147799"/>
                  <a:pt x="66375" y="130204"/>
                </a:cubicBezTo>
                <a:close/>
                <a:moveTo>
                  <a:pt x="121707" y="110727"/>
                </a:moveTo>
                <a:cubicBezTo>
                  <a:pt x="143840" y="100380"/>
                  <a:pt x="177039" y="83613"/>
                  <a:pt x="177039" y="54564"/>
                </a:cubicBezTo>
                <a:cubicBezTo>
                  <a:pt x="177039" y="17879"/>
                  <a:pt x="132773" y="-492"/>
                  <a:pt x="94041" y="-492"/>
                </a:cubicBezTo>
                <a:cubicBezTo>
                  <a:pt x="55308" y="-492"/>
                  <a:pt x="5509" y="20535"/>
                  <a:pt x="5509" y="62975"/>
                </a:cubicBezTo>
                <a:cubicBezTo>
                  <a:pt x="5509" y="96950"/>
                  <a:pt x="27642" y="112277"/>
                  <a:pt x="60841" y="126385"/>
                </a:cubicBezTo>
                <a:cubicBezTo>
                  <a:pt x="27642" y="142431"/>
                  <a:pt x="-24" y="159640"/>
                  <a:pt x="-24" y="195939"/>
                </a:cubicBezTo>
                <a:cubicBezTo>
                  <a:pt x="-24" y="240978"/>
                  <a:pt x="44241" y="260512"/>
                  <a:pt x="82974" y="260512"/>
                </a:cubicBezTo>
                <a:cubicBezTo>
                  <a:pt x="138307" y="260512"/>
                  <a:pt x="188106" y="236387"/>
                  <a:pt x="188106" y="187140"/>
                </a:cubicBezTo>
                <a:cubicBezTo>
                  <a:pt x="188106" y="146638"/>
                  <a:pt x="154906" y="126774"/>
                  <a:pt x="121707" y="110727"/>
                </a:cubicBez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Полилиния: фигура 524">
            <a:extLst>
              <a:ext uri="{FF2B5EF4-FFF2-40B4-BE49-F238E27FC236}">
                <a16:creationId xmlns:a16="http://schemas.microsoft.com/office/drawing/2014/main" id="{59C0CC40-6BF2-4EBE-9968-D8054B270145}"/>
              </a:ext>
            </a:extLst>
          </p:cNvPr>
          <p:cNvSpPr/>
          <p:nvPr/>
        </p:nvSpPr>
        <p:spPr>
          <a:xfrm>
            <a:off x="9359911" y="1903719"/>
            <a:ext cx="19881" cy="44136"/>
          </a:xfrm>
          <a:custGeom>
            <a:avLst/>
            <a:gdLst>
              <a:gd name="connsiteX0" fmla="*/ 116174 w 116197"/>
              <a:gd name="connsiteY0" fmla="*/ 257468 h 257959"/>
              <a:gd name="connsiteX1" fmla="*/ 116174 w 116197"/>
              <a:gd name="connsiteY1" fmla="*/ 249832 h 257959"/>
              <a:gd name="connsiteX2" fmla="*/ 88508 w 116197"/>
              <a:gd name="connsiteY2" fmla="*/ 231075 h 257959"/>
              <a:gd name="connsiteX3" fmla="*/ 88508 w 116197"/>
              <a:gd name="connsiteY3" fmla="*/ -492 h 257959"/>
              <a:gd name="connsiteX4" fmla="*/ 77441 w 116197"/>
              <a:gd name="connsiteY4" fmla="*/ -492 h 257959"/>
              <a:gd name="connsiteX5" fmla="*/ -24 w 116197"/>
              <a:gd name="connsiteY5" fmla="*/ 38905 h 257959"/>
              <a:gd name="connsiteX6" fmla="*/ -24 w 116197"/>
              <a:gd name="connsiteY6" fmla="*/ 46928 h 257959"/>
              <a:gd name="connsiteX7" fmla="*/ 38708 w 116197"/>
              <a:gd name="connsiteY7" fmla="*/ 54952 h 257959"/>
              <a:gd name="connsiteX8" fmla="*/ 44241 w 116197"/>
              <a:gd name="connsiteY8" fmla="*/ 78634 h 257959"/>
              <a:gd name="connsiteX9" fmla="*/ 44241 w 116197"/>
              <a:gd name="connsiteY9" fmla="*/ 231075 h 257959"/>
              <a:gd name="connsiteX10" fmla="*/ 11042 w 116197"/>
              <a:gd name="connsiteY10" fmla="*/ 249832 h 257959"/>
              <a:gd name="connsiteX11" fmla="*/ 11042 w 116197"/>
              <a:gd name="connsiteY11" fmla="*/ 257468 h 257959"/>
              <a:gd name="connsiteX12" fmla="*/ 116174 w 116197"/>
              <a:gd name="connsiteY12" fmla="*/ 257468 h 25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197" h="257959">
                <a:moveTo>
                  <a:pt x="116174" y="257468"/>
                </a:moveTo>
                <a:lnTo>
                  <a:pt x="116174" y="249832"/>
                </a:lnTo>
                <a:cubicBezTo>
                  <a:pt x="94041" y="249832"/>
                  <a:pt x="88508" y="247509"/>
                  <a:pt x="88508" y="231075"/>
                </a:cubicBezTo>
                <a:lnTo>
                  <a:pt x="88508" y="-492"/>
                </a:lnTo>
                <a:lnTo>
                  <a:pt x="77441" y="-492"/>
                </a:lnTo>
                <a:cubicBezTo>
                  <a:pt x="66375" y="8306"/>
                  <a:pt x="44241" y="31269"/>
                  <a:pt x="-24" y="38905"/>
                </a:cubicBezTo>
                <a:lnTo>
                  <a:pt x="-24" y="46928"/>
                </a:lnTo>
                <a:cubicBezTo>
                  <a:pt x="27642" y="48810"/>
                  <a:pt x="38708" y="48810"/>
                  <a:pt x="38708" y="54952"/>
                </a:cubicBezTo>
                <a:cubicBezTo>
                  <a:pt x="44241" y="59157"/>
                  <a:pt x="44241" y="66405"/>
                  <a:pt x="44241" y="78634"/>
                </a:cubicBezTo>
                <a:lnTo>
                  <a:pt x="44241" y="231075"/>
                </a:lnTo>
                <a:cubicBezTo>
                  <a:pt x="44241" y="247509"/>
                  <a:pt x="33175" y="249832"/>
                  <a:pt x="11042" y="249832"/>
                </a:cubicBezTo>
                <a:lnTo>
                  <a:pt x="11042" y="257468"/>
                </a:lnTo>
                <a:lnTo>
                  <a:pt x="116174" y="257468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Полилиния: фигура 525">
            <a:extLst>
              <a:ext uri="{FF2B5EF4-FFF2-40B4-BE49-F238E27FC236}">
                <a16:creationId xmlns:a16="http://schemas.microsoft.com/office/drawing/2014/main" id="{AF52B883-F618-4D52-ACC8-A208D04E832C}"/>
              </a:ext>
            </a:extLst>
          </p:cNvPr>
          <p:cNvSpPr/>
          <p:nvPr/>
        </p:nvSpPr>
        <p:spPr>
          <a:xfrm>
            <a:off x="9402513" y="1902347"/>
            <a:ext cx="28401" cy="46683"/>
          </a:xfrm>
          <a:custGeom>
            <a:avLst/>
            <a:gdLst>
              <a:gd name="connsiteX0" fmla="*/ 165973 w 165997"/>
              <a:gd name="connsiteY0" fmla="*/ 10961 h 272846"/>
              <a:gd name="connsiteX1" fmla="*/ 77441 w 165997"/>
              <a:gd name="connsiteY1" fmla="*/ 10961 h 272846"/>
              <a:gd name="connsiteX2" fmla="*/ 44242 w 165997"/>
              <a:gd name="connsiteY2" fmla="*/ 10242 h 272846"/>
              <a:gd name="connsiteX3" fmla="*/ 33176 w 165997"/>
              <a:gd name="connsiteY3" fmla="*/ -492 h 272846"/>
              <a:gd name="connsiteX4" fmla="*/ 22109 w 165997"/>
              <a:gd name="connsiteY4" fmla="*/ -492 h 272846"/>
              <a:gd name="connsiteX5" fmla="*/ -24 w 165997"/>
              <a:gd name="connsiteY5" fmla="*/ 71384 h 272846"/>
              <a:gd name="connsiteX6" fmla="*/ 5509 w 165997"/>
              <a:gd name="connsiteY6" fmla="*/ 71384 h 272846"/>
              <a:gd name="connsiteX7" fmla="*/ 11042 w 165997"/>
              <a:gd name="connsiteY7" fmla="*/ 60760 h 272846"/>
              <a:gd name="connsiteX8" fmla="*/ 27642 w 165997"/>
              <a:gd name="connsiteY8" fmla="*/ 47094 h 272846"/>
              <a:gd name="connsiteX9" fmla="*/ 138307 w 165997"/>
              <a:gd name="connsiteY9" fmla="*/ 47094 h 272846"/>
              <a:gd name="connsiteX10" fmla="*/ 55308 w 165997"/>
              <a:gd name="connsiteY10" fmla="*/ 211596 h 272846"/>
              <a:gd name="connsiteX11" fmla="*/ 33176 w 165997"/>
              <a:gd name="connsiteY11" fmla="*/ 265103 h 272846"/>
              <a:gd name="connsiteX12" fmla="*/ 49775 w 165997"/>
              <a:gd name="connsiteY12" fmla="*/ 272351 h 272846"/>
              <a:gd name="connsiteX13" fmla="*/ 77441 w 165997"/>
              <a:gd name="connsiteY13" fmla="*/ 254368 h 272846"/>
              <a:gd name="connsiteX14" fmla="*/ 165973 w 165997"/>
              <a:gd name="connsiteY14" fmla="*/ 21308 h 272846"/>
              <a:gd name="connsiteX15" fmla="*/ 165973 w 165997"/>
              <a:gd name="connsiteY15" fmla="*/ 10961 h 2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5997" h="272846">
                <a:moveTo>
                  <a:pt x="165973" y="10961"/>
                </a:moveTo>
                <a:lnTo>
                  <a:pt x="77441" y="10961"/>
                </a:lnTo>
                <a:cubicBezTo>
                  <a:pt x="66375" y="10961"/>
                  <a:pt x="55308" y="10961"/>
                  <a:pt x="44242" y="10242"/>
                </a:cubicBezTo>
                <a:cubicBezTo>
                  <a:pt x="33176" y="9856"/>
                  <a:pt x="33176" y="9081"/>
                  <a:pt x="33176" y="-492"/>
                </a:cubicBezTo>
                <a:lnTo>
                  <a:pt x="22109" y="-492"/>
                </a:lnTo>
                <a:lnTo>
                  <a:pt x="-24" y="71384"/>
                </a:lnTo>
                <a:lnTo>
                  <a:pt x="5509" y="71384"/>
                </a:lnTo>
                <a:lnTo>
                  <a:pt x="11042" y="60760"/>
                </a:lnTo>
                <a:cubicBezTo>
                  <a:pt x="16576" y="52405"/>
                  <a:pt x="22109" y="47094"/>
                  <a:pt x="27642" y="47094"/>
                </a:cubicBezTo>
                <a:lnTo>
                  <a:pt x="138307" y="47094"/>
                </a:lnTo>
                <a:lnTo>
                  <a:pt x="55308" y="211596"/>
                </a:lnTo>
                <a:cubicBezTo>
                  <a:pt x="44242" y="241420"/>
                  <a:pt x="33176" y="263553"/>
                  <a:pt x="33176" y="265103"/>
                </a:cubicBezTo>
                <a:cubicBezTo>
                  <a:pt x="33176" y="272739"/>
                  <a:pt x="44242" y="272351"/>
                  <a:pt x="49775" y="272351"/>
                </a:cubicBezTo>
                <a:cubicBezTo>
                  <a:pt x="66375" y="272351"/>
                  <a:pt x="71908" y="266264"/>
                  <a:pt x="77441" y="254368"/>
                </a:cubicBezTo>
                <a:lnTo>
                  <a:pt x="165973" y="21308"/>
                </a:lnTo>
                <a:lnTo>
                  <a:pt x="165973" y="10961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Полилиния: фигура 526">
            <a:extLst>
              <a:ext uri="{FF2B5EF4-FFF2-40B4-BE49-F238E27FC236}">
                <a16:creationId xmlns:a16="http://schemas.microsoft.com/office/drawing/2014/main" id="{7E935F18-759C-43DA-BF4D-127788486B15}"/>
              </a:ext>
            </a:extLst>
          </p:cNvPr>
          <p:cNvSpPr/>
          <p:nvPr/>
        </p:nvSpPr>
        <p:spPr>
          <a:xfrm>
            <a:off x="8970811" y="1858306"/>
            <a:ext cx="422234" cy="4099"/>
          </a:xfrm>
          <a:custGeom>
            <a:avLst/>
            <a:gdLst>
              <a:gd name="connsiteX0" fmla="*/ -24 w 2467821"/>
              <a:gd name="connsiteY0" fmla="*/ 23466 h 23958"/>
              <a:gd name="connsiteX1" fmla="*/ 2467797 w 2467821"/>
              <a:gd name="connsiteY1" fmla="*/ 23466 h 23958"/>
              <a:gd name="connsiteX2" fmla="*/ 2467797 w 2467821"/>
              <a:gd name="connsiteY2" fmla="*/ -492 h 23958"/>
              <a:gd name="connsiteX3" fmla="*/ -24 w 2467821"/>
              <a:gd name="connsiteY3" fmla="*/ -492 h 23958"/>
              <a:gd name="connsiteX4" fmla="*/ -24 w 2467821"/>
              <a:gd name="connsiteY4" fmla="*/ 23466 h 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7821" h="23958">
                <a:moveTo>
                  <a:pt x="-24" y="23466"/>
                </a:moveTo>
                <a:lnTo>
                  <a:pt x="2467797" y="23466"/>
                </a:lnTo>
                <a:lnTo>
                  <a:pt x="2467797" y="-492"/>
                </a:lnTo>
                <a:lnTo>
                  <a:pt x="-24" y="-492"/>
                </a:lnTo>
                <a:lnTo>
                  <a:pt x="-24" y="23466"/>
                </a:lnTo>
                <a:close/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Полилиния: фигура 527">
            <a:extLst>
              <a:ext uri="{FF2B5EF4-FFF2-40B4-BE49-F238E27FC236}">
                <a16:creationId xmlns:a16="http://schemas.microsoft.com/office/drawing/2014/main" id="{160FC701-CDEB-49CB-BD6A-BC99F2516792}"/>
              </a:ext>
            </a:extLst>
          </p:cNvPr>
          <p:cNvSpPr/>
          <p:nvPr/>
        </p:nvSpPr>
        <p:spPr>
          <a:xfrm>
            <a:off x="9439434" y="1858306"/>
            <a:ext cx="500812" cy="4099"/>
          </a:xfrm>
          <a:custGeom>
            <a:avLst/>
            <a:gdLst>
              <a:gd name="connsiteX0" fmla="*/ -24 w 2927079"/>
              <a:gd name="connsiteY0" fmla="*/ 23466 h 23958"/>
              <a:gd name="connsiteX1" fmla="*/ 2927055 w 2927079"/>
              <a:gd name="connsiteY1" fmla="*/ 23466 h 23958"/>
              <a:gd name="connsiteX2" fmla="*/ 2927055 w 2927079"/>
              <a:gd name="connsiteY2" fmla="*/ -492 h 23958"/>
              <a:gd name="connsiteX3" fmla="*/ -24 w 2927079"/>
              <a:gd name="connsiteY3" fmla="*/ -492 h 23958"/>
              <a:gd name="connsiteX4" fmla="*/ -24 w 2927079"/>
              <a:gd name="connsiteY4" fmla="*/ 23466 h 2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7079" h="23958">
                <a:moveTo>
                  <a:pt x="-24" y="23466"/>
                </a:moveTo>
                <a:lnTo>
                  <a:pt x="2927055" y="23466"/>
                </a:lnTo>
                <a:lnTo>
                  <a:pt x="2927055" y="-492"/>
                </a:lnTo>
                <a:lnTo>
                  <a:pt x="-24" y="-492"/>
                </a:lnTo>
                <a:lnTo>
                  <a:pt x="-24" y="23466"/>
                </a:lnTo>
                <a:close/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Полилиния: фигура 528">
            <a:extLst>
              <a:ext uri="{FF2B5EF4-FFF2-40B4-BE49-F238E27FC236}">
                <a16:creationId xmlns:a16="http://schemas.microsoft.com/office/drawing/2014/main" id="{3C85B226-900E-4A29-8016-F3FC2EF59BDB}"/>
              </a:ext>
            </a:extLst>
          </p:cNvPr>
          <p:cNvSpPr/>
          <p:nvPr/>
        </p:nvSpPr>
        <p:spPr>
          <a:xfrm>
            <a:off x="9323936" y="1771331"/>
            <a:ext cx="65323" cy="63032"/>
          </a:xfrm>
          <a:custGeom>
            <a:avLst/>
            <a:gdLst>
              <a:gd name="connsiteX0" fmla="*/ 381769 w 381792"/>
              <a:gd name="connsiteY0" fmla="*/ 183654 h 368403"/>
              <a:gd name="connsiteX1" fmla="*/ 193639 w 381792"/>
              <a:gd name="connsiteY1" fmla="*/ -492 h 368403"/>
              <a:gd name="connsiteX2" fmla="*/ -24 w 381792"/>
              <a:gd name="connsiteY2" fmla="*/ 183654 h 368403"/>
              <a:gd name="connsiteX3" fmla="*/ 193639 w 381792"/>
              <a:gd name="connsiteY3" fmla="*/ 367911 h 368403"/>
              <a:gd name="connsiteX4" fmla="*/ 381769 w 381792"/>
              <a:gd name="connsiteY4" fmla="*/ 183654 h 368403"/>
              <a:gd name="connsiteX5" fmla="*/ 304304 w 381792"/>
              <a:gd name="connsiteY5" fmla="*/ 183654 h 368403"/>
              <a:gd name="connsiteX6" fmla="*/ 193639 w 381792"/>
              <a:gd name="connsiteY6" fmla="*/ 348157 h 368403"/>
              <a:gd name="connsiteX7" fmla="*/ 82974 w 381792"/>
              <a:gd name="connsiteY7" fmla="*/ 183654 h 368403"/>
              <a:gd name="connsiteX8" fmla="*/ 193639 w 381792"/>
              <a:gd name="connsiteY8" fmla="*/ 19262 h 368403"/>
              <a:gd name="connsiteX9" fmla="*/ 304304 w 381792"/>
              <a:gd name="connsiteY9" fmla="*/ 183654 h 36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792" h="368403">
                <a:moveTo>
                  <a:pt x="381769" y="183654"/>
                </a:moveTo>
                <a:cubicBezTo>
                  <a:pt x="381769" y="72989"/>
                  <a:pt x="304304" y="-492"/>
                  <a:pt x="193639" y="-492"/>
                </a:cubicBezTo>
                <a:cubicBezTo>
                  <a:pt x="77441" y="-492"/>
                  <a:pt x="-24" y="76531"/>
                  <a:pt x="-24" y="183654"/>
                </a:cubicBezTo>
                <a:cubicBezTo>
                  <a:pt x="-24" y="290611"/>
                  <a:pt x="77441" y="367911"/>
                  <a:pt x="193639" y="367911"/>
                </a:cubicBezTo>
                <a:cubicBezTo>
                  <a:pt x="298770" y="367911"/>
                  <a:pt x="381769" y="289227"/>
                  <a:pt x="381769" y="183654"/>
                </a:cubicBezTo>
                <a:close/>
                <a:moveTo>
                  <a:pt x="304304" y="183654"/>
                </a:moveTo>
                <a:cubicBezTo>
                  <a:pt x="304304" y="274288"/>
                  <a:pt x="265571" y="348157"/>
                  <a:pt x="193639" y="348157"/>
                </a:cubicBezTo>
                <a:cubicBezTo>
                  <a:pt x="116173" y="348157"/>
                  <a:pt x="82974" y="274952"/>
                  <a:pt x="82974" y="183654"/>
                </a:cubicBezTo>
                <a:cubicBezTo>
                  <a:pt x="82974" y="92854"/>
                  <a:pt x="121707" y="19262"/>
                  <a:pt x="193639" y="19262"/>
                </a:cubicBezTo>
                <a:cubicBezTo>
                  <a:pt x="271104" y="19262"/>
                  <a:pt x="304304" y="92135"/>
                  <a:pt x="304304" y="183654"/>
                </a:cubicBez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Полилиния: фигура 529">
            <a:extLst>
              <a:ext uri="{FF2B5EF4-FFF2-40B4-BE49-F238E27FC236}">
                <a16:creationId xmlns:a16="http://schemas.microsoft.com/office/drawing/2014/main" id="{874371FF-FE47-4919-89F1-2913F63202C7}"/>
              </a:ext>
            </a:extLst>
          </p:cNvPr>
          <p:cNvSpPr/>
          <p:nvPr/>
        </p:nvSpPr>
        <p:spPr>
          <a:xfrm>
            <a:off x="9616471" y="1736731"/>
            <a:ext cx="81417" cy="96657"/>
          </a:xfrm>
          <a:custGeom>
            <a:avLst/>
            <a:gdLst>
              <a:gd name="connsiteX0" fmla="*/ 154906 w 475857"/>
              <a:gd name="connsiteY0" fmla="*/ 284129 h 564932"/>
              <a:gd name="connsiteX1" fmla="*/ 193639 w 475857"/>
              <a:gd name="connsiteY1" fmla="*/ 284129 h 564932"/>
              <a:gd name="connsiteX2" fmla="*/ 381769 w 475857"/>
              <a:gd name="connsiteY2" fmla="*/ 411889 h 564932"/>
              <a:gd name="connsiteX3" fmla="*/ 232372 w 475857"/>
              <a:gd name="connsiteY3" fmla="*/ 541645 h 564932"/>
              <a:gd name="connsiteX4" fmla="*/ 154906 w 475857"/>
              <a:gd name="connsiteY4" fmla="*/ 492122 h 564932"/>
              <a:gd name="connsiteX5" fmla="*/ 154906 w 475857"/>
              <a:gd name="connsiteY5" fmla="*/ 284129 h 564932"/>
              <a:gd name="connsiteX6" fmla="*/ 154906 w 475857"/>
              <a:gd name="connsiteY6" fmla="*/ 22461 h 564932"/>
              <a:gd name="connsiteX7" fmla="*/ 188106 w 475857"/>
              <a:gd name="connsiteY7" fmla="*/ 22461 h 564932"/>
              <a:gd name="connsiteX8" fmla="*/ 348569 w 475857"/>
              <a:gd name="connsiteY8" fmla="*/ 139213 h 564932"/>
              <a:gd name="connsiteX9" fmla="*/ 199172 w 475857"/>
              <a:gd name="connsiteY9" fmla="*/ 261331 h 564932"/>
              <a:gd name="connsiteX10" fmla="*/ 154906 w 475857"/>
              <a:gd name="connsiteY10" fmla="*/ 261331 h 564932"/>
              <a:gd name="connsiteX11" fmla="*/ 154906 w 475857"/>
              <a:gd name="connsiteY11" fmla="*/ 22461 h 564932"/>
              <a:gd name="connsiteX12" fmla="*/ -24 w 475857"/>
              <a:gd name="connsiteY12" fmla="*/ 561177 h 564932"/>
              <a:gd name="connsiteX13" fmla="*/ 210239 w 475857"/>
              <a:gd name="connsiteY13" fmla="*/ 564441 h 564932"/>
              <a:gd name="connsiteX14" fmla="*/ 392835 w 475857"/>
              <a:gd name="connsiteY14" fmla="*/ 533621 h 564932"/>
              <a:gd name="connsiteX15" fmla="*/ 475834 w 475857"/>
              <a:gd name="connsiteY15" fmla="*/ 407795 h 564932"/>
              <a:gd name="connsiteX16" fmla="*/ 331970 w 475857"/>
              <a:gd name="connsiteY16" fmla="*/ 260114 h 564932"/>
              <a:gd name="connsiteX17" fmla="*/ 437101 w 475857"/>
              <a:gd name="connsiteY17" fmla="*/ 131908 h 564932"/>
              <a:gd name="connsiteX18" fmla="*/ 365169 w 475857"/>
              <a:gd name="connsiteY18" fmla="*/ 24784 h 564932"/>
              <a:gd name="connsiteX19" fmla="*/ 199172 w 475857"/>
              <a:gd name="connsiteY19" fmla="*/ -335 h 564932"/>
              <a:gd name="connsiteX20" fmla="*/ -24 w 475857"/>
              <a:gd name="connsiteY20" fmla="*/ 1269 h 564932"/>
              <a:gd name="connsiteX21" fmla="*/ -24 w 475857"/>
              <a:gd name="connsiteY21" fmla="*/ 18312 h 564932"/>
              <a:gd name="connsiteX22" fmla="*/ 66374 w 475857"/>
              <a:gd name="connsiteY22" fmla="*/ 57264 h 564932"/>
              <a:gd name="connsiteX23" fmla="*/ 66374 w 475857"/>
              <a:gd name="connsiteY23" fmla="*/ 509275 h 564932"/>
              <a:gd name="connsiteX24" fmla="*/ -24 w 475857"/>
              <a:gd name="connsiteY24" fmla="*/ 544134 h 564932"/>
              <a:gd name="connsiteX25" fmla="*/ -24 w 475857"/>
              <a:gd name="connsiteY25" fmla="*/ 561177 h 5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5857" h="564932">
                <a:moveTo>
                  <a:pt x="154906" y="284129"/>
                </a:moveTo>
                <a:lnTo>
                  <a:pt x="193639" y="284129"/>
                </a:lnTo>
                <a:cubicBezTo>
                  <a:pt x="293237" y="284129"/>
                  <a:pt x="381769" y="292594"/>
                  <a:pt x="381769" y="411889"/>
                </a:cubicBezTo>
                <a:cubicBezTo>
                  <a:pt x="381769" y="495720"/>
                  <a:pt x="331970" y="541645"/>
                  <a:pt x="232372" y="541645"/>
                </a:cubicBezTo>
                <a:cubicBezTo>
                  <a:pt x="188106" y="541645"/>
                  <a:pt x="154906" y="534340"/>
                  <a:pt x="154906" y="492122"/>
                </a:cubicBezTo>
                <a:lnTo>
                  <a:pt x="154906" y="284129"/>
                </a:lnTo>
                <a:close/>
                <a:moveTo>
                  <a:pt x="154906" y="22461"/>
                </a:moveTo>
                <a:cubicBezTo>
                  <a:pt x="165973" y="22239"/>
                  <a:pt x="177039" y="22461"/>
                  <a:pt x="188106" y="22461"/>
                </a:cubicBezTo>
                <a:cubicBezTo>
                  <a:pt x="320903" y="22461"/>
                  <a:pt x="348569" y="75358"/>
                  <a:pt x="348569" y="139213"/>
                </a:cubicBezTo>
                <a:cubicBezTo>
                  <a:pt x="348569" y="228464"/>
                  <a:pt x="282171" y="261331"/>
                  <a:pt x="199172" y="261331"/>
                </a:cubicBezTo>
                <a:lnTo>
                  <a:pt x="154906" y="261331"/>
                </a:lnTo>
                <a:lnTo>
                  <a:pt x="154906" y="22461"/>
                </a:lnTo>
                <a:close/>
                <a:moveTo>
                  <a:pt x="-24" y="561177"/>
                </a:moveTo>
                <a:cubicBezTo>
                  <a:pt x="71908" y="561177"/>
                  <a:pt x="138307" y="564441"/>
                  <a:pt x="210239" y="564441"/>
                </a:cubicBezTo>
                <a:cubicBezTo>
                  <a:pt x="265571" y="564441"/>
                  <a:pt x="337503" y="560347"/>
                  <a:pt x="392835" y="533621"/>
                </a:cubicBezTo>
                <a:cubicBezTo>
                  <a:pt x="453701" y="501141"/>
                  <a:pt x="475834" y="457539"/>
                  <a:pt x="475834" y="407795"/>
                </a:cubicBezTo>
                <a:cubicBezTo>
                  <a:pt x="475834" y="327508"/>
                  <a:pt x="414968" y="269852"/>
                  <a:pt x="331970" y="260114"/>
                </a:cubicBezTo>
                <a:cubicBezTo>
                  <a:pt x="398368" y="241466"/>
                  <a:pt x="437101" y="198474"/>
                  <a:pt x="437101" y="131908"/>
                </a:cubicBezTo>
                <a:cubicBezTo>
                  <a:pt x="437101" y="88914"/>
                  <a:pt x="409435" y="44318"/>
                  <a:pt x="365169" y="24784"/>
                </a:cubicBezTo>
                <a:cubicBezTo>
                  <a:pt x="315370" y="495"/>
                  <a:pt x="260038" y="-1165"/>
                  <a:pt x="199172" y="-335"/>
                </a:cubicBezTo>
                <a:cubicBezTo>
                  <a:pt x="132773" y="495"/>
                  <a:pt x="66374" y="495"/>
                  <a:pt x="-24" y="1269"/>
                </a:cubicBezTo>
                <a:lnTo>
                  <a:pt x="-24" y="18312"/>
                </a:lnTo>
                <a:cubicBezTo>
                  <a:pt x="38708" y="24010"/>
                  <a:pt x="66374" y="15877"/>
                  <a:pt x="66374" y="57264"/>
                </a:cubicBezTo>
                <a:lnTo>
                  <a:pt x="66374" y="509275"/>
                </a:lnTo>
                <a:cubicBezTo>
                  <a:pt x="66374" y="542530"/>
                  <a:pt x="33175" y="542530"/>
                  <a:pt x="-24" y="544134"/>
                </a:cubicBezTo>
                <a:lnTo>
                  <a:pt x="-24" y="561177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Полилиния: фигура 530">
            <a:extLst>
              <a:ext uri="{FF2B5EF4-FFF2-40B4-BE49-F238E27FC236}">
                <a16:creationId xmlns:a16="http://schemas.microsoft.com/office/drawing/2014/main" id="{FE10346B-757E-4386-B75B-F6DAFCA9B584}"/>
              </a:ext>
            </a:extLst>
          </p:cNvPr>
          <p:cNvSpPr/>
          <p:nvPr/>
        </p:nvSpPr>
        <p:spPr>
          <a:xfrm>
            <a:off x="9714928" y="1771331"/>
            <a:ext cx="66270" cy="63032"/>
          </a:xfrm>
          <a:custGeom>
            <a:avLst/>
            <a:gdLst>
              <a:gd name="connsiteX0" fmla="*/ 387302 w 387326"/>
              <a:gd name="connsiteY0" fmla="*/ 183654 h 368403"/>
              <a:gd name="connsiteX1" fmla="*/ 193639 w 387326"/>
              <a:gd name="connsiteY1" fmla="*/ -492 h 368403"/>
              <a:gd name="connsiteX2" fmla="*/ -24 w 387326"/>
              <a:gd name="connsiteY2" fmla="*/ 183654 h 368403"/>
              <a:gd name="connsiteX3" fmla="*/ 193639 w 387326"/>
              <a:gd name="connsiteY3" fmla="*/ 367911 h 368403"/>
              <a:gd name="connsiteX4" fmla="*/ 387302 w 387326"/>
              <a:gd name="connsiteY4" fmla="*/ 183654 h 368403"/>
              <a:gd name="connsiteX5" fmla="*/ 304304 w 387326"/>
              <a:gd name="connsiteY5" fmla="*/ 183654 h 368403"/>
              <a:gd name="connsiteX6" fmla="*/ 193639 w 387326"/>
              <a:gd name="connsiteY6" fmla="*/ 348157 h 368403"/>
              <a:gd name="connsiteX7" fmla="*/ 82974 w 387326"/>
              <a:gd name="connsiteY7" fmla="*/ 183654 h 368403"/>
              <a:gd name="connsiteX8" fmla="*/ 193639 w 387326"/>
              <a:gd name="connsiteY8" fmla="*/ 19262 h 368403"/>
              <a:gd name="connsiteX9" fmla="*/ 304304 w 387326"/>
              <a:gd name="connsiteY9" fmla="*/ 183654 h 36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7326" h="368403">
                <a:moveTo>
                  <a:pt x="387302" y="183654"/>
                </a:moveTo>
                <a:cubicBezTo>
                  <a:pt x="387302" y="72989"/>
                  <a:pt x="309837" y="-492"/>
                  <a:pt x="193639" y="-492"/>
                </a:cubicBezTo>
                <a:cubicBezTo>
                  <a:pt x="82974" y="-492"/>
                  <a:pt x="-24" y="76531"/>
                  <a:pt x="-24" y="183654"/>
                </a:cubicBezTo>
                <a:cubicBezTo>
                  <a:pt x="-24" y="290611"/>
                  <a:pt x="82974" y="367911"/>
                  <a:pt x="193639" y="367911"/>
                </a:cubicBezTo>
                <a:cubicBezTo>
                  <a:pt x="298770" y="367911"/>
                  <a:pt x="387302" y="289227"/>
                  <a:pt x="387302" y="183654"/>
                </a:cubicBezTo>
                <a:close/>
                <a:moveTo>
                  <a:pt x="304304" y="183654"/>
                </a:moveTo>
                <a:cubicBezTo>
                  <a:pt x="304304" y="274288"/>
                  <a:pt x="265571" y="348157"/>
                  <a:pt x="193639" y="348157"/>
                </a:cubicBezTo>
                <a:cubicBezTo>
                  <a:pt x="121707" y="348157"/>
                  <a:pt x="82974" y="274952"/>
                  <a:pt x="82974" y="183654"/>
                </a:cubicBezTo>
                <a:cubicBezTo>
                  <a:pt x="82974" y="92854"/>
                  <a:pt x="121707" y="19262"/>
                  <a:pt x="193639" y="19262"/>
                </a:cubicBezTo>
                <a:cubicBezTo>
                  <a:pt x="271105" y="19262"/>
                  <a:pt x="304304" y="92135"/>
                  <a:pt x="304304" y="183654"/>
                </a:cubicBez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Полилиния: фигура 531">
            <a:extLst>
              <a:ext uri="{FF2B5EF4-FFF2-40B4-BE49-F238E27FC236}">
                <a16:creationId xmlns:a16="http://schemas.microsoft.com/office/drawing/2014/main" id="{5A69E44D-887A-415C-8C1C-BA064E5C8C21}"/>
              </a:ext>
            </a:extLst>
          </p:cNvPr>
          <p:cNvSpPr/>
          <p:nvPr/>
        </p:nvSpPr>
        <p:spPr>
          <a:xfrm>
            <a:off x="8960397" y="1737032"/>
            <a:ext cx="101298" cy="97739"/>
          </a:xfrm>
          <a:custGeom>
            <a:avLst/>
            <a:gdLst>
              <a:gd name="connsiteX0" fmla="*/ -24 w 592055"/>
              <a:gd name="connsiteY0" fmla="*/ 16551 h 571251"/>
              <a:gd name="connsiteX1" fmla="*/ 60841 w 592055"/>
              <a:gd name="connsiteY1" fmla="*/ 37576 h 571251"/>
              <a:gd name="connsiteX2" fmla="*/ 105107 w 592055"/>
              <a:gd name="connsiteY2" fmla="*/ 127712 h 571251"/>
              <a:gd name="connsiteX3" fmla="*/ 287704 w 592055"/>
              <a:gd name="connsiteY3" fmla="*/ 570759 h 571251"/>
              <a:gd name="connsiteX4" fmla="*/ 315370 w 592055"/>
              <a:gd name="connsiteY4" fmla="*/ 570759 h 571251"/>
              <a:gd name="connsiteX5" fmla="*/ 486900 w 592055"/>
              <a:gd name="connsiteY5" fmla="*/ 121240 h 571251"/>
              <a:gd name="connsiteX6" fmla="*/ 592032 w 592055"/>
              <a:gd name="connsiteY6" fmla="*/ 16551 h 571251"/>
              <a:gd name="connsiteX7" fmla="*/ 592032 w 592055"/>
              <a:gd name="connsiteY7" fmla="*/ -492 h 571251"/>
              <a:gd name="connsiteX8" fmla="*/ 403902 w 592055"/>
              <a:gd name="connsiteY8" fmla="*/ -492 h 571251"/>
              <a:gd name="connsiteX9" fmla="*/ 403902 w 592055"/>
              <a:gd name="connsiteY9" fmla="*/ 16551 h 571251"/>
              <a:gd name="connsiteX10" fmla="*/ 464767 w 592055"/>
              <a:gd name="connsiteY10" fmla="*/ 41781 h 571251"/>
              <a:gd name="connsiteX11" fmla="*/ 448168 w 592055"/>
              <a:gd name="connsiteY11" fmla="*/ 144755 h 571251"/>
              <a:gd name="connsiteX12" fmla="*/ 337503 w 592055"/>
              <a:gd name="connsiteY12" fmla="*/ 451462 h 571251"/>
              <a:gd name="connsiteX13" fmla="*/ 331970 w 592055"/>
              <a:gd name="connsiteY13" fmla="*/ 451462 h 571251"/>
              <a:gd name="connsiteX14" fmla="*/ 193639 w 592055"/>
              <a:gd name="connsiteY14" fmla="*/ 99327 h 571251"/>
              <a:gd name="connsiteX15" fmla="*/ 182573 w 592055"/>
              <a:gd name="connsiteY15" fmla="*/ 49086 h 571251"/>
              <a:gd name="connsiteX16" fmla="*/ 248971 w 592055"/>
              <a:gd name="connsiteY16" fmla="*/ 16551 h 571251"/>
              <a:gd name="connsiteX17" fmla="*/ 248971 w 592055"/>
              <a:gd name="connsiteY17" fmla="*/ -492 h 571251"/>
              <a:gd name="connsiteX18" fmla="*/ -24 w 592055"/>
              <a:gd name="connsiteY18" fmla="*/ -492 h 571251"/>
              <a:gd name="connsiteX19" fmla="*/ -24 w 592055"/>
              <a:gd name="connsiteY19" fmla="*/ 16551 h 57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2055" h="571251">
                <a:moveTo>
                  <a:pt x="-24" y="16551"/>
                </a:moveTo>
                <a:cubicBezTo>
                  <a:pt x="22109" y="16551"/>
                  <a:pt x="44242" y="22415"/>
                  <a:pt x="60841" y="37576"/>
                </a:cubicBezTo>
                <a:cubicBezTo>
                  <a:pt x="71908" y="52461"/>
                  <a:pt x="88508" y="82673"/>
                  <a:pt x="105107" y="127712"/>
                </a:cubicBezTo>
                <a:lnTo>
                  <a:pt x="287704" y="570759"/>
                </a:lnTo>
                <a:lnTo>
                  <a:pt x="315370" y="570759"/>
                </a:lnTo>
                <a:lnTo>
                  <a:pt x="486900" y="121240"/>
                </a:lnTo>
                <a:cubicBezTo>
                  <a:pt x="509033" y="68396"/>
                  <a:pt x="531166" y="16551"/>
                  <a:pt x="592032" y="16551"/>
                </a:cubicBezTo>
                <a:lnTo>
                  <a:pt x="592032" y="-492"/>
                </a:lnTo>
                <a:lnTo>
                  <a:pt x="403902" y="-492"/>
                </a:lnTo>
                <a:lnTo>
                  <a:pt x="403902" y="16551"/>
                </a:lnTo>
                <a:cubicBezTo>
                  <a:pt x="420502" y="16551"/>
                  <a:pt x="448168" y="14891"/>
                  <a:pt x="464767" y="41781"/>
                </a:cubicBezTo>
                <a:cubicBezTo>
                  <a:pt x="470301" y="56444"/>
                  <a:pt x="470301" y="87209"/>
                  <a:pt x="448168" y="144755"/>
                </a:cubicBezTo>
                <a:lnTo>
                  <a:pt x="337503" y="451462"/>
                </a:lnTo>
                <a:lnTo>
                  <a:pt x="331970" y="451462"/>
                </a:lnTo>
                <a:lnTo>
                  <a:pt x="193639" y="99327"/>
                </a:lnTo>
                <a:cubicBezTo>
                  <a:pt x="193639" y="94514"/>
                  <a:pt x="182573" y="65132"/>
                  <a:pt x="182573" y="49086"/>
                </a:cubicBezTo>
                <a:cubicBezTo>
                  <a:pt x="188106" y="23798"/>
                  <a:pt x="221305" y="16551"/>
                  <a:pt x="248971" y="16551"/>
                </a:cubicBezTo>
                <a:lnTo>
                  <a:pt x="248971" y="-492"/>
                </a:lnTo>
                <a:lnTo>
                  <a:pt x="-24" y="-492"/>
                </a:lnTo>
                <a:lnTo>
                  <a:pt x="-24" y="16551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Полилиния: фигура 532">
            <a:extLst>
              <a:ext uri="{FF2B5EF4-FFF2-40B4-BE49-F238E27FC236}">
                <a16:creationId xmlns:a16="http://schemas.microsoft.com/office/drawing/2014/main" id="{D0E4C1BB-14AA-4877-A683-C4029B8B2275}"/>
              </a:ext>
            </a:extLst>
          </p:cNvPr>
          <p:cNvSpPr/>
          <p:nvPr/>
        </p:nvSpPr>
        <p:spPr>
          <a:xfrm>
            <a:off x="9106192" y="1735781"/>
            <a:ext cx="31241" cy="97048"/>
          </a:xfrm>
          <a:custGeom>
            <a:avLst/>
            <a:gdLst>
              <a:gd name="connsiteX0" fmla="*/ 132773 w 182596"/>
              <a:gd name="connsiteY0" fmla="*/ -492 h 567212"/>
              <a:gd name="connsiteX1" fmla="*/ -24 w 182596"/>
              <a:gd name="connsiteY1" fmla="*/ 36859 h 567212"/>
              <a:gd name="connsiteX2" fmla="*/ -24 w 182596"/>
              <a:gd name="connsiteY2" fmla="*/ 46596 h 567212"/>
              <a:gd name="connsiteX3" fmla="*/ 38709 w 182596"/>
              <a:gd name="connsiteY3" fmla="*/ 58770 h 567212"/>
              <a:gd name="connsiteX4" fmla="*/ 55308 w 182596"/>
              <a:gd name="connsiteY4" fmla="*/ 109896 h 567212"/>
              <a:gd name="connsiteX5" fmla="*/ 55308 w 182596"/>
              <a:gd name="connsiteY5" fmla="*/ 506685 h 567212"/>
              <a:gd name="connsiteX6" fmla="*/ -24 w 182596"/>
              <a:gd name="connsiteY6" fmla="*/ 551283 h 567212"/>
              <a:gd name="connsiteX7" fmla="*/ -24 w 182596"/>
              <a:gd name="connsiteY7" fmla="*/ 566721 h 567212"/>
              <a:gd name="connsiteX8" fmla="*/ 182572 w 182596"/>
              <a:gd name="connsiteY8" fmla="*/ 566721 h 567212"/>
              <a:gd name="connsiteX9" fmla="*/ 182572 w 182596"/>
              <a:gd name="connsiteY9" fmla="*/ 551283 h 567212"/>
              <a:gd name="connsiteX10" fmla="*/ 132773 w 182596"/>
              <a:gd name="connsiteY10" fmla="*/ 506685 h 567212"/>
              <a:gd name="connsiteX11" fmla="*/ 132773 w 182596"/>
              <a:gd name="connsiteY11" fmla="*/ -492 h 56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96" h="567212">
                <a:moveTo>
                  <a:pt x="132773" y="-492"/>
                </a:moveTo>
                <a:cubicBezTo>
                  <a:pt x="94041" y="10852"/>
                  <a:pt x="44242" y="27120"/>
                  <a:pt x="-24" y="36859"/>
                </a:cubicBezTo>
                <a:lnTo>
                  <a:pt x="-24" y="46596"/>
                </a:lnTo>
                <a:cubicBezTo>
                  <a:pt x="22109" y="47426"/>
                  <a:pt x="33175" y="52241"/>
                  <a:pt x="38709" y="58770"/>
                </a:cubicBezTo>
                <a:cubicBezTo>
                  <a:pt x="55308" y="70113"/>
                  <a:pt x="55308" y="89590"/>
                  <a:pt x="55308" y="109896"/>
                </a:cubicBezTo>
                <a:lnTo>
                  <a:pt x="55308" y="506685"/>
                </a:lnTo>
                <a:cubicBezTo>
                  <a:pt x="55308" y="548848"/>
                  <a:pt x="44242" y="548848"/>
                  <a:pt x="-24" y="551283"/>
                </a:cubicBezTo>
                <a:lnTo>
                  <a:pt x="-24" y="566721"/>
                </a:lnTo>
                <a:lnTo>
                  <a:pt x="182572" y="566721"/>
                </a:lnTo>
                <a:lnTo>
                  <a:pt x="182572" y="551283"/>
                </a:lnTo>
                <a:cubicBezTo>
                  <a:pt x="143840" y="548848"/>
                  <a:pt x="132773" y="548848"/>
                  <a:pt x="132773" y="506685"/>
                </a:cubicBezTo>
                <a:lnTo>
                  <a:pt x="132773" y="-492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Полилиния: фигура 533">
            <a:extLst>
              <a:ext uri="{FF2B5EF4-FFF2-40B4-BE49-F238E27FC236}">
                <a16:creationId xmlns:a16="http://schemas.microsoft.com/office/drawing/2014/main" id="{B1C30233-8F22-4C74-A07C-C11E931B665E}"/>
              </a:ext>
            </a:extLst>
          </p:cNvPr>
          <p:cNvSpPr/>
          <p:nvPr/>
        </p:nvSpPr>
        <p:spPr>
          <a:xfrm>
            <a:off x="9150688" y="1735781"/>
            <a:ext cx="30295" cy="97048"/>
          </a:xfrm>
          <a:custGeom>
            <a:avLst/>
            <a:gdLst>
              <a:gd name="connsiteX0" fmla="*/ 127240 w 177063"/>
              <a:gd name="connsiteY0" fmla="*/ -492 h 567212"/>
              <a:gd name="connsiteX1" fmla="*/ -24 w 177063"/>
              <a:gd name="connsiteY1" fmla="*/ 36859 h 567212"/>
              <a:gd name="connsiteX2" fmla="*/ -24 w 177063"/>
              <a:gd name="connsiteY2" fmla="*/ 46596 h 567212"/>
              <a:gd name="connsiteX3" fmla="*/ 38709 w 177063"/>
              <a:gd name="connsiteY3" fmla="*/ 58770 h 567212"/>
              <a:gd name="connsiteX4" fmla="*/ 49775 w 177063"/>
              <a:gd name="connsiteY4" fmla="*/ 109896 h 567212"/>
              <a:gd name="connsiteX5" fmla="*/ 49775 w 177063"/>
              <a:gd name="connsiteY5" fmla="*/ 506685 h 567212"/>
              <a:gd name="connsiteX6" fmla="*/ -24 w 177063"/>
              <a:gd name="connsiteY6" fmla="*/ 551283 h 567212"/>
              <a:gd name="connsiteX7" fmla="*/ -24 w 177063"/>
              <a:gd name="connsiteY7" fmla="*/ 566721 h 567212"/>
              <a:gd name="connsiteX8" fmla="*/ 177039 w 177063"/>
              <a:gd name="connsiteY8" fmla="*/ 566721 h 567212"/>
              <a:gd name="connsiteX9" fmla="*/ 177039 w 177063"/>
              <a:gd name="connsiteY9" fmla="*/ 551283 h 567212"/>
              <a:gd name="connsiteX10" fmla="*/ 127240 w 177063"/>
              <a:gd name="connsiteY10" fmla="*/ 506685 h 567212"/>
              <a:gd name="connsiteX11" fmla="*/ 127240 w 177063"/>
              <a:gd name="connsiteY11" fmla="*/ -492 h 56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7063" h="567212">
                <a:moveTo>
                  <a:pt x="127240" y="-492"/>
                </a:moveTo>
                <a:cubicBezTo>
                  <a:pt x="88508" y="10852"/>
                  <a:pt x="38709" y="27120"/>
                  <a:pt x="-24" y="36859"/>
                </a:cubicBezTo>
                <a:lnTo>
                  <a:pt x="-24" y="46596"/>
                </a:lnTo>
                <a:cubicBezTo>
                  <a:pt x="16576" y="47426"/>
                  <a:pt x="27642" y="52241"/>
                  <a:pt x="38709" y="58770"/>
                </a:cubicBezTo>
                <a:cubicBezTo>
                  <a:pt x="49775" y="70113"/>
                  <a:pt x="49775" y="89590"/>
                  <a:pt x="49775" y="109896"/>
                </a:cubicBezTo>
                <a:lnTo>
                  <a:pt x="49775" y="506685"/>
                </a:lnTo>
                <a:cubicBezTo>
                  <a:pt x="49775" y="548848"/>
                  <a:pt x="38709" y="548848"/>
                  <a:pt x="-24" y="551283"/>
                </a:cubicBezTo>
                <a:lnTo>
                  <a:pt x="-24" y="566721"/>
                </a:lnTo>
                <a:lnTo>
                  <a:pt x="177039" y="566721"/>
                </a:lnTo>
                <a:lnTo>
                  <a:pt x="177039" y="551283"/>
                </a:lnTo>
                <a:cubicBezTo>
                  <a:pt x="138307" y="548848"/>
                  <a:pt x="127240" y="548848"/>
                  <a:pt x="127240" y="506685"/>
                </a:cubicBezTo>
                <a:lnTo>
                  <a:pt x="127240" y="-492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Полилиния: фигура 534">
            <a:extLst>
              <a:ext uri="{FF2B5EF4-FFF2-40B4-BE49-F238E27FC236}">
                <a16:creationId xmlns:a16="http://schemas.microsoft.com/office/drawing/2014/main" id="{E07D9CDB-0900-412D-8BBA-48AECDB0E5DB}"/>
              </a:ext>
            </a:extLst>
          </p:cNvPr>
          <p:cNvSpPr/>
          <p:nvPr/>
        </p:nvSpPr>
        <p:spPr>
          <a:xfrm>
            <a:off x="9268079" y="1770355"/>
            <a:ext cx="48282" cy="62474"/>
          </a:xfrm>
          <a:custGeom>
            <a:avLst/>
            <a:gdLst>
              <a:gd name="connsiteX0" fmla="*/ 182572 w 282194"/>
              <a:gd name="connsiteY0" fmla="*/ 364647 h 365138"/>
              <a:gd name="connsiteX1" fmla="*/ 182572 w 282194"/>
              <a:gd name="connsiteY1" fmla="*/ 349209 h 365138"/>
              <a:gd name="connsiteX2" fmla="*/ 127240 w 282194"/>
              <a:gd name="connsiteY2" fmla="*/ 304611 h 365138"/>
              <a:gd name="connsiteX3" fmla="*/ 127240 w 282194"/>
              <a:gd name="connsiteY3" fmla="*/ 147965 h 365138"/>
              <a:gd name="connsiteX4" fmla="*/ 182572 w 282194"/>
              <a:gd name="connsiteY4" fmla="*/ 45710 h 365138"/>
              <a:gd name="connsiteX5" fmla="*/ 243438 w 282194"/>
              <a:gd name="connsiteY5" fmla="*/ 77749 h 365138"/>
              <a:gd name="connsiteX6" fmla="*/ 282171 w 282194"/>
              <a:gd name="connsiteY6" fmla="*/ 41175 h 365138"/>
              <a:gd name="connsiteX7" fmla="*/ 226838 w 282194"/>
              <a:gd name="connsiteY7" fmla="*/ -492 h 365138"/>
              <a:gd name="connsiteX8" fmla="*/ 121707 w 282194"/>
              <a:gd name="connsiteY8" fmla="*/ 72381 h 365138"/>
              <a:gd name="connsiteX9" fmla="*/ 121707 w 282194"/>
              <a:gd name="connsiteY9" fmla="*/ 2774 h 365138"/>
              <a:gd name="connsiteX10" fmla="*/ 5509 w 282194"/>
              <a:gd name="connsiteY10" fmla="*/ 44162 h 365138"/>
              <a:gd name="connsiteX11" fmla="*/ 5509 w 282194"/>
              <a:gd name="connsiteY11" fmla="*/ 52241 h 365138"/>
              <a:gd name="connsiteX12" fmla="*/ 49775 w 282194"/>
              <a:gd name="connsiteY12" fmla="*/ 99329 h 365138"/>
              <a:gd name="connsiteX13" fmla="*/ 49775 w 282194"/>
              <a:gd name="connsiteY13" fmla="*/ 304611 h 365138"/>
              <a:gd name="connsiteX14" fmla="*/ -24 w 282194"/>
              <a:gd name="connsiteY14" fmla="*/ 349209 h 365138"/>
              <a:gd name="connsiteX15" fmla="*/ -24 w 282194"/>
              <a:gd name="connsiteY15" fmla="*/ 364647 h 365138"/>
              <a:gd name="connsiteX16" fmla="*/ 182572 w 282194"/>
              <a:gd name="connsiteY16" fmla="*/ 364647 h 36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2194" h="365138">
                <a:moveTo>
                  <a:pt x="182572" y="364647"/>
                </a:moveTo>
                <a:lnTo>
                  <a:pt x="182572" y="349209"/>
                </a:lnTo>
                <a:cubicBezTo>
                  <a:pt x="138307" y="346775"/>
                  <a:pt x="127240" y="346775"/>
                  <a:pt x="127240" y="304611"/>
                </a:cubicBezTo>
                <a:lnTo>
                  <a:pt x="127240" y="147965"/>
                </a:lnTo>
                <a:cubicBezTo>
                  <a:pt x="127240" y="81732"/>
                  <a:pt x="160439" y="45710"/>
                  <a:pt x="182572" y="45710"/>
                </a:cubicBezTo>
                <a:cubicBezTo>
                  <a:pt x="210239" y="45710"/>
                  <a:pt x="215772" y="77749"/>
                  <a:pt x="243438" y="77749"/>
                </a:cubicBezTo>
                <a:cubicBezTo>
                  <a:pt x="265571" y="77749"/>
                  <a:pt x="282171" y="63418"/>
                  <a:pt x="282171" y="41175"/>
                </a:cubicBezTo>
                <a:cubicBezTo>
                  <a:pt x="282171" y="14671"/>
                  <a:pt x="254505" y="-492"/>
                  <a:pt x="226838" y="-492"/>
                </a:cubicBezTo>
                <a:cubicBezTo>
                  <a:pt x="171506" y="-492"/>
                  <a:pt x="138307" y="47537"/>
                  <a:pt x="121707" y="72381"/>
                </a:cubicBezTo>
                <a:lnTo>
                  <a:pt x="121707" y="2774"/>
                </a:lnTo>
                <a:cubicBezTo>
                  <a:pt x="88508" y="15720"/>
                  <a:pt x="44242" y="32764"/>
                  <a:pt x="5509" y="44162"/>
                </a:cubicBezTo>
                <a:lnTo>
                  <a:pt x="5509" y="52241"/>
                </a:lnTo>
                <a:cubicBezTo>
                  <a:pt x="38709" y="66019"/>
                  <a:pt x="49775" y="67678"/>
                  <a:pt x="49775" y="99329"/>
                </a:cubicBezTo>
                <a:lnTo>
                  <a:pt x="49775" y="304611"/>
                </a:lnTo>
                <a:cubicBezTo>
                  <a:pt x="49775" y="346775"/>
                  <a:pt x="33175" y="346775"/>
                  <a:pt x="-24" y="349209"/>
                </a:cubicBezTo>
                <a:lnTo>
                  <a:pt x="-24" y="364647"/>
                </a:lnTo>
                <a:lnTo>
                  <a:pt x="182572" y="364647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Полилиния: фигура 535">
            <a:extLst>
              <a:ext uri="{FF2B5EF4-FFF2-40B4-BE49-F238E27FC236}">
                <a16:creationId xmlns:a16="http://schemas.microsoft.com/office/drawing/2014/main" id="{17ECAEB2-186B-4069-BD19-0409FF1F3292}"/>
              </a:ext>
            </a:extLst>
          </p:cNvPr>
          <p:cNvSpPr/>
          <p:nvPr/>
        </p:nvSpPr>
        <p:spPr>
          <a:xfrm>
            <a:off x="9798240" y="1771331"/>
            <a:ext cx="56803" cy="63032"/>
          </a:xfrm>
          <a:custGeom>
            <a:avLst/>
            <a:gdLst>
              <a:gd name="connsiteX0" fmla="*/ 320904 w 331994"/>
              <a:gd name="connsiteY0" fmla="*/ 261340 h 368403"/>
              <a:gd name="connsiteX1" fmla="*/ 204706 w 331994"/>
              <a:gd name="connsiteY1" fmla="*/ 337255 h 368403"/>
              <a:gd name="connsiteX2" fmla="*/ 82974 w 331994"/>
              <a:gd name="connsiteY2" fmla="*/ 178895 h 368403"/>
              <a:gd name="connsiteX3" fmla="*/ 188106 w 331994"/>
              <a:gd name="connsiteY3" fmla="*/ 19262 h 368403"/>
              <a:gd name="connsiteX4" fmla="*/ 254504 w 331994"/>
              <a:gd name="connsiteY4" fmla="*/ 75701 h 368403"/>
              <a:gd name="connsiteX5" fmla="*/ 287704 w 331994"/>
              <a:gd name="connsiteY5" fmla="*/ 116314 h 368403"/>
              <a:gd name="connsiteX6" fmla="*/ 326437 w 331994"/>
              <a:gd name="connsiteY6" fmla="*/ 83059 h 368403"/>
              <a:gd name="connsiteX7" fmla="*/ 188106 w 331994"/>
              <a:gd name="connsiteY7" fmla="*/ -492 h 368403"/>
              <a:gd name="connsiteX8" fmla="*/ -24 w 331994"/>
              <a:gd name="connsiteY8" fmla="*/ 187140 h 368403"/>
              <a:gd name="connsiteX9" fmla="*/ 177039 w 331994"/>
              <a:gd name="connsiteY9" fmla="*/ 367911 h 368403"/>
              <a:gd name="connsiteX10" fmla="*/ 331970 w 331994"/>
              <a:gd name="connsiteY10" fmla="*/ 265379 h 368403"/>
              <a:gd name="connsiteX11" fmla="*/ 320904 w 331994"/>
              <a:gd name="connsiteY11" fmla="*/ 261340 h 36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994" h="368403">
                <a:moveTo>
                  <a:pt x="320904" y="261340"/>
                </a:moveTo>
                <a:cubicBezTo>
                  <a:pt x="298770" y="301511"/>
                  <a:pt x="260038" y="337255"/>
                  <a:pt x="204706" y="337255"/>
                </a:cubicBezTo>
                <a:cubicBezTo>
                  <a:pt x="110641" y="337255"/>
                  <a:pt x="82974" y="253538"/>
                  <a:pt x="82974" y="178895"/>
                </a:cubicBezTo>
                <a:cubicBezTo>
                  <a:pt x="82974" y="113935"/>
                  <a:pt x="105108" y="19262"/>
                  <a:pt x="188106" y="19262"/>
                </a:cubicBezTo>
                <a:cubicBezTo>
                  <a:pt x="221305" y="19262"/>
                  <a:pt x="254504" y="41892"/>
                  <a:pt x="254504" y="75701"/>
                </a:cubicBezTo>
                <a:cubicBezTo>
                  <a:pt x="254504" y="96395"/>
                  <a:pt x="271105" y="116314"/>
                  <a:pt x="287704" y="116314"/>
                </a:cubicBezTo>
                <a:cubicBezTo>
                  <a:pt x="309837" y="116314"/>
                  <a:pt x="326437" y="102261"/>
                  <a:pt x="326437" y="83059"/>
                </a:cubicBezTo>
                <a:cubicBezTo>
                  <a:pt x="320904" y="30107"/>
                  <a:pt x="254504" y="-492"/>
                  <a:pt x="188106" y="-492"/>
                </a:cubicBezTo>
                <a:cubicBezTo>
                  <a:pt x="71908" y="-492"/>
                  <a:pt x="-24" y="79462"/>
                  <a:pt x="-24" y="187140"/>
                </a:cubicBezTo>
                <a:cubicBezTo>
                  <a:pt x="-24" y="286129"/>
                  <a:pt x="71908" y="367911"/>
                  <a:pt x="177039" y="367911"/>
                </a:cubicBezTo>
                <a:cubicBezTo>
                  <a:pt x="248972" y="367911"/>
                  <a:pt x="304304" y="328293"/>
                  <a:pt x="331970" y="265379"/>
                </a:cubicBezTo>
                <a:lnTo>
                  <a:pt x="320904" y="261340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Полилиния: фигура 536">
            <a:extLst>
              <a:ext uri="{FF2B5EF4-FFF2-40B4-BE49-F238E27FC236}">
                <a16:creationId xmlns:a16="http://schemas.microsoft.com/office/drawing/2014/main" id="{60E4B7E3-4DC9-4A7E-8F19-2E89A32C6C8B}"/>
              </a:ext>
            </a:extLst>
          </p:cNvPr>
          <p:cNvSpPr/>
          <p:nvPr/>
        </p:nvSpPr>
        <p:spPr>
          <a:xfrm>
            <a:off x="9865456" y="1735781"/>
            <a:ext cx="73844" cy="97048"/>
          </a:xfrm>
          <a:custGeom>
            <a:avLst/>
            <a:gdLst>
              <a:gd name="connsiteX0" fmla="*/ 182572 w 431592"/>
              <a:gd name="connsiteY0" fmla="*/ 566721 h 567212"/>
              <a:gd name="connsiteX1" fmla="*/ 182572 w 431592"/>
              <a:gd name="connsiteY1" fmla="*/ 551283 h 567212"/>
              <a:gd name="connsiteX2" fmla="*/ 132774 w 431592"/>
              <a:gd name="connsiteY2" fmla="*/ 506685 h 567212"/>
              <a:gd name="connsiteX3" fmla="*/ 132774 w 431592"/>
              <a:gd name="connsiteY3" fmla="*/ 291663 h 567212"/>
              <a:gd name="connsiteX4" fmla="*/ 226838 w 431592"/>
              <a:gd name="connsiteY4" fmla="*/ 240481 h 567212"/>
              <a:gd name="connsiteX5" fmla="*/ 298770 w 431592"/>
              <a:gd name="connsiteY5" fmla="*/ 335045 h 567212"/>
              <a:gd name="connsiteX6" fmla="*/ 298770 w 431592"/>
              <a:gd name="connsiteY6" fmla="*/ 506685 h 567212"/>
              <a:gd name="connsiteX7" fmla="*/ 254504 w 431592"/>
              <a:gd name="connsiteY7" fmla="*/ 551283 h 567212"/>
              <a:gd name="connsiteX8" fmla="*/ 254504 w 431592"/>
              <a:gd name="connsiteY8" fmla="*/ 566721 h 567212"/>
              <a:gd name="connsiteX9" fmla="*/ 431568 w 431592"/>
              <a:gd name="connsiteY9" fmla="*/ 566721 h 567212"/>
              <a:gd name="connsiteX10" fmla="*/ 431568 w 431592"/>
              <a:gd name="connsiteY10" fmla="*/ 551283 h 567212"/>
              <a:gd name="connsiteX11" fmla="*/ 381769 w 431592"/>
              <a:gd name="connsiteY11" fmla="*/ 506685 h 567212"/>
              <a:gd name="connsiteX12" fmla="*/ 381769 w 431592"/>
              <a:gd name="connsiteY12" fmla="*/ 343566 h 567212"/>
              <a:gd name="connsiteX13" fmla="*/ 254504 w 431592"/>
              <a:gd name="connsiteY13" fmla="*/ 207282 h 567212"/>
              <a:gd name="connsiteX14" fmla="*/ 132774 w 431592"/>
              <a:gd name="connsiteY14" fmla="*/ 264882 h 567212"/>
              <a:gd name="connsiteX15" fmla="*/ 132774 w 431592"/>
              <a:gd name="connsiteY15" fmla="*/ -492 h 567212"/>
              <a:gd name="connsiteX16" fmla="*/ 5509 w 431592"/>
              <a:gd name="connsiteY16" fmla="*/ 40897 h 567212"/>
              <a:gd name="connsiteX17" fmla="*/ 5509 w 431592"/>
              <a:gd name="connsiteY17" fmla="*/ 47426 h 567212"/>
              <a:gd name="connsiteX18" fmla="*/ 49775 w 431592"/>
              <a:gd name="connsiteY18" fmla="*/ 84721 h 567212"/>
              <a:gd name="connsiteX19" fmla="*/ 49775 w 431592"/>
              <a:gd name="connsiteY19" fmla="*/ 506685 h 567212"/>
              <a:gd name="connsiteX20" fmla="*/ -24 w 431592"/>
              <a:gd name="connsiteY20" fmla="*/ 551283 h 567212"/>
              <a:gd name="connsiteX21" fmla="*/ -24 w 431592"/>
              <a:gd name="connsiteY21" fmla="*/ 566721 h 567212"/>
              <a:gd name="connsiteX22" fmla="*/ 182572 w 431592"/>
              <a:gd name="connsiteY22" fmla="*/ 566721 h 56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31592" h="567212">
                <a:moveTo>
                  <a:pt x="182572" y="566721"/>
                </a:moveTo>
                <a:lnTo>
                  <a:pt x="182572" y="551283"/>
                </a:lnTo>
                <a:cubicBezTo>
                  <a:pt x="143840" y="548848"/>
                  <a:pt x="132774" y="548848"/>
                  <a:pt x="132774" y="506685"/>
                </a:cubicBezTo>
                <a:lnTo>
                  <a:pt x="132774" y="291663"/>
                </a:lnTo>
                <a:cubicBezTo>
                  <a:pt x="154907" y="268203"/>
                  <a:pt x="171506" y="240481"/>
                  <a:pt x="226838" y="240481"/>
                </a:cubicBezTo>
                <a:cubicBezTo>
                  <a:pt x="276637" y="240481"/>
                  <a:pt x="298770" y="281096"/>
                  <a:pt x="298770" y="335045"/>
                </a:cubicBezTo>
                <a:lnTo>
                  <a:pt x="298770" y="506685"/>
                </a:lnTo>
                <a:cubicBezTo>
                  <a:pt x="298770" y="548848"/>
                  <a:pt x="287704" y="548848"/>
                  <a:pt x="254504" y="551283"/>
                </a:cubicBezTo>
                <a:lnTo>
                  <a:pt x="254504" y="566721"/>
                </a:lnTo>
                <a:lnTo>
                  <a:pt x="431568" y="566721"/>
                </a:lnTo>
                <a:lnTo>
                  <a:pt x="431568" y="551283"/>
                </a:lnTo>
                <a:cubicBezTo>
                  <a:pt x="392835" y="548848"/>
                  <a:pt x="381769" y="548848"/>
                  <a:pt x="381769" y="506685"/>
                </a:cubicBezTo>
                <a:lnTo>
                  <a:pt x="381769" y="343566"/>
                </a:lnTo>
                <a:cubicBezTo>
                  <a:pt x="381769" y="227921"/>
                  <a:pt x="298770" y="207282"/>
                  <a:pt x="254504" y="207282"/>
                </a:cubicBezTo>
                <a:cubicBezTo>
                  <a:pt x="199172" y="207282"/>
                  <a:pt x="165973" y="232679"/>
                  <a:pt x="132774" y="264882"/>
                </a:cubicBezTo>
                <a:lnTo>
                  <a:pt x="132774" y="-492"/>
                </a:lnTo>
                <a:cubicBezTo>
                  <a:pt x="94041" y="13286"/>
                  <a:pt x="44242" y="26290"/>
                  <a:pt x="5509" y="40897"/>
                </a:cubicBezTo>
                <a:lnTo>
                  <a:pt x="5509" y="47426"/>
                </a:lnTo>
                <a:cubicBezTo>
                  <a:pt x="27642" y="52241"/>
                  <a:pt x="49775" y="59544"/>
                  <a:pt x="49775" y="84721"/>
                </a:cubicBezTo>
                <a:lnTo>
                  <a:pt x="49775" y="506685"/>
                </a:lnTo>
                <a:cubicBezTo>
                  <a:pt x="49775" y="548848"/>
                  <a:pt x="38708" y="548848"/>
                  <a:pt x="-24" y="551283"/>
                </a:cubicBezTo>
                <a:lnTo>
                  <a:pt x="-24" y="566721"/>
                </a:lnTo>
                <a:lnTo>
                  <a:pt x="182572" y="566721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Полилиния: фигура 537">
            <a:extLst>
              <a:ext uri="{FF2B5EF4-FFF2-40B4-BE49-F238E27FC236}">
                <a16:creationId xmlns:a16="http://schemas.microsoft.com/office/drawing/2014/main" id="{473C9FE1-B490-468E-9A7E-F5AB32ED011A}"/>
              </a:ext>
            </a:extLst>
          </p:cNvPr>
          <p:cNvSpPr/>
          <p:nvPr/>
        </p:nvSpPr>
        <p:spPr>
          <a:xfrm>
            <a:off x="9060750" y="1770631"/>
            <a:ext cx="31241" cy="62199"/>
          </a:xfrm>
          <a:custGeom>
            <a:avLst/>
            <a:gdLst>
              <a:gd name="connsiteX0" fmla="*/ 182573 w 182596"/>
              <a:gd name="connsiteY0" fmla="*/ 363041 h 363532"/>
              <a:gd name="connsiteX1" fmla="*/ 182573 w 182596"/>
              <a:gd name="connsiteY1" fmla="*/ 347603 h 363532"/>
              <a:gd name="connsiteX2" fmla="*/ 132773 w 182596"/>
              <a:gd name="connsiteY2" fmla="*/ 303005 h 363532"/>
              <a:gd name="connsiteX3" fmla="*/ 132773 w 182596"/>
              <a:gd name="connsiteY3" fmla="*/ -492 h 363532"/>
              <a:gd name="connsiteX4" fmla="*/ 5509 w 182596"/>
              <a:gd name="connsiteY4" fmla="*/ 42555 h 363532"/>
              <a:gd name="connsiteX5" fmla="*/ 5509 w 182596"/>
              <a:gd name="connsiteY5" fmla="*/ 50635 h 363532"/>
              <a:gd name="connsiteX6" fmla="*/ 33175 w 182596"/>
              <a:gd name="connsiteY6" fmla="*/ 58712 h 363532"/>
              <a:gd name="connsiteX7" fmla="*/ 49775 w 182596"/>
              <a:gd name="connsiteY7" fmla="*/ 108236 h 363532"/>
              <a:gd name="connsiteX8" fmla="*/ 49775 w 182596"/>
              <a:gd name="connsiteY8" fmla="*/ 303005 h 363532"/>
              <a:gd name="connsiteX9" fmla="*/ -24 w 182596"/>
              <a:gd name="connsiteY9" fmla="*/ 347603 h 363532"/>
              <a:gd name="connsiteX10" fmla="*/ -24 w 182596"/>
              <a:gd name="connsiteY10" fmla="*/ 363041 h 363532"/>
              <a:gd name="connsiteX11" fmla="*/ 182573 w 182596"/>
              <a:gd name="connsiteY11" fmla="*/ 363041 h 36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96" h="363532">
                <a:moveTo>
                  <a:pt x="182573" y="363041"/>
                </a:moveTo>
                <a:lnTo>
                  <a:pt x="182573" y="347603"/>
                </a:lnTo>
                <a:cubicBezTo>
                  <a:pt x="143840" y="345168"/>
                  <a:pt x="132773" y="345168"/>
                  <a:pt x="132773" y="303005"/>
                </a:cubicBezTo>
                <a:lnTo>
                  <a:pt x="132773" y="-492"/>
                </a:lnTo>
                <a:cubicBezTo>
                  <a:pt x="94041" y="13284"/>
                  <a:pt x="44242" y="27892"/>
                  <a:pt x="5509" y="42555"/>
                </a:cubicBezTo>
                <a:lnTo>
                  <a:pt x="5509" y="50635"/>
                </a:lnTo>
                <a:cubicBezTo>
                  <a:pt x="16576" y="52239"/>
                  <a:pt x="22109" y="53069"/>
                  <a:pt x="33175" y="58712"/>
                </a:cubicBezTo>
                <a:cubicBezTo>
                  <a:pt x="49775" y="68507"/>
                  <a:pt x="49775" y="91192"/>
                  <a:pt x="49775" y="108236"/>
                </a:cubicBezTo>
                <a:lnTo>
                  <a:pt x="49775" y="303005"/>
                </a:lnTo>
                <a:cubicBezTo>
                  <a:pt x="49775" y="345168"/>
                  <a:pt x="38709" y="345168"/>
                  <a:pt x="-24" y="347603"/>
                </a:cubicBezTo>
                <a:lnTo>
                  <a:pt x="-24" y="363041"/>
                </a:lnTo>
                <a:lnTo>
                  <a:pt x="182573" y="363041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Полилиния: фигура 538">
            <a:extLst>
              <a:ext uri="{FF2B5EF4-FFF2-40B4-BE49-F238E27FC236}">
                <a16:creationId xmlns:a16="http://schemas.microsoft.com/office/drawing/2014/main" id="{EE42AABE-0F67-4F36-8986-BEE1DF093021}"/>
              </a:ext>
            </a:extLst>
          </p:cNvPr>
          <p:cNvSpPr/>
          <p:nvPr/>
        </p:nvSpPr>
        <p:spPr>
          <a:xfrm>
            <a:off x="9068324" y="1744681"/>
            <a:ext cx="15147" cy="15744"/>
          </a:xfrm>
          <a:custGeom>
            <a:avLst/>
            <a:gdLst>
              <a:gd name="connsiteX0" fmla="*/ -24 w 88531"/>
              <a:gd name="connsiteY0" fmla="*/ 45544 h 92017"/>
              <a:gd name="connsiteX1" fmla="*/ 44242 w 88531"/>
              <a:gd name="connsiteY1" fmla="*/ -492 h 92017"/>
              <a:gd name="connsiteX2" fmla="*/ 88508 w 88531"/>
              <a:gd name="connsiteY2" fmla="*/ 45544 h 92017"/>
              <a:gd name="connsiteX3" fmla="*/ 44242 w 88531"/>
              <a:gd name="connsiteY3" fmla="*/ 91525 h 92017"/>
              <a:gd name="connsiteX4" fmla="*/ -24 w 88531"/>
              <a:gd name="connsiteY4" fmla="*/ 45544 h 92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31" h="92017">
                <a:moveTo>
                  <a:pt x="-24" y="45544"/>
                </a:moveTo>
                <a:cubicBezTo>
                  <a:pt x="-24" y="20146"/>
                  <a:pt x="16576" y="-492"/>
                  <a:pt x="44242" y="-492"/>
                </a:cubicBezTo>
                <a:cubicBezTo>
                  <a:pt x="66375" y="-492"/>
                  <a:pt x="88508" y="20146"/>
                  <a:pt x="88508" y="45544"/>
                </a:cubicBezTo>
                <a:cubicBezTo>
                  <a:pt x="88508" y="70886"/>
                  <a:pt x="66375" y="91525"/>
                  <a:pt x="44242" y="91525"/>
                </a:cubicBezTo>
                <a:cubicBezTo>
                  <a:pt x="16576" y="91525"/>
                  <a:pt x="-24" y="70886"/>
                  <a:pt x="-24" y="45544"/>
                </a:cubicBez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Полилиния: фигура 539">
            <a:extLst>
              <a:ext uri="{FF2B5EF4-FFF2-40B4-BE49-F238E27FC236}">
                <a16:creationId xmlns:a16="http://schemas.microsoft.com/office/drawing/2014/main" id="{5A22B675-C95F-4151-821B-B739134005DE}"/>
              </a:ext>
            </a:extLst>
          </p:cNvPr>
          <p:cNvSpPr/>
          <p:nvPr/>
        </p:nvSpPr>
        <p:spPr>
          <a:xfrm>
            <a:off x="9196129" y="1771331"/>
            <a:ext cx="57750" cy="63032"/>
          </a:xfrm>
          <a:custGeom>
            <a:avLst/>
            <a:gdLst>
              <a:gd name="connsiteX0" fmla="*/ 94041 w 337527"/>
              <a:gd name="connsiteY0" fmla="*/ 112608 h 368403"/>
              <a:gd name="connsiteX1" fmla="*/ 260038 w 337527"/>
              <a:gd name="connsiteY1" fmla="*/ 112608 h 368403"/>
              <a:gd name="connsiteX2" fmla="*/ 182572 w 337527"/>
              <a:gd name="connsiteY2" fmla="*/ 19427 h 368403"/>
              <a:gd name="connsiteX3" fmla="*/ 94041 w 337527"/>
              <a:gd name="connsiteY3" fmla="*/ 112608 h 368403"/>
              <a:gd name="connsiteX4" fmla="*/ 88508 w 337527"/>
              <a:gd name="connsiteY4" fmla="*/ 137064 h 368403"/>
              <a:gd name="connsiteX5" fmla="*/ 82974 w 337527"/>
              <a:gd name="connsiteY5" fmla="*/ 178895 h 368403"/>
              <a:gd name="connsiteX6" fmla="*/ 210239 w 337527"/>
              <a:gd name="connsiteY6" fmla="*/ 337255 h 368403"/>
              <a:gd name="connsiteX7" fmla="*/ 326437 w 337527"/>
              <a:gd name="connsiteY7" fmla="*/ 261340 h 368403"/>
              <a:gd name="connsiteX8" fmla="*/ 337503 w 337527"/>
              <a:gd name="connsiteY8" fmla="*/ 265379 h 368403"/>
              <a:gd name="connsiteX9" fmla="*/ 188106 w 337527"/>
              <a:gd name="connsiteY9" fmla="*/ 367911 h 368403"/>
              <a:gd name="connsiteX10" fmla="*/ -24 w 337527"/>
              <a:gd name="connsiteY10" fmla="*/ 187140 h 368403"/>
              <a:gd name="connsiteX11" fmla="*/ 182572 w 337527"/>
              <a:gd name="connsiteY11" fmla="*/ -492 h 368403"/>
              <a:gd name="connsiteX12" fmla="*/ 337503 w 337527"/>
              <a:gd name="connsiteY12" fmla="*/ 137064 h 368403"/>
              <a:gd name="connsiteX13" fmla="*/ 88508 w 337527"/>
              <a:gd name="connsiteY13" fmla="*/ 137064 h 36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7527" h="368403">
                <a:moveTo>
                  <a:pt x="94041" y="112608"/>
                </a:moveTo>
                <a:lnTo>
                  <a:pt x="260038" y="112608"/>
                </a:lnTo>
                <a:cubicBezTo>
                  <a:pt x="260038" y="51354"/>
                  <a:pt x="221305" y="19427"/>
                  <a:pt x="182572" y="19427"/>
                </a:cubicBezTo>
                <a:cubicBezTo>
                  <a:pt x="143840" y="19427"/>
                  <a:pt x="105107" y="55448"/>
                  <a:pt x="94041" y="112608"/>
                </a:cubicBezTo>
                <a:close/>
                <a:moveTo>
                  <a:pt x="88508" y="137064"/>
                </a:moveTo>
                <a:cubicBezTo>
                  <a:pt x="82974" y="150178"/>
                  <a:pt x="82974" y="164176"/>
                  <a:pt x="82974" y="178895"/>
                </a:cubicBezTo>
                <a:cubicBezTo>
                  <a:pt x="82974" y="264107"/>
                  <a:pt x="116174" y="337255"/>
                  <a:pt x="210239" y="337255"/>
                </a:cubicBezTo>
                <a:cubicBezTo>
                  <a:pt x="248971" y="337255"/>
                  <a:pt x="298770" y="308650"/>
                  <a:pt x="326437" y="261340"/>
                </a:cubicBezTo>
                <a:lnTo>
                  <a:pt x="337503" y="265379"/>
                </a:lnTo>
                <a:cubicBezTo>
                  <a:pt x="320903" y="310696"/>
                  <a:pt x="271104" y="367911"/>
                  <a:pt x="188106" y="367911"/>
                </a:cubicBezTo>
                <a:cubicBezTo>
                  <a:pt x="77441" y="367911"/>
                  <a:pt x="-24" y="296698"/>
                  <a:pt x="-24" y="187140"/>
                </a:cubicBezTo>
                <a:cubicBezTo>
                  <a:pt x="-24" y="83004"/>
                  <a:pt x="71908" y="-492"/>
                  <a:pt x="182572" y="-492"/>
                </a:cubicBezTo>
                <a:cubicBezTo>
                  <a:pt x="265571" y="-492"/>
                  <a:pt x="331970" y="45933"/>
                  <a:pt x="337503" y="137064"/>
                </a:cubicBezTo>
                <a:lnTo>
                  <a:pt x="88508" y="137064"/>
                </a:ln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Полилиния: фигура 540">
            <a:extLst>
              <a:ext uri="{FF2B5EF4-FFF2-40B4-BE49-F238E27FC236}">
                <a16:creationId xmlns:a16="http://schemas.microsoft.com/office/drawing/2014/main" id="{210EC3DC-092B-4830-A377-AFB4570C4F19}"/>
              </a:ext>
            </a:extLst>
          </p:cNvPr>
          <p:cNvSpPr/>
          <p:nvPr/>
        </p:nvSpPr>
        <p:spPr>
          <a:xfrm>
            <a:off x="9397780" y="1772855"/>
            <a:ext cx="71003" cy="89824"/>
          </a:xfrm>
          <a:custGeom>
            <a:avLst/>
            <a:gdLst>
              <a:gd name="connsiteX0" fmla="*/ 165973 w 414992"/>
              <a:gd name="connsiteY0" fmla="*/ 424682 h 524992"/>
              <a:gd name="connsiteX1" fmla="*/ 193639 w 414992"/>
              <a:gd name="connsiteY1" fmla="*/ 359004 h 524992"/>
              <a:gd name="connsiteX2" fmla="*/ 55308 w 414992"/>
              <a:gd name="connsiteY2" fmla="*/ 57110 h 524992"/>
              <a:gd name="connsiteX3" fmla="*/ -24 w 414992"/>
              <a:gd name="connsiteY3" fmla="*/ 14890 h 524992"/>
              <a:gd name="connsiteX4" fmla="*/ -24 w 414992"/>
              <a:gd name="connsiteY4" fmla="*/ -492 h 524992"/>
              <a:gd name="connsiteX5" fmla="*/ 188106 w 414992"/>
              <a:gd name="connsiteY5" fmla="*/ -492 h 524992"/>
              <a:gd name="connsiteX6" fmla="*/ 188106 w 414992"/>
              <a:gd name="connsiteY6" fmla="*/ 14890 h 524992"/>
              <a:gd name="connsiteX7" fmla="*/ 143840 w 414992"/>
              <a:gd name="connsiteY7" fmla="*/ 30772 h 524992"/>
              <a:gd name="connsiteX8" fmla="*/ 149373 w 414992"/>
              <a:gd name="connsiteY8" fmla="*/ 61978 h 524992"/>
              <a:gd name="connsiteX9" fmla="*/ 237905 w 414992"/>
              <a:gd name="connsiteY9" fmla="*/ 267207 h 524992"/>
              <a:gd name="connsiteX10" fmla="*/ 315370 w 414992"/>
              <a:gd name="connsiteY10" fmla="*/ 81457 h 524992"/>
              <a:gd name="connsiteX11" fmla="*/ 320903 w 414992"/>
              <a:gd name="connsiteY11" fmla="*/ 30328 h 524992"/>
              <a:gd name="connsiteX12" fmla="*/ 271104 w 414992"/>
              <a:gd name="connsiteY12" fmla="*/ 14890 h 524992"/>
              <a:gd name="connsiteX13" fmla="*/ 271104 w 414992"/>
              <a:gd name="connsiteY13" fmla="*/ -492 h 524992"/>
              <a:gd name="connsiteX14" fmla="*/ 414968 w 414992"/>
              <a:gd name="connsiteY14" fmla="*/ -492 h 524992"/>
              <a:gd name="connsiteX15" fmla="*/ 414968 w 414992"/>
              <a:gd name="connsiteY15" fmla="*/ 14890 h 524992"/>
              <a:gd name="connsiteX16" fmla="*/ 348569 w 414992"/>
              <a:gd name="connsiteY16" fmla="*/ 64414 h 524992"/>
              <a:gd name="connsiteX17" fmla="*/ 188106 w 414992"/>
              <a:gd name="connsiteY17" fmla="*/ 439290 h 524992"/>
              <a:gd name="connsiteX18" fmla="*/ 99574 w 414992"/>
              <a:gd name="connsiteY18" fmla="*/ 524501 h 524992"/>
              <a:gd name="connsiteX19" fmla="*/ 66375 w 414992"/>
              <a:gd name="connsiteY19" fmla="*/ 492021 h 524992"/>
              <a:gd name="connsiteX20" fmla="*/ 99574 w 414992"/>
              <a:gd name="connsiteY20" fmla="*/ 458767 h 524992"/>
              <a:gd name="connsiteX21" fmla="*/ 127240 w 414992"/>
              <a:gd name="connsiteY21" fmla="*/ 463636 h 524992"/>
              <a:gd name="connsiteX22" fmla="*/ 165973 w 414992"/>
              <a:gd name="connsiteY22" fmla="*/ 424682 h 52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4992" h="524992">
                <a:moveTo>
                  <a:pt x="165973" y="424682"/>
                </a:moveTo>
                <a:lnTo>
                  <a:pt x="193639" y="359004"/>
                </a:lnTo>
                <a:lnTo>
                  <a:pt x="55308" y="57110"/>
                </a:lnTo>
                <a:cubicBezTo>
                  <a:pt x="44242" y="34533"/>
                  <a:pt x="33175" y="14890"/>
                  <a:pt x="-24" y="14890"/>
                </a:cubicBezTo>
                <a:lnTo>
                  <a:pt x="-24" y="-492"/>
                </a:lnTo>
                <a:lnTo>
                  <a:pt x="188106" y="-492"/>
                </a:lnTo>
                <a:lnTo>
                  <a:pt x="188106" y="14890"/>
                </a:lnTo>
                <a:cubicBezTo>
                  <a:pt x="165973" y="14890"/>
                  <a:pt x="149373" y="15168"/>
                  <a:pt x="143840" y="30772"/>
                </a:cubicBezTo>
                <a:cubicBezTo>
                  <a:pt x="143840" y="37245"/>
                  <a:pt x="138307" y="48311"/>
                  <a:pt x="149373" y="61978"/>
                </a:cubicBezTo>
                <a:lnTo>
                  <a:pt x="237905" y="267207"/>
                </a:lnTo>
                <a:lnTo>
                  <a:pt x="315370" y="81457"/>
                </a:lnTo>
                <a:cubicBezTo>
                  <a:pt x="320903" y="64137"/>
                  <a:pt x="326436" y="42280"/>
                  <a:pt x="320903" y="30328"/>
                </a:cubicBezTo>
                <a:cubicBezTo>
                  <a:pt x="309837" y="13785"/>
                  <a:pt x="287704" y="14890"/>
                  <a:pt x="271104" y="14890"/>
                </a:cubicBezTo>
                <a:lnTo>
                  <a:pt x="271104" y="-492"/>
                </a:lnTo>
                <a:lnTo>
                  <a:pt x="414968" y="-492"/>
                </a:lnTo>
                <a:lnTo>
                  <a:pt x="414968" y="14890"/>
                </a:lnTo>
                <a:cubicBezTo>
                  <a:pt x="376235" y="14890"/>
                  <a:pt x="359636" y="38740"/>
                  <a:pt x="348569" y="64414"/>
                </a:cubicBezTo>
                <a:lnTo>
                  <a:pt x="188106" y="439290"/>
                </a:lnTo>
                <a:cubicBezTo>
                  <a:pt x="171506" y="476916"/>
                  <a:pt x="149373" y="524501"/>
                  <a:pt x="99574" y="524501"/>
                </a:cubicBezTo>
                <a:cubicBezTo>
                  <a:pt x="82974" y="524501"/>
                  <a:pt x="66375" y="509063"/>
                  <a:pt x="66375" y="492021"/>
                </a:cubicBezTo>
                <a:cubicBezTo>
                  <a:pt x="66375" y="472600"/>
                  <a:pt x="77441" y="459597"/>
                  <a:pt x="99574" y="458767"/>
                </a:cubicBezTo>
                <a:cubicBezTo>
                  <a:pt x="110641" y="459597"/>
                  <a:pt x="116174" y="462805"/>
                  <a:pt x="127240" y="463636"/>
                </a:cubicBezTo>
                <a:cubicBezTo>
                  <a:pt x="149373" y="465462"/>
                  <a:pt x="160440" y="441336"/>
                  <a:pt x="165973" y="424682"/>
                </a:cubicBez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Полилиния: фигура 541">
            <a:extLst>
              <a:ext uri="{FF2B5EF4-FFF2-40B4-BE49-F238E27FC236}">
                <a16:creationId xmlns:a16="http://schemas.microsoft.com/office/drawing/2014/main" id="{FA7A9041-0387-4EE3-8352-1808575DC0D4}"/>
              </a:ext>
            </a:extLst>
          </p:cNvPr>
          <p:cNvSpPr/>
          <p:nvPr/>
        </p:nvSpPr>
        <p:spPr>
          <a:xfrm>
            <a:off x="9504759" y="1753619"/>
            <a:ext cx="80471" cy="80745"/>
          </a:xfrm>
          <a:custGeom>
            <a:avLst/>
            <a:gdLst>
              <a:gd name="connsiteX0" fmla="*/ 165973 w 470324"/>
              <a:gd name="connsiteY0" fmla="*/ 164841 h 471929"/>
              <a:gd name="connsiteX1" fmla="*/ 215772 w 470324"/>
              <a:gd name="connsiteY1" fmla="*/ 77747 h 471929"/>
              <a:gd name="connsiteX2" fmla="*/ 171506 w 470324"/>
              <a:gd name="connsiteY2" fmla="*/ 17711 h 471929"/>
              <a:gd name="connsiteX3" fmla="*/ 127240 w 470324"/>
              <a:gd name="connsiteY3" fmla="*/ 63139 h 471929"/>
              <a:gd name="connsiteX4" fmla="*/ 149373 w 470324"/>
              <a:gd name="connsiteY4" fmla="*/ 134851 h 471929"/>
              <a:gd name="connsiteX5" fmla="*/ 165973 w 470324"/>
              <a:gd name="connsiteY5" fmla="*/ 164841 h 471929"/>
              <a:gd name="connsiteX6" fmla="*/ 237905 w 470324"/>
              <a:gd name="connsiteY6" fmla="*/ 394968 h 471929"/>
              <a:gd name="connsiteX7" fmla="*/ 121707 w 470324"/>
              <a:gd name="connsiteY7" fmla="*/ 227476 h 471929"/>
              <a:gd name="connsiteX8" fmla="*/ 71908 w 470324"/>
              <a:gd name="connsiteY8" fmla="*/ 339745 h 471929"/>
              <a:gd name="connsiteX9" fmla="*/ 154907 w 470324"/>
              <a:gd name="connsiteY9" fmla="*/ 432815 h 471929"/>
              <a:gd name="connsiteX10" fmla="*/ 237905 w 470324"/>
              <a:gd name="connsiteY10" fmla="*/ 394968 h 471929"/>
              <a:gd name="connsiteX11" fmla="*/ 304304 w 470324"/>
              <a:gd name="connsiteY11" fmla="*/ 348322 h 471929"/>
              <a:gd name="connsiteX12" fmla="*/ 293237 w 470324"/>
              <a:gd name="connsiteY12" fmla="*/ 361988 h 471929"/>
              <a:gd name="connsiteX13" fmla="*/ 304304 w 470324"/>
              <a:gd name="connsiteY13" fmla="*/ 376265 h 471929"/>
              <a:gd name="connsiteX14" fmla="*/ 403902 w 470324"/>
              <a:gd name="connsiteY14" fmla="*/ 426340 h 471929"/>
              <a:gd name="connsiteX15" fmla="*/ 464768 w 470324"/>
              <a:gd name="connsiteY15" fmla="*/ 394524 h 471929"/>
              <a:gd name="connsiteX16" fmla="*/ 470301 w 470324"/>
              <a:gd name="connsiteY16" fmla="*/ 403156 h 471929"/>
              <a:gd name="connsiteX17" fmla="*/ 370702 w 470324"/>
              <a:gd name="connsiteY17" fmla="*/ 471437 h 471929"/>
              <a:gd name="connsiteX18" fmla="*/ 260038 w 470324"/>
              <a:gd name="connsiteY18" fmla="*/ 420974 h 471929"/>
              <a:gd name="connsiteX19" fmla="*/ 254505 w 470324"/>
              <a:gd name="connsiteY19" fmla="*/ 413892 h 471929"/>
              <a:gd name="connsiteX20" fmla="*/ 132774 w 470324"/>
              <a:gd name="connsiteY20" fmla="*/ 471437 h 471929"/>
              <a:gd name="connsiteX21" fmla="*/ -24 w 470324"/>
              <a:gd name="connsiteY21" fmla="*/ 353248 h 471929"/>
              <a:gd name="connsiteX22" fmla="*/ 110641 w 470324"/>
              <a:gd name="connsiteY22" fmla="*/ 206505 h 471929"/>
              <a:gd name="connsiteX23" fmla="*/ 88508 w 470324"/>
              <a:gd name="connsiteY23" fmla="*/ 167164 h 471929"/>
              <a:gd name="connsiteX24" fmla="*/ 66375 w 470324"/>
              <a:gd name="connsiteY24" fmla="*/ 94734 h 471929"/>
              <a:gd name="connsiteX25" fmla="*/ 171506 w 470324"/>
              <a:gd name="connsiteY25" fmla="*/ -492 h 471929"/>
              <a:gd name="connsiteX26" fmla="*/ 265571 w 470324"/>
              <a:gd name="connsiteY26" fmla="*/ 81399 h 471929"/>
              <a:gd name="connsiteX27" fmla="*/ 177039 w 470324"/>
              <a:gd name="connsiteY27" fmla="*/ 184594 h 471929"/>
              <a:gd name="connsiteX28" fmla="*/ 282171 w 470324"/>
              <a:gd name="connsiteY28" fmla="*/ 343564 h 471929"/>
              <a:gd name="connsiteX29" fmla="*/ 287704 w 470324"/>
              <a:gd name="connsiteY29" fmla="*/ 334490 h 471929"/>
              <a:gd name="connsiteX30" fmla="*/ 320903 w 470324"/>
              <a:gd name="connsiteY30" fmla="*/ 228805 h 471929"/>
              <a:gd name="connsiteX31" fmla="*/ 282171 w 470324"/>
              <a:gd name="connsiteY31" fmla="*/ 196325 h 471929"/>
              <a:gd name="connsiteX32" fmla="*/ 282171 w 470324"/>
              <a:gd name="connsiteY32" fmla="*/ 183099 h 471929"/>
              <a:gd name="connsiteX33" fmla="*/ 420502 w 470324"/>
              <a:gd name="connsiteY33" fmla="*/ 183099 h 471929"/>
              <a:gd name="connsiteX34" fmla="*/ 420502 w 470324"/>
              <a:gd name="connsiteY34" fmla="*/ 196325 h 471929"/>
              <a:gd name="connsiteX35" fmla="*/ 337503 w 470324"/>
              <a:gd name="connsiteY35" fmla="*/ 272517 h 471929"/>
              <a:gd name="connsiteX36" fmla="*/ 304304 w 470324"/>
              <a:gd name="connsiteY36" fmla="*/ 348322 h 471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70324" h="471929">
                <a:moveTo>
                  <a:pt x="165973" y="164841"/>
                </a:moveTo>
                <a:cubicBezTo>
                  <a:pt x="204706" y="132250"/>
                  <a:pt x="215772" y="106299"/>
                  <a:pt x="215772" y="77747"/>
                </a:cubicBezTo>
                <a:cubicBezTo>
                  <a:pt x="221305" y="33371"/>
                  <a:pt x="199172" y="17711"/>
                  <a:pt x="171506" y="17711"/>
                </a:cubicBezTo>
                <a:cubicBezTo>
                  <a:pt x="143840" y="17711"/>
                  <a:pt x="127240" y="46374"/>
                  <a:pt x="127240" y="63139"/>
                </a:cubicBezTo>
                <a:cubicBezTo>
                  <a:pt x="127240" y="88702"/>
                  <a:pt x="138307" y="105691"/>
                  <a:pt x="149373" y="134851"/>
                </a:cubicBezTo>
                <a:cubicBezTo>
                  <a:pt x="154907" y="142598"/>
                  <a:pt x="160440" y="152889"/>
                  <a:pt x="165973" y="164841"/>
                </a:cubicBezTo>
                <a:close/>
                <a:moveTo>
                  <a:pt x="237905" y="394968"/>
                </a:moveTo>
                <a:cubicBezTo>
                  <a:pt x="199172" y="346164"/>
                  <a:pt x="154907" y="278216"/>
                  <a:pt x="121707" y="227476"/>
                </a:cubicBezTo>
                <a:cubicBezTo>
                  <a:pt x="94041" y="258684"/>
                  <a:pt x="71908" y="295868"/>
                  <a:pt x="71908" y="339745"/>
                </a:cubicBezTo>
                <a:cubicBezTo>
                  <a:pt x="71908" y="397568"/>
                  <a:pt x="110641" y="432815"/>
                  <a:pt x="154907" y="432815"/>
                </a:cubicBezTo>
                <a:cubicBezTo>
                  <a:pt x="188106" y="432815"/>
                  <a:pt x="215772" y="415440"/>
                  <a:pt x="237905" y="394968"/>
                </a:cubicBezTo>
                <a:close/>
                <a:moveTo>
                  <a:pt x="304304" y="348322"/>
                </a:moveTo>
                <a:cubicBezTo>
                  <a:pt x="298770" y="352804"/>
                  <a:pt x="298770" y="357397"/>
                  <a:pt x="293237" y="361988"/>
                </a:cubicBezTo>
                <a:cubicBezTo>
                  <a:pt x="298770" y="367190"/>
                  <a:pt x="304304" y="371949"/>
                  <a:pt x="304304" y="376265"/>
                </a:cubicBezTo>
                <a:cubicBezTo>
                  <a:pt x="331970" y="405371"/>
                  <a:pt x="359636" y="426340"/>
                  <a:pt x="403902" y="426340"/>
                </a:cubicBezTo>
                <a:cubicBezTo>
                  <a:pt x="426035" y="426340"/>
                  <a:pt x="442635" y="419037"/>
                  <a:pt x="464768" y="394524"/>
                </a:cubicBezTo>
                <a:lnTo>
                  <a:pt x="470301" y="403156"/>
                </a:lnTo>
                <a:cubicBezTo>
                  <a:pt x="453701" y="433645"/>
                  <a:pt x="414968" y="471437"/>
                  <a:pt x="370702" y="471437"/>
                </a:cubicBezTo>
                <a:cubicBezTo>
                  <a:pt x="326437" y="471437"/>
                  <a:pt x="293237" y="451683"/>
                  <a:pt x="260038" y="420974"/>
                </a:cubicBezTo>
                <a:lnTo>
                  <a:pt x="254505" y="413892"/>
                </a:lnTo>
                <a:cubicBezTo>
                  <a:pt x="221305" y="446538"/>
                  <a:pt x="182573" y="471437"/>
                  <a:pt x="132774" y="471437"/>
                </a:cubicBezTo>
                <a:cubicBezTo>
                  <a:pt x="33175" y="471437"/>
                  <a:pt x="-24" y="404927"/>
                  <a:pt x="-24" y="353248"/>
                </a:cubicBezTo>
                <a:cubicBezTo>
                  <a:pt x="-24" y="283970"/>
                  <a:pt x="60842" y="240148"/>
                  <a:pt x="110641" y="206505"/>
                </a:cubicBezTo>
                <a:cubicBezTo>
                  <a:pt x="99574" y="189463"/>
                  <a:pt x="94041" y="175686"/>
                  <a:pt x="88508" y="167164"/>
                </a:cubicBezTo>
                <a:cubicBezTo>
                  <a:pt x="77441" y="148241"/>
                  <a:pt x="66375" y="115871"/>
                  <a:pt x="66375" y="94734"/>
                </a:cubicBezTo>
                <a:cubicBezTo>
                  <a:pt x="66375" y="39291"/>
                  <a:pt x="105107" y="-492"/>
                  <a:pt x="171506" y="-492"/>
                </a:cubicBezTo>
                <a:cubicBezTo>
                  <a:pt x="232372" y="-492"/>
                  <a:pt x="271104" y="33259"/>
                  <a:pt x="265571" y="81399"/>
                </a:cubicBezTo>
                <a:cubicBezTo>
                  <a:pt x="260038" y="123174"/>
                  <a:pt x="215772" y="155654"/>
                  <a:pt x="177039" y="184594"/>
                </a:cubicBezTo>
                <a:cubicBezTo>
                  <a:pt x="204706" y="232788"/>
                  <a:pt x="243438" y="297528"/>
                  <a:pt x="282171" y="343564"/>
                </a:cubicBezTo>
                <a:cubicBezTo>
                  <a:pt x="282171" y="339911"/>
                  <a:pt x="282171" y="336814"/>
                  <a:pt x="287704" y="334490"/>
                </a:cubicBezTo>
                <a:cubicBezTo>
                  <a:pt x="298770" y="307653"/>
                  <a:pt x="320903" y="268035"/>
                  <a:pt x="320903" y="228805"/>
                </a:cubicBezTo>
                <a:cubicBezTo>
                  <a:pt x="320903" y="203628"/>
                  <a:pt x="304304" y="196325"/>
                  <a:pt x="282171" y="196325"/>
                </a:cubicBezTo>
                <a:lnTo>
                  <a:pt x="282171" y="183099"/>
                </a:lnTo>
                <a:lnTo>
                  <a:pt x="420502" y="183099"/>
                </a:lnTo>
                <a:lnTo>
                  <a:pt x="420502" y="196325"/>
                </a:lnTo>
                <a:cubicBezTo>
                  <a:pt x="370702" y="197044"/>
                  <a:pt x="354103" y="235943"/>
                  <a:pt x="337503" y="272517"/>
                </a:cubicBezTo>
                <a:cubicBezTo>
                  <a:pt x="331970" y="294871"/>
                  <a:pt x="309837" y="329730"/>
                  <a:pt x="304304" y="348322"/>
                </a:cubicBezTo>
              </a:path>
            </a:pathLst>
          </a:custGeom>
          <a:solidFill>
            <a:srgbClr val="1B45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Заголовок 1">
            <a:extLst>
              <a:ext uri="{FF2B5EF4-FFF2-40B4-BE49-F238E27FC236}">
                <a16:creationId xmlns:a16="http://schemas.microsoft.com/office/drawing/2014/main" id="{7EEC06E3-B97A-4714-8B72-56C81E351B89}"/>
              </a:ext>
            </a:extLst>
          </p:cNvPr>
          <p:cNvSpPr txBox="1">
            <a:spLocks/>
          </p:cNvSpPr>
          <p:nvPr/>
        </p:nvSpPr>
        <p:spPr>
          <a:xfrm>
            <a:off x="1668241" y="6069204"/>
            <a:ext cx="9151839" cy="615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Компания сделает фокус на производстве посудной группы (чайные, кофейные и столовые сервизы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 премиального качества.  Цель – занять 25% рынка фарфора в сегменте премиум к 2027 г. </a:t>
            </a:r>
          </a:p>
        </p:txBody>
      </p:sp>
      <p:pic>
        <p:nvPicPr>
          <p:cNvPr id="198" name="Picture 14">
            <a:extLst>
              <a:ext uri="{FF2B5EF4-FFF2-40B4-BE49-F238E27FC236}">
                <a16:creationId xmlns:a16="http://schemas.microsoft.com/office/drawing/2014/main" id="{F7E9C854-EF4A-4ACD-B474-0AAE9C9DFB73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462"/>
          <a:stretch/>
        </p:blipFill>
        <p:spPr>
          <a:xfrm>
            <a:off x="7187772" y="4839796"/>
            <a:ext cx="538496" cy="532768"/>
          </a:xfrm>
          <a:prstGeom prst="rect">
            <a:avLst/>
          </a:prstGeom>
        </p:spPr>
      </p:pic>
      <p:pic>
        <p:nvPicPr>
          <p:cNvPr id="199" name="Picture 14">
            <a:extLst>
              <a:ext uri="{FF2B5EF4-FFF2-40B4-BE49-F238E27FC236}">
                <a16:creationId xmlns:a16="http://schemas.microsoft.com/office/drawing/2014/main" id="{D214E179-8189-4CBB-B13C-0B347304A18A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78" b="4675"/>
          <a:stretch/>
        </p:blipFill>
        <p:spPr>
          <a:xfrm>
            <a:off x="9866714" y="2882816"/>
            <a:ext cx="448644" cy="42663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633CB1D8-2E5B-4236-BE61-719014B21407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1184" y="2241349"/>
            <a:ext cx="609132" cy="609132"/>
          </a:xfrm>
          <a:prstGeom prst="rect">
            <a:avLst/>
          </a:prstGeom>
        </p:spPr>
      </p:pic>
      <p:sp>
        <p:nvSpPr>
          <p:cNvPr id="105" name="Прямоугольник 153">
            <a:extLst>
              <a:ext uri="{FF2B5EF4-FFF2-40B4-BE49-F238E27FC236}">
                <a16:creationId xmlns:a16="http://schemas.microsoft.com/office/drawing/2014/main" id="{ADE4DF83-30C6-45F9-BC24-0400064A879C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2783888" y="3650967"/>
            <a:ext cx="324531" cy="2254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27%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15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Object 38" hidden="1">
            <a:extLst>
              <a:ext uri="{FF2B5EF4-FFF2-40B4-BE49-F238E27FC236}">
                <a16:creationId xmlns:a16="http://schemas.microsoft.com/office/drawing/2014/main" id="{BC71FA2D-DDF5-4714-B7C6-082E94C6D97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39" name="Object 38" hidden="1">
                        <a:extLst>
                          <a:ext uri="{FF2B5EF4-FFF2-40B4-BE49-F238E27FC236}">
                            <a16:creationId xmlns:a16="http://schemas.microsoft.com/office/drawing/2014/main" id="{BC71FA2D-DDF5-4714-B7C6-082E94C6D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01A0EB4-7007-494F-B8F1-AFD2909F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ru-RU" dirty="0"/>
              <a:t>Амбиция и ключевые драйверы роста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1A6384-DBAD-4C7B-BDB9-B6FF3A15C746}"/>
              </a:ext>
            </a:extLst>
          </p:cNvPr>
          <p:cNvSpPr/>
          <p:nvPr/>
        </p:nvSpPr>
        <p:spPr bwMode="auto">
          <a:xfrm>
            <a:off x="928908" y="1632271"/>
            <a:ext cx="10645677" cy="642322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188720" tIns="0" rIns="0" bIns="0" rtlCol="0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Стать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лидером российского рынка Гжели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с долей более 95% и занять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50% российского рынка премиального фарфора к 2026 г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за счет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: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 расширения лояльной аудитории, эффективного производства и технологий, высокого качества, современного дизайна и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высокомаржинальных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 каналов продаж.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30019E-AF37-4984-A626-3F36E4FBAAAE}"/>
              </a:ext>
            </a:extLst>
          </p:cNvPr>
          <p:cNvSpPr txBox="1">
            <a:spLocks/>
          </p:cNvSpPr>
          <p:nvPr/>
        </p:nvSpPr>
        <p:spPr>
          <a:xfrm>
            <a:off x="316098" y="5975821"/>
            <a:ext cx="1145429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en-RU"/>
            </a:defPPr>
            <a:lvl1pPr marL="12700" marR="0" lvl="0" indent="0" fontAlgn="auto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-4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cs typeface="Times New Roman"/>
              </a:defRPr>
            </a:lvl1pPr>
          </a:lstStyle>
          <a:p>
            <a:pPr marL="12700" marR="0" lvl="0" indent="0" algn="l" defTabSz="914400" rtl="0" eaLnBrk="0" fontAlgn="auto" latinLnBrk="0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4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Создание обновленного, востребованного продукта высокого качества под эгидой сильного бренда,  расширение текущих каналов сбыта и выход в новые </a:t>
            </a:r>
            <a:r>
              <a:rPr kumimoji="0" lang="ru-RU" sz="1600" b="1" i="0" u="none" strike="noStrike" kern="1200" cap="none" spc="-4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высокомаржинальные</a:t>
            </a:r>
            <a:r>
              <a:rPr kumimoji="0" lang="ru-RU" sz="1600" b="1" i="0" u="none" strike="noStrike" kern="1200" cap="none" spc="-4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каналы позволит увеличить выручку предприятия до 3,1млрд руб. и занять 95% рынка гжели в РФ к 2026 году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599CFD-F9EC-4B7E-A119-8823F323E003}"/>
              </a:ext>
            </a:extLst>
          </p:cNvPr>
          <p:cNvSpPr txBox="1"/>
          <p:nvPr/>
        </p:nvSpPr>
        <p:spPr>
          <a:xfrm>
            <a:off x="446045" y="1753454"/>
            <a:ext cx="152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88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Амбиция: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FBFE170-7927-0140-9DFC-13086C5BACE9}"/>
              </a:ext>
            </a:extLst>
          </p:cNvPr>
          <p:cNvSpPr/>
          <p:nvPr/>
        </p:nvSpPr>
        <p:spPr bwMode="auto">
          <a:xfrm>
            <a:off x="928908" y="842887"/>
            <a:ext cx="10645677" cy="633693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188720" tIns="0" rIns="0" bIns="0" rtlCol="0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88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+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Узнаваемость бренда Гжель  &gt;95%, лояльность потребителей к бренду и признанный статус «Сделано в России».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88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–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88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Устаревшее восприятие бренда и продукции, низкая полезность изделий, продукция преимущественно сувенирная,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 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отсутствуют интерьерные решения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295192-901C-334E-9803-6623051013B5}"/>
              </a:ext>
            </a:extLst>
          </p:cNvPr>
          <p:cNvSpPr txBox="1"/>
          <p:nvPr/>
        </p:nvSpPr>
        <p:spPr>
          <a:xfrm>
            <a:off x="446045" y="859493"/>
            <a:ext cx="152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88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Текущий статус: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F70646-3519-40CC-AB98-1986B88AE71C}"/>
              </a:ext>
            </a:extLst>
          </p:cNvPr>
          <p:cNvGrpSpPr/>
          <p:nvPr/>
        </p:nvGrpSpPr>
        <p:grpSpPr>
          <a:xfrm>
            <a:off x="351749" y="2305009"/>
            <a:ext cx="11222836" cy="3715635"/>
            <a:chOff x="405378" y="2188794"/>
            <a:chExt cx="11251433" cy="382822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E94E2BD-FBE4-44B6-9E77-EE3ABED99EAB}"/>
                </a:ext>
              </a:extLst>
            </p:cNvPr>
            <p:cNvGrpSpPr/>
            <p:nvPr/>
          </p:nvGrpSpPr>
          <p:grpSpPr>
            <a:xfrm>
              <a:off x="713223" y="2561215"/>
              <a:ext cx="10377170" cy="3103029"/>
              <a:chOff x="990601" y="2385682"/>
              <a:chExt cx="10172699" cy="3360137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A78C76E-3AB0-4B0C-BC7A-0F45F0B515B3}"/>
                  </a:ext>
                </a:extLst>
              </p:cNvPr>
              <p:cNvSpPr/>
              <p:nvPr/>
            </p:nvSpPr>
            <p:spPr bwMode="auto">
              <a:xfrm>
                <a:off x="990601" y="4667155"/>
                <a:ext cx="723900" cy="1071038"/>
              </a:xfrm>
              <a:custGeom>
                <a:avLst/>
                <a:gdLst>
                  <a:gd name="connsiteX0" fmla="*/ 0 w 723900"/>
                  <a:gd name="connsiteY0" fmla="*/ 0 h 1071038"/>
                  <a:gd name="connsiteX1" fmla="*/ 723900 w 723900"/>
                  <a:gd name="connsiteY1" fmla="*/ 0 h 1071038"/>
                  <a:gd name="connsiteX2" fmla="*/ 723900 w 723900"/>
                  <a:gd name="connsiteY2" fmla="*/ 1071038 h 1071038"/>
                  <a:gd name="connsiteX3" fmla="*/ 0 w 723900"/>
                  <a:gd name="connsiteY3" fmla="*/ 1071038 h 1071038"/>
                  <a:gd name="connsiteX4" fmla="*/ 0 w 723900"/>
                  <a:gd name="connsiteY4" fmla="*/ 0 h 107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3900" h="1071038">
                    <a:moveTo>
                      <a:pt x="0" y="0"/>
                    </a:moveTo>
                    <a:lnTo>
                      <a:pt x="723900" y="0"/>
                    </a:lnTo>
                    <a:lnTo>
                      <a:pt x="723900" y="1071038"/>
                    </a:lnTo>
                    <a:lnTo>
                      <a:pt x="0" y="10710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3CFE0"/>
              </a:solidFill>
              <a:ln w="12700" cap="flat" cmpd="sng" algn="ctr">
                <a:solidFill>
                  <a:srgbClr val="C3CF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8719FC6-768C-4399-A73B-9CFE725E53DB}"/>
                  </a:ext>
                </a:extLst>
              </p:cNvPr>
              <p:cNvSpPr/>
              <p:nvPr/>
            </p:nvSpPr>
            <p:spPr bwMode="auto">
              <a:xfrm>
                <a:off x="10337800" y="2385682"/>
                <a:ext cx="825500" cy="3352511"/>
              </a:xfrm>
              <a:prstGeom prst="rect">
                <a:avLst/>
              </a:prstGeom>
              <a:solidFill>
                <a:srgbClr val="188CE5"/>
              </a:solidFill>
              <a:ln w="12700" cap="flat" cmpd="sng" algn="ctr">
                <a:solidFill>
                  <a:srgbClr val="C3CF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44E2D1-39FB-46D4-B78E-1A753E0D5A0B}"/>
                  </a:ext>
                </a:extLst>
              </p:cNvPr>
              <p:cNvSpPr/>
              <p:nvPr/>
            </p:nvSpPr>
            <p:spPr bwMode="auto">
              <a:xfrm>
                <a:off x="1866551" y="2485871"/>
                <a:ext cx="8293799" cy="3259948"/>
              </a:xfrm>
              <a:custGeom>
                <a:avLst/>
                <a:gdLst>
                  <a:gd name="connsiteX0" fmla="*/ 8376737 w 8376737"/>
                  <a:gd name="connsiteY0" fmla="*/ 0 h 3358727"/>
                  <a:gd name="connsiteX1" fmla="*/ 8376737 w 8376737"/>
                  <a:gd name="connsiteY1" fmla="*/ 3358727 h 3358727"/>
                  <a:gd name="connsiteX2" fmla="*/ 0 w 8376737"/>
                  <a:gd name="connsiteY2" fmla="*/ 3358727 h 3358727"/>
                  <a:gd name="connsiteX3" fmla="*/ 0 w 8376737"/>
                  <a:gd name="connsiteY3" fmla="*/ 2219157 h 3358727"/>
                  <a:gd name="connsiteX4" fmla="*/ 8376737 w 8376737"/>
                  <a:gd name="connsiteY4" fmla="*/ 0 h 3358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76737" h="3358727">
                    <a:moveTo>
                      <a:pt x="8376737" y="0"/>
                    </a:moveTo>
                    <a:lnTo>
                      <a:pt x="8376737" y="3358727"/>
                    </a:lnTo>
                    <a:lnTo>
                      <a:pt x="0" y="3358727"/>
                    </a:lnTo>
                    <a:lnTo>
                      <a:pt x="0" y="2219157"/>
                    </a:lnTo>
                    <a:lnTo>
                      <a:pt x="8376737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100000">
                    <a:srgbClr val="188CE5">
                      <a:alpha val="20000"/>
                    </a:srgbClr>
                  </a:gs>
                </a:gsLst>
                <a:lin ang="0" scaled="1"/>
                <a:tileRect/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80153E-2179-41D0-AA2C-F4B9A14440DD}"/>
                </a:ext>
              </a:extLst>
            </p:cNvPr>
            <p:cNvSpPr txBox="1"/>
            <p:nvPr/>
          </p:nvSpPr>
          <p:spPr>
            <a:xfrm>
              <a:off x="605974" y="5636493"/>
              <a:ext cx="925894" cy="380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2021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5526BC-2606-422A-A684-310D7D784E5B}"/>
                </a:ext>
              </a:extLst>
            </p:cNvPr>
            <p:cNvSpPr txBox="1"/>
            <p:nvPr/>
          </p:nvSpPr>
          <p:spPr>
            <a:xfrm>
              <a:off x="10215633" y="5633778"/>
              <a:ext cx="925894" cy="317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202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2C74522-5C10-42F4-824B-8B7DE9516C8F}"/>
                </a:ext>
              </a:extLst>
            </p:cNvPr>
            <p:cNvGrpSpPr/>
            <p:nvPr/>
          </p:nvGrpSpPr>
          <p:grpSpPr>
            <a:xfrm>
              <a:off x="1921797" y="3203037"/>
              <a:ext cx="2015623" cy="1819098"/>
              <a:chOff x="2407988" y="3378858"/>
              <a:chExt cx="1542420" cy="146304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B5DEFAB-4C65-4617-B28F-75CDD1DD750D}"/>
                  </a:ext>
                </a:extLst>
              </p:cNvPr>
              <p:cNvSpPr/>
              <p:nvPr/>
            </p:nvSpPr>
            <p:spPr bwMode="auto">
              <a:xfrm>
                <a:off x="2453367" y="3378858"/>
                <a:ext cx="1463040" cy="146304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188CE5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574248A-E6AC-4809-B843-BC6D9D8DF5AA}"/>
                  </a:ext>
                </a:extLst>
              </p:cNvPr>
              <p:cNvSpPr txBox="1"/>
              <p:nvPr/>
            </p:nvSpPr>
            <p:spPr>
              <a:xfrm>
                <a:off x="2407988" y="3550149"/>
                <a:ext cx="1542420" cy="969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Востребованный продукт: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сильный бренд + актуальная и доступная продукция</a:t>
                </a:r>
              </a:p>
            </p:txBody>
          </p:sp>
        </p:grpSp>
        <p:pic>
          <p:nvPicPr>
            <p:cNvPr id="33" name="Graphic 32" descr="Add">
              <a:extLst>
                <a:ext uri="{FF2B5EF4-FFF2-40B4-BE49-F238E27FC236}">
                  <a16:creationId xmlns:a16="http://schemas.microsoft.com/office/drawing/2014/main" id="{5A2FB714-D975-4007-A475-EA13C246D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01222" y="3223080"/>
              <a:ext cx="548725" cy="522093"/>
            </a:xfrm>
            <a:prstGeom prst="rect">
              <a:avLst/>
            </a:prstGeom>
          </p:spPr>
        </p:pic>
        <p:pic>
          <p:nvPicPr>
            <p:cNvPr id="36" name="Graphic 35" descr="Add">
              <a:extLst>
                <a:ext uri="{FF2B5EF4-FFF2-40B4-BE49-F238E27FC236}">
                  <a16:creationId xmlns:a16="http://schemas.microsoft.com/office/drawing/2014/main" id="{6EDC8FFA-7E8F-4472-8CDB-4600E8D05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18595" y="3828984"/>
              <a:ext cx="548725" cy="522093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DB6E43-7D2A-489B-A0E6-9C16C5C97EDA}"/>
                </a:ext>
              </a:extLst>
            </p:cNvPr>
            <p:cNvSpPr txBox="1"/>
            <p:nvPr/>
          </p:nvSpPr>
          <p:spPr>
            <a:xfrm>
              <a:off x="9979451" y="2188794"/>
              <a:ext cx="1467912" cy="317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3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,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1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млрд руб.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40E3A5C-83F2-4C6A-A74A-E3CC451683FB}"/>
                </a:ext>
              </a:extLst>
            </p:cNvPr>
            <p:cNvSpPr txBox="1"/>
            <p:nvPr/>
          </p:nvSpPr>
          <p:spPr>
            <a:xfrm>
              <a:off x="419063" y="4294401"/>
              <a:ext cx="1379919" cy="317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0,04 млрд руб. 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994034-094C-48C1-9E0E-0E08C307DA0E}"/>
                </a:ext>
              </a:extLst>
            </p:cNvPr>
            <p:cNvCxnSpPr/>
            <p:nvPr/>
          </p:nvCxnSpPr>
          <p:spPr bwMode="auto">
            <a:xfrm>
              <a:off x="11214245" y="2653738"/>
              <a:ext cx="0" cy="2844274"/>
            </a:xfrm>
            <a:prstGeom prst="straightConnector1">
              <a:avLst/>
            </a:prstGeom>
            <a:noFill/>
            <a:ln w="12700" cap="flat" cmpd="sng" algn="ctr">
              <a:solidFill>
                <a:srgbClr val="188CE5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19C9E51-B5E1-4399-BAB4-2842B7378401}"/>
                </a:ext>
              </a:extLst>
            </p:cNvPr>
            <p:cNvSpPr/>
            <p:nvPr/>
          </p:nvSpPr>
          <p:spPr bwMode="auto">
            <a:xfrm>
              <a:off x="11156042" y="3804730"/>
              <a:ext cx="500769" cy="440263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88CE5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~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88CE5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26х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9849B83-AA58-4B1C-8E50-A32486EC87A6}"/>
                </a:ext>
              </a:extLst>
            </p:cNvPr>
            <p:cNvSpPr/>
            <p:nvPr/>
          </p:nvSpPr>
          <p:spPr bwMode="auto">
            <a:xfrm>
              <a:off x="2283595" y="3073156"/>
              <a:ext cx="384698" cy="393117"/>
            </a:xfrm>
            <a:prstGeom prst="ellipse">
              <a:avLst/>
            </a:prstGeom>
            <a:solidFill>
              <a:srgbClr val="188CE5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C5AE8E1-EF61-4E45-A643-B84810FE1A33}"/>
                </a:ext>
              </a:extLst>
            </p:cNvPr>
            <p:cNvGrpSpPr/>
            <p:nvPr/>
          </p:nvGrpSpPr>
          <p:grpSpPr>
            <a:xfrm>
              <a:off x="4673108" y="2641120"/>
              <a:ext cx="2174535" cy="1913004"/>
              <a:chOff x="5051202" y="2553238"/>
              <a:chExt cx="2174535" cy="191300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721B27B-2C32-4B6E-B602-D05853A7BEC8}"/>
                  </a:ext>
                </a:extLst>
              </p:cNvPr>
              <p:cNvGrpSpPr/>
              <p:nvPr/>
            </p:nvGrpSpPr>
            <p:grpSpPr>
              <a:xfrm>
                <a:off x="5051202" y="2649870"/>
                <a:ext cx="2174535" cy="1816372"/>
                <a:chOff x="5434525" y="2665061"/>
                <a:chExt cx="1968578" cy="17282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64DE044-FA07-4D21-A346-714AC57C8E60}"/>
                    </a:ext>
                  </a:extLst>
                </p:cNvPr>
                <p:cNvSpPr/>
                <p:nvPr/>
              </p:nvSpPr>
              <p:spPr bwMode="auto">
                <a:xfrm>
                  <a:off x="5493958" y="2665061"/>
                  <a:ext cx="1828800" cy="1728216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188CE5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4B64021-D37B-4AD5-9931-294F159CE355}"/>
                    </a:ext>
                  </a:extLst>
                </p:cNvPr>
                <p:cNvSpPr txBox="1"/>
                <p:nvPr/>
              </p:nvSpPr>
              <p:spPr>
                <a:xfrm>
                  <a:off x="5434525" y="2927373"/>
                  <a:ext cx="1968578" cy="11465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Эффективное производство:</a:t>
                  </a:r>
                  <a:endPara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Две технологические линии и новое оборудование </a:t>
                  </a:r>
                </a:p>
              </p:txBody>
            </p:sp>
          </p:grp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245E78E-C9BF-488B-9A7F-7BAF64231729}"/>
                  </a:ext>
                </a:extLst>
              </p:cNvPr>
              <p:cNvSpPr/>
              <p:nvPr/>
            </p:nvSpPr>
            <p:spPr bwMode="auto">
              <a:xfrm>
                <a:off x="5420496" y="2553238"/>
                <a:ext cx="384698" cy="393117"/>
              </a:xfrm>
              <a:prstGeom prst="ellipse">
                <a:avLst/>
              </a:prstGeom>
              <a:solidFill>
                <a:srgbClr val="188CE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2</a:t>
                </a:r>
                <a:endPara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36A944F-55AB-C140-A7D2-E9313F115A47}"/>
                </a:ext>
              </a:extLst>
            </p:cNvPr>
            <p:cNvGrpSpPr/>
            <p:nvPr/>
          </p:nvGrpSpPr>
          <p:grpSpPr>
            <a:xfrm>
              <a:off x="7515595" y="2246077"/>
              <a:ext cx="2020133" cy="1976250"/>
              <a:chOff x="8198561" y="2173020"/>
              <a:chExt cx="2020133" cy="1976250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462909D-8ACA-424D-B2A6-A8B8D8752C00}"/>
                  </a:ext>
                </a:extLst>
              </p:cNvPr>
              <p:cNvGrpSpPr/>
              <p:nvPr/>
            </p:nvGrpSpPr>
            <p:grpSpPr>
              <a:xfrm>
                <a:off x="8198561" y="2244163"/>
                <a:ext cx="2020133" cy="1905107"/>
                <a:chOff x="8285778" y="2015453"/>
                <a:chExt cx="1828800" cy="181264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E2CC405B-EB98-4B66-A18D-DF95B15EC1FD}"/>
                    </a:ext>
                  </a:extLst>
                </p:cNvPr>
                <p:cNvSpPr/>
                <p:nvPr/>
              </p:nvSpPr>
              <p:spPr bwMode="auto">
                <a:xfrm>
                  <a:off x="8285778" y="2015453"/>
                  <a:ext cx="1828800" cy="1728216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188CE5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381CFDD-02F5-4BF7-9CB2-6982985C3693}"/>
                    </a:ext>
                  </a:extLst>
                </p:cNvPr>
                <p:cNvSpPr txBox="1"/>
                <p:nvPr/>
              </p:nvSpPr>
              <p:spPr>
                <a:xfrm>
                  <a:off x="8428968" y="2259194"/>
                  <a:ext cx="1542420" cy="15689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Высоко-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маржинальные каналы </a:t>
                  </a:r>
                  <a:r>
                    <a:rPr kumimoji="0" lang="ru-R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продаж:собственная</a:t>
                  </a:r>
                  <a:r>
                    <a:rPr kumimoji="0" lang="ru-R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 розница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онлайн каналы и турист. кластер</a:t>
                  </a:r>
                </a:p>
              </p:txBody>
            </p:sp>
          </p:grp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D539EB2E-55AF-4503-A583-5FB02926F4A8}"/>
                  </a:ext>
                </a:extLst>
              </p:cNvPr>
              <p:cNvSpPr/>
              <p:nvPr/>
            </p:nvSpPr>
            <p:spPr bwMode="auto">
              <a:xfrm>
                <a:off x="8443098" y="2173020"/>
                <a:ext cx="384698" cy="393117"/>
              </a:xfrm>
              <a:prstGeom prst="ellipse">
                <a:avLst/>
              </a:prstGeom>
              <a:solidFill>
                <a:srgbClr val="188CE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3</a:t>
                </a:r>
                <a:endPara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1832992-F008-4F7B-9CC0-F0EBC182B06A}"/>
                </a:ext>
              </a:extLst>
            </p:cNvPr>
            <p:cNvSpPr txBox="1"/>
            <p:nvPr/>
          </p:nvSpPr>
          <p:spPr>
            <a:xfrm>
              <a:off x="405378" y="2313284"/>
              <a:ext cx="3438675" cy="380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88CE5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Ключевые драйверы роста: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08C356-83AD-492B-8064-87B7A8081839}"/>
              </a:ext>
            </a:extLst>
          </p:cNvPr>
          <p:cNvCxnSpPr/>
          <p:nvPr/>
        </p:nvCxnSpPr>
        <p:spPr bwMode="auto">
          <a:xfrm>
            <a:off x="478976" y="1587170"/>
            <a:ext cx="11234047" cy="0"/>
          </a:xfrm>
          <a:prstGeom prst="line">
            <a:avLst/>
          </a:prstGeom>
          <a:noFill/>
          <a:ln w="3175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object 17">
            <a:extLst>
              <a:ext uri="{FF2B5EF4-FFF2-40B4-BE49-F238E27FC236}">
                <a16:creationId xmlns:a16="http://schemas.microsoft.com/office/drawing/2014/main" id="{F1C9C87D-4986-4BDD-8378-E1292669D7F5}"/>
              </a:ext>
            </a:extLst>
          </p:cNvPr>
          <p:cNvSpPr txBox="1"/>
          <p:nvPr/>
        </p:nvSpPr>
        <p:spPr>
          <a:xfrm>
            <a:off x="11680050" y="6592037"/>
            <a:ext cx="29709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3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pPr marL="38100" marR="0" lvl="0" indent="0" algn="l" defTabSz="914400" rtl="0" eaLnBrk="1" fontAlgn="auto" latinLnBrk="0" hangingPunct="1">
                <a:lnSpc>
                  <a:spcPts val="13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848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3" name="Picture 101" descr="Advertising and Design MA | University of Leeds">
            <a:extLst>
              <a:ext uri="{FF2B5EF4-FFF2-40B4-BE49-F238E27FC236}">
                <a16:creationId xmlns:a16="http://schemas.microsoft.com/office/drawing/2014/main" id="{BCDA3570-5781-4176-B88F-3291F55E94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40" t="8826" r="17205" b="18888"/>
          <a:stretch/>
        </p:blipFill>
        <p:spPr bwMode="auto">
          <a:xfrm>
            <a:off x="1564067" y="5112420"/>
            <a:ext cx="1262430" cy="73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009" name="Picture 97" descr="Художница объединения «Гжель» Татьяна Сивова провела занятие для пациентов  «Медси»">
            <a:extLst>
              <a:ext uri="{FF2B5EF4-FFF2-40B4-BE49-F238E27FC236}">
                <a16:creationId xmlns:a16="http://schemas.microsoft.com/office/drawing/2014/main" id="{5D595DAB-E891-4846-BFA2-8822A535C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14890" r="23306"/>
          <a:stretch/>
        </p:blipFill>
        <p:spPr bwMode="auto">
          <a:xfrm>
            <a:off x="1565532" y="4416398"/>
            <a:ext cx="1262429" cy="70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011" name="Picture 99" descr="Студенты МГПУ готовятся встречать первокурсников - МГПУ">
            <a:extLst>
              <a:ext uri="{FF2B5EF4-FFF2-40B4-BE49-F238E27FC236}">
                <a16:creationId xmlns:a16="http://schemas.microsoft.com/office/drawing/2014/main" id="{0D457881-C5F4-4618-8590-37261F4B7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153" y="3579714"/>
            <a:ext cx="1251533" cy="8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005" name="Picture 93" descr="4 Tips for Making a Prototype/Model for a Slip Casting Mold">
            <a:extLst>
              <a:ext uri="{FF2B5EF4-FFF2-40B4-BE49-F238E27FC236}">
                <a16:creationId xmlns:a16="http://schemas.microsoft.com/office/drawing/2014/main" id="{C1CDAA43-3844-47ED-B8A2-177D3338E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016" y="2739801"/>
            <a:ext cx="1233945" cy="82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003" name="Picture 91" descr="People Analytics Guide Return-to-Work Choices">
            <a:extLst>
              <a:ext uri="{FF2B5EF4-FFF2-40B4-BE49-F238E27FC236}">
                <a16:creationId xmlns:a16="http://schemas.microsoft.com/office/drawing/2014/main" id="{6E9DFAA8-7D98-417F-BED6-EE19FD3D6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16649" b="1225"/>
          <a:stretch/>
        </p:blipFill>
        <p:spPr bwMode="auto">
          <a:xfrm>
            <a:off x="1594016" y="1913759"/>
            <a:ext cx="1232482" cy="82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0" name="Object 1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3" name="think-cell Slide" r:id="rId12" imgW="443" imgH="443" progId="TCLayout.ActiveDocument.1">
                  <p:embed/>
                </p:oleObj>
              </mc:Choice>
              <mc:Fallback>
                <p:oleObj name="think-cell Slide" r:id="rId12" imgW="443" imgH="443" progId="TCLayout.ActiveDocument.1">
                  <p:embed/>
                  <p:pic>
                    <p:nvPicPr>
                      <p:cNvPr id="140" name="Object 139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itle 5">
            <a:extLst>
              <a:ext uri="{FF2B5EF4-FFF2-40B4-BE49-F238E27FC236}">
                <a16:creationId xmlns:a16="http://schemas.microsoft.com/office/drawing/2014/main" id="{2E698EB2-5322-4A79-930C-FE3A072F283E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441325" algn="l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Продукция: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дизайн-бюро</a:t>
            </a:r>
          </a:p>
        </p:txBody>
      </p:sp>
      <p:sp>
        <p:nvSpPr>
          <p:cNvPr id="87" name="Title 5">
            <a:extLst>
              <a:ext uri="{FF2B5EF4-FFF2-40B4-BE49-F238E27FC236}">
                <a16:creationId xmlns:a16="http://schemas.microsoft.com/office/drawing/2014/main" id="{3507F625-6D41-4203-871A-FC32D3E82BAB}"/>
              </a:ext>
            </a:extLst>
          </p:cNvPr>
          <p:cNvSpPr txBox="1">
            <a:spLocks/>
          </p:cNvSpPr>
          <p:nvPr/>
        </p:nvSpPr>
        <p:spPr>
          <a:xfrm>
            <a:off x="1565532" y="771532"/>
            <a:ext cx="9087228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Цель дизайн-бюро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: выстраивание продуктовой линейки Гжели в соответствии с потребностью рынка.</a:t>
            </a:r>
          </a:p>
        </p:txBody>
      </p:sp>
      <p:sp>
        <p:nvSpPr>
          <p:cNvPr id="88" name="Title 5">
            <a:extLst>
              <a:ext uri="{FF2B5EF4-FFF2-40B4-BE49-F238E27FC236}">
                <a16:creationId xmlns:a16="http://schemas.microsoft.com/office/drawing/2014/main" id="{4386CB63-E62A-497F-84F1-2FC65093A01E}"/>
              </a:ext>
            </a:extLst>
          </p:cNvPr>
          <p:cNvSpPr txBox="1">
            <a:spLocks/>
          </p:cNvSpPr>
          <p:nvPr/>
        </p:nvSpPr>
        <p:spPr>
          <a:xfrm>
            <a:off x="1565533" y="1340959"/>
            <a:ext cx="4855522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Ключевые функции</a:t>
            </a:r>
          </a:p>
        </p:txBody>
      </p:sp>
      <p:sp>
        <p:nvSpPr>
          <p:cNvPr id="89" name="Google Shape;12206;p62">
            <a:extLst>
              <a:ext uri="{FF2B5EF4-FFF2-40B4-BE49-F238E27FC236}">
                <a16:creationId xmlns:a16="http://schemas.microsoft.com/office/drawing/2014/main" id="{57DA515C-0460-4430-8495-14F253B61EA3}"/>
              </a:ext>
            </a:extLst>
          </p:cNvPr>
          <p:cNvSpPr txBox="1"/>
          <p:nvPr/>
        </p:nvSpPr>
        <p:spPr>
          <a:xfrm>
            <a:off x="1756893" y="4140374"/>
            <a:ext cx="807922" cy="3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Восприятие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91" name="Google Shape;12208;p62">
            <a:extLst>
              <a:ext uri="{FF2B5EF4-FFF2-40B4-BE49-F238E27FC236}">
                <a16:creationId xmlns:a16="http://schemas.microsoft.com/office/drawing/2014/main" id="{4F532A23-2345-439F-886C-50215FB97497}"/>
              </a:ext>
            </a:extLst>
          </p:cNvPr>
          <p:cNvSpPr txBox="1"/>
          <p:nvPr/>
        </p:nvSpPr>
        <p:spPr>
          <a:xfrm>
            <a:off x="1646094" y="3298771"/>
            <a:ext cx="1133676" cy="28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Прототипирование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92" name="Google Shape;12209;p62">
            <a:extLst>
              <a:ext uri="{FF2B5EF4-FFF2-40B4-BE49-F238E27FC236}">
                <a16:creationId xmlns:a16="http://schemas.microsoft.com/office/drawing/2014/main" id="{A4C969FE-A704-45A2-BF0D-A62A0BCA6498}"/>
              </a:ext>
            </a:extLst>
          </p:cNvPr>
          <p:cNvSpPr txBox="1"/>
          <p:nvPr/>
        </p:nvSpPr>
        <p:spPr>
          <a:xfrm>
            <a:off x="1644149" y="2377849"/>
            <a:ext cx="1133677" cy="31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Изучение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трендов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93" name="Google Shape;12210;p62">
            <a:extLst>
              <a:ext uri="{FF2B5EF4-FFF2-40B4-BE49-F238E27FC236}">
                <a16:creationId xmlns:a16="http://schemas.microsoft.com/office/drawing/2014/main" id="{36A45D8B-42AE-47DE-9F45-F1BA97107C3C}"/>
              </a:ext>
            </a:extLst>
          </p:cNvPr>
          <p:cNvSpPr txBox="1"/>
          <p:nvPr/>
        </p:nvSpPr>
        <p:spPr>
          <a:xfrm>
            <a:off x="1782854" y="4777967"/>
            <a:ext cx="756000" cy="2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Внедрение разработок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94" name="Google Shape;12211;p62">
            <a:extLst>
              <a:ext uri="{FF2B5EF4-FFF2-40B4-BE49-F238E27FC236}">
                <a16:creationId xmlns:a16="http://schemas.microsoft.com/office/drawing/2014/main" id="{21E43B86-4FF9-48B3-98DD-840663BFD970}"/>
              </a:ext>
            </a:extLst>
          </p:cNvPr>
          <p:cNvSpPr txBox="1"/>
          <p:nvPr/>
        </p:nvSpPr>
        <p:spPr>
          <a:xfrm>
            <a:off x="1705896" y="5513387"/>
            <a:ext cx="1021796" cy="261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Маркетинговое сопровождение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95" name="Google Shape;12452;p66">
            <a:extLst>
              <a:ext uri="{FF2B5EF4-FFF2-40B4-BE49-F238E27FC236}">
                <a16:creationId xmlns:a16="http://schemas.microsoft.com/office/drawing/2014/main" id="{11842138-0433-4056-A96E-7C4942C555D9}"/>
              </a:ext>
            </a:extLst>
          </p:cNvPr>
          <p:cNvSpPr>
            <a:spLocks/>
          </p:cNvSpPr>
          <p:nvPr/>
        </p:nvSpPr>
        <p:spPr>
          <a:xfrm>
            <a:off x="2971719" y="4520570"/>
            <a:ext cx="3437032" cy="43502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Изучение, поиск и внедрение новых разработок: инновационные материалы, технологии, робототехника и ИИ в деятельности компании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" name="Google Shape;12464;p66">
            <a:extLst>
              <a:ext uri="{FF2B5EF4-FFF2-40B4-BE49-F238E27FC236}">
                <a16:creationId xmlns:a16="http://schemas.microsoft.com/office/drawing/2014/main" id="{F33A0665-6152-4057-8333-087C036B6048}"/>
              </a:ext>
            </a:extLst>
          </p:cNvPr>
          <p:cNvSpPr/>
          <p:nvPr/>
        </p:nvSpPr>
        <p:spPr>
          <a:xfrm>
            <a:off x="2971720" y="1925661"/>
            <a:ext cx="3449336" cy="810728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Исследования и изучение трендов в области НХП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Анализ коммерческой активности и корректировка продуктовой линейки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Мероприятий для повышения узнаваемости бренда</a:t>
            </a:r>
          </a:p>
        </p:txBody>
      </p:sp>
      <p:sp>
        <p:nvSpPr>
          <p:cNvPr id="98" name="Google Shape;12470;p66">
            <a:extLst>
              <a:ext uri="{FF2B5EF4-FFF2-40B4-BE49-F238E27FC236}">
                <a16:creationId xmlns:a16="http://schemas.microsoft.com/office/drawing/2014/main" id="{A0BAC714-E7A7-409B-BB4A-8896780E3002}"/>
              </a:ext>
            </a:extLst>
          </p:cNvPr>
          <p:cNvSpPr>
            <a:spLocks/>
          </p:cNvSpPr>
          <p:nvPr/>
        </p:nvSpPr>
        <p:spPr>
          <a:xfrm>
            <a:off x="2971719" y="2783491"/>
            <a:ext cx="3449336" cy="69318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C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u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sDev и прототипирование в лабораториях с привлечением художников и скульпторов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Выпуск экспериментальных партий и тестирование спроса</a:t>
            </a:r>
          </a:p>
        </p:txBody>
      </p:sp>
      <p:sp>
        <p:nvSpPr>
          <p:cNvPr id="99" name="Google Shape;12476;p66">
            <a:extLst>
              <a:ext uri="{FF2B5EF4-FFF2-40B4-BE49-F238E27FC236}">
                <a16:creationId xmlns:a16="http://schemas.microsoft.com/office/drawing/2014/main" id="{35885B09-18E8-4345-966B-8DEEE50827E8}"/>
              </a:ext>
            </a:extLst>
          </p:cNvPr>
          <p:cNvSpPr>
            <a:spLocks/>
          </p:cNvSpPr>
          <p:nvPr/>
        </p:nvSpPr>
        <p:spPr>
          <a:xfrm>
            <a:off x="2971719" y="3536013"/>
            <a:ext cx="3524908" cy="88811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Внедрение культуры восприятия НХП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Формирование кадрового резерва работников креативных профессий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Организация стажировок, практик и лабораторных работ студентов</a:t>
            </a:r>
          </a:p>
        </p:txBody>
      </p:sp>
      <p:sp>
        <p:nvSpPr>
          <p:cNvPr id="100" name="Google Shape;12482;p66">
            <a:extLst>
              <a:ext uri="{FF2B5EF4-FFF2-40B4-BE49-F238E27FC236}">
                <a16:creationId xmlns:a16="http://schemas.microsoft.com/office/drawing/2014/main" id="{831FB264-EC18-454B-BF2D-52D2864B79D3}"/>
              </a:ext>
            </a:extLst>
          </p:cNvPr>
          <p:cNvSpPr>
            <a:spLocks/>
          </p:cNvSpPr>
          <p:nvPr/>
        </p:nvSpPr>
        <p:spPr>
          <a:xfrm>
            <a:off x="2971719" y="5241548"/>
            <a:ext cx="3437032" cy="43502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Маркетинговое сопровождение деятельности компании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Title 5">
            <a:extLst>
              <a:ext uri="{FF2B5EF4-FFF2-40B4-BE49-F238E27FC236}">
                <a16:creationId xmlns:a16="http://schemas.microsoft.com/office/drawing/2014/main" id="{3B441F1B-0947-494D-8937-68B1FFC7F0B2}"/>
              </a:ext>
            </a:extLst>
          </p:cNvPr>
          <p:cNvSpPr txBox="1">
            <a:spLocks/>
          </p:cNvSpPr>
          <p:nvPr/>
        </p:nvSpPr>
        <p:spPr>
          <a:xfrm>
            <a:off x="9143217" y="1340959"/>
            <a:ext cx="140400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Орг. структура</a:t>
            </a:r>
          </a:p>
        </p:txBody>
      </p:sp>
      <p:sp>
        <p:nvSpPr>
          <p:cNvPr id="102" name="Google Shape;12209;p62">
            <a:extLst>
              <a:ext uri="{FF2B5EF4-FFF2-40B4-BE49-F238E27FC236}">
                <a16:creationId xmlns:a16="http://schemas.microsoft.com/office/drawing/2014/main" id="{C93C74EB-68E2-428E-BA89-0228D4F4F1E2}"/>
              </a:ext>
            </a:extLst>
          </p:cNvPr>
          <p:cNvSpPr txBox="1"/>
          <p:nvPr/>
        </p:nvSpPr>
        <p:spPr>
          <a:xfrm>
            <a:off x="9143217" y="2073930"/>
            <a:ext cx="1404000" cy="468000"/>
          </a:xfrm>
          <a:prstGeom prst="rect">
            <a:avLst/>
          </a:prstGeom>
          <a:noFill/>
          <a:ln w="19050">
            <a:solidFill>
              <a:srgbClr val="7795E1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Главный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дизайнер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103" name="Google Shape;12209;p62">
            <a:extLst>
              <a:ext uri="{FF2B5EF4-FFF2-40B4-BE49-F238E27FC236}">
                <a16:creationId xmlns:a16="http://schemas.microsoft.com/office/drawing/2014/main" id="{F46BF0B3-DB69-4322-849D-CD9CA3B33057}"/>
              </a:ext>
            </a:extLst>
          </p:cNvPr>
          <p:cNvSpPr txBox="1"/>
          <p:nvPr/>
        </p:nvSpPr>
        <p:spPr>
          <a:xfrm>
            <a:off x="9143217" y="3120561"/>
            <a:ext cx="1404000" cy="468000"/>
          </a:xfrm>
          <a:prstGeom prst="rect">
            <a:avLst/>
          </a:prstGeom>
          <a:noFill/>
          <a:ln w="19050">
            <a:solidFill>
              <a:srgbClr val="B5CAE7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Дизайнеры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 человека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104" name="Google Shape;12209;p62">
            <a:extLst>
              <a:ext uri="{FF2B5EF4-FFF2-40B4-BE49-F238E27FC236}">
                <a16:creationId xmlns:a16="http://schemas.microsoft.com/office/drawing/2014/main" id="{80CED502-A6A8-4CE1-A81D-459B9136997D}"/>
              </a:ext>
            </a:extLst>
          </p:cNvPr>
          <p:cNvSpPr txBox="1"/>
          <p:nvPr/>
        </p:nvSpPr>
        <p:spPr>
          <a:xfrm>
            <a:off x="9143217" y="4167192"/>
            <a:ext cx="1404000" cy="468000"/>
          </a:xfrm>
          <a:prstGeom prst="rect">
            <a:avLst/>
          </a:prstGeom>
          <a:noFill/>
          <a:ln w="19050">
            <a:solidFill>
              <a:srgbClr val="B5CAE7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Технолог-инженер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 человека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105" name="Google Shape;12209;p62">
            <a:extLst>
              <a:ext uri="{FF2B5EF4-FFF2-40B4-BE49-F238E27FC236}">
                <a16:creationId xmlns:a16="http://schemas.microsoft.com/office/drawing/2014/main" id="{27CCCE2D-1CE6-498C-8011-84B7478BCBCD}"/>
              </a:ext>
            </a:extLst>
          </p:cNvPr>
          <p:cNvSpPr txBox="1"/>
          <p:nvPr/>
        </p:nvSpPr>
        <p:spPr>
          <a:xfrm>
            <a:off x="9143217" y="5213823"/>
            <a:ext cx="1404000" cy="468000"/>
          </a:xfrm>
          <a:prstGeom prst="rect">
            <a:avLst/>
          </a:prstGeom>
          <a:noFill/>
          <a:ln w="19050">
            <a:solidFill>
              <a:srgbClr val="B5CAE7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Аналитик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 человек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108" name="Title 5">
            <a:extLst>
              <a:ext uri="{FF2B5EF4-FFF2-40B4-BE49-F238E27FC236}">
                <a16:creationId xmlns:a16="http://schemas.microsoft.com/office/drawing/2014/main" id="{60ADBD27-DAD6-48B6-8467-FECAED9BD5E4}"/>
              </a:ext>
            </a:extLst>
          </p:cNvPr>
          <p:cNvSpPr txBox="1">
            <a:spLocks/>
          </p:cNvSpPr>
          <p:nvPr/>
        </p:nvSpPr>
        <p:spPr>
          <a:xfrm>
            <a:off x="6634677" y="1340959"/>
            <a:ext cx="1701456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Целеполагание</a:t>
            </a:r>
          </a:p>
        </p:txBody>
      </p:sp>
      <p:sp>
        <p:nvSpPr>
          <p:cNvPr id="109" name="Google Shape;12464;p66">
            <a:extLst>
              <a:ext uri="{FF2B5EF4-FFF2-40B4-BE49-F238E27FC236}">
                <a16:creationId xmlns:a16="http://schemas.microsoft.com/office/drawing/2014/main" id="{7382F765-6A70-49CF-AD92-D32C5C8213D4}"/>
              </a:ext>
            </a:extLst>
          </p:cNvPr>
          <p:cNvSpPr/>
          <p:nvPr/>
        </p:nvSpPr>
        <p:spPr>
          <a:xfrm>
            <a:off x="6634677" y="1987432"/>
            <a:ext cx="1701456" cy="3915657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▲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Быстрое создание новой продукции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▲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Развитие собственного пула дизайнеров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▲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Georgia"/>
              </a:rPr>
              <a:t>Сокращение времени для вывода на рынок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▲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Адаптация под современные сценарии использования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57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▲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Постоянная связь с потребителями для успешного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market-fit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продукта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57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Заголовок 1">
            <a:extLst>
              <a:ext uri="{FF2B5EF4-FFF2-40B4-BE49-F238E27FC236}">
                <a16:creationId xmlns:a16="http://schemas.microsoft.com/office/drawing/2014/main" id="{F954683E-4AB9-476E-8AF0-FCE61BE12CF1}"/>
              </a:ext>
            </a:extLst>
          </p:cNvPr>
          <p:cNvSpPr txBox="1">
            <a:spLocks/>
          </p:cNvSpPr>
          <p:nvPr/>
        </p:nvSpPr>
        <p:spPr>
          <a:xfrm>
            <a:off x="1668241" y="6103929"/>
            <a:ext cx="9116453" cy="615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953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Дизайн бюро значительно повысит объем выпуска новых и актуальных продуктов.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 Для реализации объема заказов будет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сокращен процесса выпуска продукта до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4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5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дней.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C467880-DF33-4E95-BCE9-4D1A7A70358C}"/>
              </a:ext>
            </a:extLst>
          </p:cNvPr>
          <p:cNvCxnSpPr>
            <a:cxnSpLocks/>
          </p:cNvCxnSpPr>
          <p:nvPr/>
        </p:nvCxnSpPr>
        <p:spPr>
          <a:xfrm>
            <a:off x="8702040" y="1422401"/>
            <a:ext cx="0" cy="435295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3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88E199E0-0D5B-463D-9F9B-E5E9620056A3}"/>
              </a:ext>
            </a:extLst>
          </p:cNvPr>
          <p:cNvSpPr/>
          <p:nvPr/>
        </p:nvSpPr>
        <p:spPr>
          <a:xfrm>
            <a:off x="1579552" y="5218504"/>
            <a:ext cx="3876369" cy="709644"/>
          </a:xfrm>
          <a:prstGeom prst="rect">
            <a:avLst/>
          </a:prstGeom>
          <a:solidFill>
            <a:srgbClr val="D9E2F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0906" name="Picture 10" descr="ПЕЧИ ДЛЯ ОБЖИГА СТРУКТУРНОЙ КЕРАМИКИ | SACMI">
            <a:extLst>
              <a:ext uri="{FF2B5EF4-FFF2-40B4-BE49-F238E27FC236}">
                <a16:creationId xmlns:a16="http://schemas.microsoft.com/office/drawing/2014/main" id="{92514B4A-3A65-487A-B9BE-A41B35E9F8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3" t="299" r="13450" b="492"/>
          <a:stretch/>
        </p:blipFill>
        <p:spPr bwMode="auto">
          <a:xfrm>
            <a:off x="6176319" y="4220109"/>
            <a:ext cx="1003718" cy="78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FB800F3-7E39-45F6-B0A0-F18B52DE6DCF}"/>
              </a:ext>
            </a:extLst>
          </p:cNvPr>
          <p:cNvSpPr/>
          <p:nvPr/>
        </p:nvSpPr>
        <p:spPr>
          <a:xfrm>
            <a:off x="6035758" y="874759"/>
            <a:ext cx="1255667" cy="80166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43" name="Object 42" hidden="1">
            <a:extLst>
              <a:ext uri="{FF2B5EF4-FFF2-40B4-BE49-F238E27FC236}">
                <a16:creationId xmlns:a16="http://schemas.microsoft.com/office/drawing/2014/main" id="{8DE7769F-87DB-403A-9D1C-0DB0034CB9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7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43" name="Object 42" hidden="1">
                        <a:extLst>
                          <a:ext uri="{FF2B5EF4-FFF2-40B4-BE49-F238E27FC236}">
                            <a16:creationId xmlns:a16="http://schemas.microsoft.com/office/drawing/2014/main" id="{8DE7769F-87DB-403A-9D1C-0DB0034CB9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Rectangle 70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33" name="Title 5">
            <a:extLst>
              <a:ext uri="{FF2B5EF4-FFF2-40B4-BE49-F238E27FC236}">
                <a16:creationId xmlns:a16="http://schemas.microsoft.com/office/drawing/2014/main" id="{7A0FCE90-413A-4339-99FD-16B2204DB7CF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441325" algn="l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Оборудование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/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технология</a:t>
            </a:r>
          </a:p>
        </p:txBody>
      </p:sp>
      <p:sp>
        <p:nvSpPr>
          <p:cNvPr id="197" name="Заголовок 1">
            <a:extLst>
              <a:ext uri="{FF2B5EF4-FFF2-40B4-BE49-F238E27FC236}">
                <a16:creationId xmlns:a16="http://schemas.microsoft.com/office/drawing/2014/main" id="{7EEC06E3-B97A-4714-8B72-56C81E351B89}"/>
              </a:ext>
            </a:extLst>
          </p:cNvPr>
          <p:cNvSpPr txBox="1">
            <a:spLocks/>
          </p:cNvSpPr>
          <p:nvPr/>
        </p:nvSpPr>
        <p:spPr>
          <a:xfrm>
            <a:off x="1668241" y="6148814"/>
            <a:ext cx="9151839" cy="615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953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Приобретение нового европейского оборудования обеспечит полный цикл производства и высокое качество продукции для сегмента премиум. </a:t>
            </a:r>
          </a:p>
        </p:txBody>
      </p:sp>
      <p:pic>
        <p:nvPicPr>
          <p:cNvPr id="104" name="Picture 6">
            <a:extLst>
              <a:ext uri="{FF2B5EF4-FFF2-40B4-BE49-F238E27FC236}">
                <a16:creationId xmlns:a16="http://schemas.microsoft.com/office/drawing/2014/main" id="{7D31456A-4561-47FE-85D7-D53C549129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40" y="793288"/>
            <a:ext cx="3612568" cy="4152900"/>
          </a:xfrm>
          <a:prstGeom prst="rect">
            <a:avLst/>
          </a:prstGeom>
        </p:spPr>
      </p:pic>
      <p:sp>
        <p:nvSpPr>
          <p:cNvPr id="105" name="Rectangle 7">
            <a:extLst>
              <a:ext uri="{FF2B5EF4-FFF2-40B4-BE49-F238E27FC236}">
                <a16:creationId xmlns:a16="http://schemas.microsoft.com/office/drawing/2014/main" id="{66F262CB-5995-4C15-A5BB-38259648657F}"/>
              </a:ext>
            </a:extLst>
          </p:cNvPr>
          <p:cNvSpPr/>
          <p:nvPr/>
        </p:nvSpPr>
        <p:spPr>
          <a:xfrm>
            <a:off x="2099092" y="1277252"/>
            <a:ext cx="2132549" cy="39123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 panose="02000506000000020004"/>
              <a:ea typeface="+mn-ea"/>
              <a:cs typeface="+mn-cs"/>
            </a:endParaRPr>
          </a:p>
        </p:txBody>
      </p:sp>
      <p:grpSp>
        <p:nvGrpSpPr>
          <p:cNvPr id="107" name="Group 126">
            <a:extLst>
              <a:ext uri="{FF2B5EF4-FFF2-40B4-BE49-F238E27FC236}">
                <a16:creationId xmlns:a16="http://schemas.microsoft.com/office/drawing/2014/main" id="{0426637D-42CB-48E2-B251-36A0D59C4DF4}"/>
              </a:ext>
            </a:extLst>
          </p:cNvPr>
          <p:cNvGrpSpPr/>
          <p:nvPr/>
        </p:nvGrpSpPr>
        <p:grpSpPr>
          <a:xfrm>
            <a:off x="5926053" y="757784"/>
            <a:ext cx="259129" cy="259129"/>
            <a:chOff x="634105" y="1066221"/>
            <a:chExt cx="259129" cy="259129"/>
          </a:xfrm>
          <a:solidFill>
            <a:srgbClr val="FFC000"/>
          </a:solidFill>
        </p:grpSpPr>
        <p:sp>
          <p:nvSpPr>
            <p:cNvPr id="109" name="Oval 124">
              <a:extLst>
                <a:ext uri="{FF2B5EF4-FFF2-40B4-BE49-F238E27FC236}">
                  <a16:creationId xmlns:a16="http://schemas.microsoft.com/office/drawing/2014/main" id="{47C9CB01-0E25-441D-8B0C-9CC30C39804D}"/>
                </a:ext>
              </a:extLst>
            </p:cNvPr>
            <p:cNvSpPr/>
            <p:nvPr/>
          </p:nvSpPr>
          <p:spPr>
            <a:xfrm>
              <a:off x="634105" y="1066221"/>
              <a:ext cx="259129" cy="2591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F6B33A5-B869-4A33-8C1D-91B0D7F279AB}"/>
                </a:ext>
              </a:extLst>
            </p:cNvPr>
            <p:cNvSpPr txBox="1"/>
            <p:nvPr/>
          </p:nvSpPr>
          <p:spPr>
            <a:xfrm>
              <a:off x="711238" y="1088063"/>
              <a:ext cx="104863" cy="2154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F3FCA055-BEA9-42C3-91DF-16FD6AEE8433}"/>
              </a:ext>
            </a:extLst>
          </p:cNvPr>
          <p:cNvSpPr txBox="1">
            <a:spLocks/>
          </p:cNvSpPr>
          <p:nvPr/>
        </p:nvSpPr>
        <p:spPr>
          <a:xfrm>
            <a:off x="8452992" y="807761"/>
            <a:ext cx="2621689" cy="97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Склад сырья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БРС  с комплектом</a:t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вспомогательного оборудования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Шаровые мельницы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Пропеллерные мешалки с емкостями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Мембранные насосы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B8E1411-4024-4419-8CF3-496B1C44E460}"/>
              </a:ext>
            </a:extLst>
          </p:cNvPr>
          <p:cNvSpPr txBox="1">
            <a:spLocks/>
          </p:cNvSpPr>
          <p:nvPr/>
        </p:nvSpPr>
        <p:spPr>
          <a:xfrm>
            <a:off x="7338882" y="1064318"/>
            <a:ext cx="1094633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Массо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заготови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-тельный цех</a:t>
            </a: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D70B88FE-C91D-4C9C-AAAC-B2F1E7DDE7DB}"/>
              </a:ext>
            </a:extLst>
          </p:cNvPr>
          <p:cNvSpPr/>
          <p:nvPr/>
        </p:nvSpPr>
        <p:spPr>
          <a:xfrm>
            <a:off x="6035757" y="1878929"/>
            <a:ext cx="1254445" cy="80166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7BBD46CB-31D1-4C41-AFDC-A95A568D2833}"/>
              </a:ext>
            </a:extLst>
          </p:cNvPr>
          <p:cNvSpPr/>
          <p:nvPr/>
        </p:nvSpPr>
        <p:spPr>
          <a:xfrm>
            <a:off x="6035758" y="2843106"/>
            <a:ext cx="1254445" cy="1085961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B3A8B4AB-4B54-400D-8055-5C9036C4E151}"/>
              </a:ext>
            </a:extLst>
          </p:cNvPr>
          <p:cNvSpPr/>
          <p:nvPr/>
        </p:nvSpPr>
        <p:spPr>
          <a:xfrm>
            <a:off x="6035757" y="4198683"/>
            <a:ext cx="1254444" cy="80166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16B1A8BA-5142-4BF1-8D8C-41CE8C10A357}"/>
              </a:ext>
            </a:extLst>
          </p:cNvPr>
          <p:cNvSpPr/>
          <p:nvPr/>
        </p:nvSpPr>
        <p:spPr>
          <a:xfrm>
            <a:off x="6035757" y="5146182"/>
            <a:ext cx="1254444" cy="78196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DE9672-C738-4F6A-BC65-23606A57808F}"/>
              </a:ext>
            </a:extLst>
          </p:cNvPr>
          <p:cNvSpPr txBox="1">
            <a:spLocks/>
          </p:cNvSpPr>
          <p:nvPr/>
        </p:nvSpPr>
        <p:spPr>
          <a:xfrm>
            <a:off x="7324607" y="1869040"/>
            <a:ext cx="1123180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Декольный участок и    механизи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рованное декорирование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811400-0B6F-4335-AD28-32C5410B3909}"/>
              </a:ext>
            </a:extLst>
          </p:cNvPr>
          <p:cNvSpPr txBox="1">
            <a:spLocks/>
          </p:cNvSpPr>
          <p:nvPr/>
        </p:nvSpPr>
        <p:spPr>
          <a:xfrm>
            <a:off x="7355087" y="2993670"/>
            <a:ext cx="1062220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Зона изготовления изделий фарфорового полуфабриката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34861-787E-419A-B81A-BEBF44DA9579}"/>
              </a:ext>
            </a:extLst>
          </p:cNvPr>
          <p:cNvSpPr txBox="1">
            <a:spLocks/>
          </p:cNvSpPr>
          <p:nvPr/>
        </p:nvSpPr>
        <p:spPr>
          <a:xfrm>
            <a:off x="7395600" y="4484100"/>
            <a:ext cx="981197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Зона обжига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868268-DA11-44E5-BA0D-FAE85DA2F5B5}"/>
              </a:ext>
            </a:extLst>
          </p:cNvPr>
          <p:cNvSpPr txBox="1">
            <a:spLocks/>
          </p:cNvSpPr>
          <p:nvPr/>
        </p:nvSpPr>
        <p:spPr>
          <a:xfrm>
            <a:off x="7395600" y="5283250"/>
            <a:ext cx="981197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Центральная заводская лаборатория</a:t>
            </a:r>
          </a:p>
        </p:txBody>
      </p:sp>
      <p:grpSp>
        <p:nvGrpSpPr>
          <p:cNvPr id="34" name="Group 126">
            <a:extLst>
              <a:ext uri="{FF2B5EF4-FFF2-40B4-BE49-F238E27FC236}">
                <a16:creationId xmlns:a16="http://schemas.microsoft.com/office/drawing/2014/main" id="{50B177B8-60D1-4131-ADF9-C8DE83D47E79}"/>
              </a:ext>
            </a:extLst>
          </p:cNvPr>
          <p:cNvGrpSpPr/>
          <p:nvPr/>
        </p:nvGrpSpPr>
        <p:grpSpPr>
          <a:xfrm>
            <a:off x="5926053" y="5087198"/>
            <a:ext cx="259129" cy="259129"/>
            <a:chOff x="634105" y="1066221"/>
            <a:chExt cx="259129" cy="259129"/>
          </a:xfrm>
          <a:solidFill>
            <a:srgbClr val="FFC000"/>
          </a:solidFill>
        </p:grpSpPr>
        <p:sp>
          <p:nvSpPr>
            <p:cNvPr id="35" name="Oval 124">
              <a:extLst>
                <a:ext uri="{FF2B5EF4-FFF2-40B4-BE49-F238E27FC236}">
                  <a16:creationId xmlns:a16="http://schemas.microsoft.com/office/drawing/2014/main" id="{6179ED81-DF53-4993-BC08-D264BEE771DE}"/>
                </a:ext>
              </a:extLst>
            </p:cNvPr>
            <p:cNvSpPr/>
            <p:nvPr/>
          </p:nvSpPr>
          <p:spPr>
            <a:xfrm>
              <a:off x="634105" y="1066221"/>
              <a:ext cx="259129" cy="2591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61E203-EC94-492B-AA15-5E1F49C8F083}"/>
                </a:ext>
              </a:extLst>
            </p:cNvPr>
            <p:cNvSpPr txBox="1"/>
            <p:nvPr/>
          </p:nvSpPr>
          <p:spPr>
            <a:xfrm>
              <a:off x="711238" y="1088063"/>
              <a:ext cx="104863" cy="2154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5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21EF3A3-4E99-4477-99DF-7919F1C56BF7}"/>
              </a:ext>
            </a:extLst>
          </p:cNvPr>
          <p:cNvSpPr txBox="1">
            <a:spLocks/>
          </p:cNvSpPr>
          <p:nvPr/>
        </p:nvSpPr>
        <p:spPr>
          <a:xfrm>
            <a:off x="8452991" y="1882941"/>
            <a:ext cx="2412218" cy="797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127000" indent="-127000">
              <a:spcBef>
                <a:spcPts val="100"/>
              </a:spcBef>
              <a:buChar char="•"/>
              <a:defRPr sz="90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Комплект оборудования цифровой печати и изготовления деколей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Установка прямого нанесения рисунка на изделия фирмы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KERADJET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на 9 цветов и 5 спецэффектов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A10946-8F11-4C6C-BFB9-F25A9A784659}"/>
              </a:ext>
            </a:extLst>
          </p:cNvPr>
          <p:cNvSpPr txBox="1"/>
          <p:nvPr/>
        </p:nvSpPr>
        <p:spPr>
          <a:xfrm>
            <a:off x="8452991" y="2793615"/>
            <a:ext cx="2412218" cy="1184940"/>
          </a:xfrm>
          <a:prstGeom prst="rect">
            <a:avLst/>
          </a:prstGeom>
          <a:noFill/>
        </p:spPr>
        <p:txBody>
          <a:bodyPr wrap="square" lIns="90000" tIns="0" rIns="0" bIns="0">
            <a:spAutoFit/>
          </a:bodyPr>
          <a:lstStyle>
            <a:defPPr>
              <a:defRPr lang="en-US"/>
            </a:defPPr>
            <a:lvl1pPr marL="127000" indent="-127000">
              <a:spcBef>
                <a:spcPts val="100"/>
              </a:spcBef>
              <a:buChar char="•"/>
              <a:defRPr sz="100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Изостатические прессы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Глазуровочные машины 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Установка тонкостенного литья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Lippert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Установка стендового литья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Lippert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Установка для литья полых изделий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Lippert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Шлифовальная машина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Lippert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Сортировочный конвейер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Lippert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8C5373-8E2F-4DED-99A7-DD5E57F9A1EF}"/>
              </a:ext>
            </a:extLst>
          </p:cNvPr>
          <p:cNvSpPr txBox="1"/>
          <p:nvPr/>
        </p:nvSpPr>
        <p:spPr>
          <a:xfrm>
            <a:off x="8452991" y="4171195"/>
            <a:ext cx="2412218" cy="856645"/>
          </a:xfrm>
          <a:prstGeom prst="rect">
            <a:avLst/>
          </a:prstGeom>
          <a:noFill/>
        </p:spPr>
        <p:txBody>
          <a:bodyPr wrap="square" lIns="90000" tIns="0" rIns="0" bIns="0">
            <a:sp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Скоростная газовая камерная печь для декорированного обжига фирмы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Печь газовая периодического действия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политого обжига изделий</a:t>
            </a: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Печь газовая периодического действия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для утельного обжига изделий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7120CD-C2A9-43ED-9A3E-E251D564A820}"/>
              </a:ext>
            </a:extLst>
          </p:cNvPr>
          <p:cNvSpPr txBox="1">
            <a:spLocks/>
          </p:cNvSpPr>
          <p:nvPr/>
        </p:nvSpPr>
        <p:spPr>
          <a:xfrm>
            <a:off x="8452991" y="5467916"/>
            <a:ext cx="2412218" cy="138499"/>
          </a:xfrm>
          <a:prstGeom prst="rect">
            <a:avLst/>
          </a:prstGeom>
          <a:noFill/>
        </p:spPr>
        <p:txBody>
          <a:bodyPr wrap="square" lIns="90000" tIns="0" rIns="0" bIns="0" anchor="ctr">
            <a:spAutoFit/>
          </a:bodyPr>
          <a:lstStyle>
            <a:defPPr>
              <a:defRPr lang="en-US"/>
            </a:defPPr>
            <a:lvl1pPr marL="127000" indent="-127000">
              <a:spcBef>
                <a:spcPts val="100"/>
              </a:spcBef>
              <a:buChar char="•"/>
              <a:defRPr sz="90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Оборудование для лаборатории</a:t>
            </a:r>
          </a:p>
        </p:txBody>
      </p:sp>
      <p:pic>
        <p:nvPicPr>
          <p:cNvPr id="80911" name="Picture 15" descr="News - Kerajet">
            <a:extLst>
              <a:ext uri="{FF2B5EF4-FFF2-40B4-BE49-F238E27FC236}">
                <a16:creationId xmlns:a16="http://schemas.microsoft.com/office/drawing/2014/main" id="{7245BEB0-00F1-4671-9B62-3FD120BE6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" t="20866" b="16415"/>
          <a:stretch/>
        </p:blipFill>
        <p:spPr bwMode="auto">
          <a:xfrm>
            <a:off x="6082832" y="1960621"/>
            <a:ext cx="1190471" cy="66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13" name="Picture 17" descr="Tableware - LIPPERT - engineering solutions">
            <a:extLst>
              <a:ext uri="{FF2B5EF4-FFF2-40B4-BE49-F238E27FC236}">
                <a16:creationId xmlns:a16="http://schemas.microsoft.com/office/drawing/2014/main" id="{5E1AEC5C-14DD-4E3D-B64D-ED44C4D6A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623" y="3025497"/>
            <a:ext cx="1081764" cy="72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126">
            <a:extLst>
              <a:ext uri="{FF2B5EF4-FFF2-40B4-BE49-F238E27FC236}">
                <a16:creationId xmlns:a16="http://schemas.microsoft.com/office/drawing/2014/main" id="{3E83A0CC-A072-4A0C-843E-8C1AA237895A}"/>
              </a:ext>
            </a:extLst>
          </p:cNvPr>
          <p:cNvGrpSpPr/>
          <p:nvPr/>
        </p:nvGrpSpPr>
        <p:grpSpPr>
          <a:xfrm>
            <a:off x="5926053" y="2763103"/>
            <a:ext cx="259129" cy="259129"/>
            <a:chOff x="634105" y="1066221"/>
            <a:chExt cx="259129" cy="259129"/>
          </a:xfrm>
          <a:solidFill>
            <a:srgbClr val="FFC000"/>
          </a:solidFill>
        </p:grpSpPr>
        <p:sp>
          <p:nvSpPr>
            <p:cNvPr id="28" name="Oval 124">
              <a:extLst>
                <a:ext uri="{FF2B5EF4-FFF2-40B4-BE49-F238E27FC236}">
                  <a16:creationId xmlns:a16="http://schemas.microsoft.com/office/drawing/2014/main" id="{8F5DFA0F-D755-4D8F-AB15-0D149E5626A9}"/>
                </a:ext>
              </a:extLst>
            </p:cNvPr>
            <p:cNvSpPr/>
            <p:nvPr/>
          </p:nvSpPr>
          <p:spPr>
            <a:xfrm>
              <a:off x="634105" y="1066221"/>
              <a:ext cx="259129" cy="2591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5C163C-AC4A-4B52-9992-C7E9EC0EA6C0}"/>
                </a:ext>
              </a:extLst>
            </p:cNvPr>
            <p:cNvSpPr txBox="1"/>
            <p:nvPr/>
          </p:nvSpPr>
          <p:spPr>
            <a:xfrm>
              <a:off x="711238" y="1088063"/>
              <a:ext cx="104863" cy="2154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0" name="Group 126">
            <a:extLst>
              <a:ext uri="{FF2B5EF4-FFF2-40B4-BE49-F238E27FC236}">
                <a16:creationId xmlns:a16="http://schemas.microsoft.com/office/drawing/2014/main" id="{E0B86AD0-8FE2-47FE-AE28-275F4EC0E6F4}"/>
              </a:ext>
            </a:extLst>
          </p:cNvPr>
          <p:cNvGrpSpPr/>
          <p:nvPr/>
        </p:nvGrpSpPr>
        <p:grpSpPr>
          <a:xfrm>
            <a:off x="5926053" y="4081863"/>
            <a:ext cx="259129" cy="259129"/>
            <a:chOff x="634105" y="1066221"/>
            <a:chExt cx="259129" cy="259129"/>
          </a:xfrm>
          <a:solidFill>
            <a:srgbClr val="FFC000"/>
          </a:solidFill>
        </p:grpSpPr>
        <p:sp>
          <p:nvSpPr>
            <p:cNvPr id="31" name="Oval 124">
              <a:extLst>
                <a:ext uri="{FF2B5EF4-FFF2-40B4-BE49-F238E27FC236}">
                  <a16:creationId xmlns:a16="http://schemas.microsoft.com/office/drawing/2014/main" id="{FD7C4E40-86C8-44DB-A543-05FA5FADCD35}"/>
                </a:ext>
              </a:extLst>
            </p:cNvPr>
            <p:cNvSpPr/>
            <p:nvPr/>
          </p:nvSpPr>
          <p:spPr>
            <a:xfrm>
              <a:off x="634105" y="1066221"/>
              <a:ext cx="259129" cy="2591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98ED1B7-2B76-4AD3-8A32-DCE6FE9BD96B}"/>
                </a:ext>
              </a:extLst>
            </p:cNvPr>
            <p:cNvSpPr txBox="1"/>
            <p:nvPr/>
          </p:nvSpPr>
          <p:spPr>
            <a:xfrm>
              <a:off x="711238" y="1088063"/>
              <a:ext cx="104863" cy="2154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4" name="Group 126">
            <a:extLst>
              <a:ext uri="{FF2B5EF4-FFF2-40B4-BE49-F238E27FC236}">
                <a16:creationId xmlns:a16="http://schemas.microsoft.com/office/drawing/2014/main" id="{E1AEEC9C-B838-41EA-BD4D-926B84534C77}"/>
              </a:ext>
            </a:extLst>
          </p:cNvPr>
          <p:cNvGrpSpPr/>
          <p:nvPr/>
        </p:nvGrpSpPr>
        <p:grpSpPr>
          <a:xfrm>
            <a:off x="5926053" y="1813245"/>
            <a:ext cx="259129" cy="259129"/>
            <a:chOff x="634105" y="1066221"/>
            <a:chExt cx="259129" cy="259129"/>
          </a:xfrm>
          <a:solidFill>
            <a:srgbClr val="FFC000"/>
          </a:solidFill>
        </p:grpSpPr>
        <p:sp>
          <p:nvSpPr>
            <p:cNvPr id="25" name="Oval 124">
              <a:extLst>
                <a:ext uri="{FF2B5EF4-FFF2-40B4-BE49-F238E27FC236}">
                  <a16:creationId xmlns:a16="http://schemas.microsoft.com/office/drawing/2014/main" id="{5D0EB413-094F-4605-8543-9945A143DD4C}"/>
                </a:ext>
              </a:extLst>
            </p:cNvPr>
            <p:cNvSpPr/>
            <p:nvPr/>
          </p:nvSpPr>
          <p:spPr>
            <a:xfrm>
              <a:off x="634105" y="1066221"/>
              <a:ext cx="259129" cy="2591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8BF82F-139D-4FB1-8127-DDA25178E19B}"/>
                </a:ext>
              </a:extLst>
            </p:cNvPr>
            <p:cNvSpPr txBox="1"/>
            <p:nvPr/>
          </p:nvSpPr>
          <p:spPr>
            <a:xfrm>
              <a:off x="711238" y="1088063"/>
              <a:ext cx="104863" cy="2154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</a:p>
          </p:txBody>
        </p:sp>
      </p:grpSp>
      <p:pic>
        <p:nvPicPr>
          <p:cNvPr id="80922" name="Picture 26" descr="https://cs11.livemaster.ru/storage/topic/NxN/37/72/09a03ce0ad22f5a8e08f2ac08a58eb44dcd2vg.jpg?h=BXjFM2Bo-EHhLZQAuNydgw">
            <a:extLst>
              <a:ext uri="{FF2B5EF4-FFF2-40B4-BE49-F238E27FC236}">
                <a16:creationId xmlns:a16="http://schemas.microsoft.com/office/drawing/2014/main" id="{C04F45D4-E781-4769-8D8F-876E5763B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275" y="985438"/>
            <a:ext cx="941719" cy="6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26" name="Picture 30" descr="https://avatars.mds.yandex.net/i?id=4edf6609f8f1d3e1e21a574c157797ed21498e2e-10814598-images-thumbs&amp;n=13">
            <a:extLst>
              <a:ext uri="{FF2B5EF4-FFF2-40B4-BE49-F238E27FC236}">
                <a16:creationId xmlns:a16="http://schemas.microsoft.com/office/drawing/2014/main" id="{C8F5F7D1-0082-4A5E-8732-61311C24C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3" r="12419" b="12461"/>
          <a:stretch/>
        </p:blipFill>
        <p:spPr bwMode="auto">
          <a:xfrm>
            <a:off x="6157519" y="5218505"/>
            <a:ext cx="984474" cy="63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28" name="Picture 32" descr="https://avatars.mds.yandex.net/i?id=53b07c7d4ab2f116034c51a18b72663b84f44956-9151930-images-thumbs&amp;n=13">
            <a:extLst>
              <a:ext uri="{FF2B5EF4-FFF2-40B4-BE49-F238E27FC236}">
                <a16:creationId xmlns:a16="http://schemas.microsoft.com/office/drawing/2014/main" id="{0EA1B3CA-4F62-494B-ACC4-E783D96E6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5" b="24372"/>
          <a:stretch/>
        </p:blipFill>
        <p:spPr bwMode="auto">
          <a:xfrm>
            <a:off x="1839280" y="5320735"/>
            <a:ext cx="976065" cy="52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30" name="Picture 34" descr="https://avatars.mds.yandex.net/i?id=55802bf24efa6b30b20baedf61287d97a8f0e070-8196573-images-thumbs&amp;n=13">
            <a:extLst>
              <a:ext uri="{FF2B5EF4-FFF2-40B4-BE49-F238E27FC236}">
                <a16:creationId xmlns:a16="http://schemas.microsoft.com/office/drawing/2014/main" id="{D6779902-B2B7-419A-B07D-D2A57E103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69" y="5384828"/>
            <a:ext cx="812504" cy="40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33" name="Picture 37" descr="https://avatars.mds.yandex.net/i?id=9d447317c5290f8e8ef86c03277158c6e9c3fee9-10108140-images-thumbs&amp;n=13">
            <a:extLst>
              <a:ext uri="{FF2B5EF4-FFF2-40B4-BE49-F238E27FC236}">
                <a16:creationId xmlns:a16="http://schemas.microsoft.com/office/drawing/2014/main" id="{5057FD04-6D52-49A8-9A74-23966D429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109" y="5320734"/>
            <a:ext cx="523846" cy="5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257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1" name="think-cell Slide" r:id="rId27" imgW="443" imgH="443" progId="TCLayout.ActiveDocument.1">
                  <p:embed/>
                </p:oleObj>
              </mc:Choice>
              <mc:Fallback>
                <p:oleObj name="think-cell Slide" r:id="rId27" imgW="443" imgH="44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2833"/>
            <a:ext cx="8880952" cy="525528"/>
          </a:xfrm>
        </p:spPr>
        <p:txBody>
          <a:bodyPr vert="horz"/>
          <a:lstStyle/>
          <a:p>
            <a:r>
              <a:rPr lang="ru-RU" dirty="0">
                <a:latin typeface="Arial" panose="020B0604020202020204" pitchFamily="34" charset="0"/>
              </a:rPr>
              <a:t>Новые источники сырья имеют недостатки, которые будут нивелированы при вводе </a:t>
            </a:r>
            <a:r>
              <a:rPr lang="ru-RU" dirty="0" err="1">
                <a:latin typeface="Arial" panose="020B0604020202020204" pitchFamily="34" charset="0"/>
              </a:rPr>
              <a:t>массозаготовительного</a:t>
            </a:r>
            <a:r>
              <a:rPr lang="ru-RU" dirty="0">
                <a:latin typeface="Arial" panose="020B0604020202020204" pitchFamily="34" charset="0"/>
              </a:rPr>
              <a:t> производства</a:t>
            </a:r>
            <a:endParaRPr lang="en-US" dirty="0">
              <a:latin typeface="Arial" panose="020B0604020202020204" pitchFamily="34" charset="0"/>
            </a:endParaRPr>
          </a:p>
        </p:txBody>
      </p:sp>
      <p:graphicFrame>
        <p:nvGraphicFramePr>
          <p:cNvPr id="96" name="Chart 95"/>
          <p:cNvGraphicFramePr/>
          <p:nvPr>
            <p:custDataLst>
              <p:tags r:id="rId3"/>
            </p:custDataLst>
          </p:nvPr>
        </p:nvGraphicFramePr>
        <p:xfrm>
          <a:off x="4619626" y="1339850"/>
          <a:ext cx="944563" cy="461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sp>
        <p:nvSpPr>
          <p:cNvPr id="434" name="Text Placeholder 2">
            <a:extLst>
              <a:ext uri="{FF2B5EF4-FFF2-40B4-BE49-F238E27FC236}">
                <a16:creationId xmlns:a16="http://schemas.microsoft.com/office/drawing/2014/main" id="{2D82ED35-FF27-D45E-2D57-EB38537BE921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4948237" y="5353050"/>
            <a:ext cx="2873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F3634D6D-9EE2-458A-BD0F-F1EEF56AAC00}" type="datetime'''2''''''''''''''''0''''''''''''''''%'''''">
              <a:rPr lang="en-US" altLang="en-US" sz="1000" b="1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20%</a:t>
            </a:fld>
            <a:endParaRPr lang="en-US" sz="1000" b="1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3" name="Text Placeholder 2">
            <a:extLst>
              <a:ext uri="{FF2B5EF4-FFF2-40B4-BE49-F238E27FC236}">
                <a16:creationId xmlns:a16="http://schemas.microsoft.com/office/drawing/2014/main" id="{70725F19-1DA5-2B30-2D59-0A935ECDD86C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4948237" y="4240213"/>
            <a:ext cx="2873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134BB195-0871-4C6F-AD9B-12981F9A9286}" type="datetime'''''''''''''''3''''''''0''''''''''''''''''''''''''''''%'''">
              <a:rPr lang="en-US" altLang="en-US" sz="1000" b="1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30%</a:t>
            </a:fld>
            <a:endParaRPr lang="en-US" sz="1000" b="1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1" name="Text Placeholder 2">
            <a:extLst>
              <a:ext uri="{FF2B5EF4-FFF2-40B4-BE49-F238E27FC236}">
                <a16:creationId xmlns:a16="http://schemas.microsoft.com/office/drawing/2014/main" id="{CE6DEAC0-8C97-3E4D-62E7-2A561B04C139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4983163" y="1546225"/>
            <a:ext cx="2174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9BEAF004-A7C9-415B-9CC4-7D7AA7A72CBF}" type="datetime'''''''''''''''''''''''''''''9''''''''''%'''''''''''''''">
              <a:rPr lang="en-US" altLang="en-US" sz="1000" b="1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9%</a:t>
            </a:fld>
            <a:endParaRPr lang="en-US" sz="1000" b="1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2" name="Text Placeholder 2">
            <a:extLst>
              <a:ext uri="{FF2B5EF4-FFF2-40B4-BE49-F238E27FC236}">
                <a16:creationId xmlns:a16="http://schemas.microsoft.com/office/drawing/2014/main" id="{536F16F4-BCF7-C8D4-FEBD-5808E13E2EC8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4948237" y="2659063"/>
            <a:ext cx="2873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0E0188EE-249C-4D5C-8E07-7AC0FB3158F6}" type="datetime'''''''''''''''''''''''''''41''''%'''''''''''''''''''''''''''">
              <a:rPr lang="en-US" altLang="en-US" sz="1000" b="1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41%</a:t>
            </a:fld>
            <a:endParaRPr lang="en-US" sz="1000" b="1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5" name="Text Placeholder 2">
            <a:extLst>
              <a:ext uri="{FF2B5EF4-FFF2-40B4-BE49-F238E27FC236}">
                <a16:creationId xmlns:a16="http://schemas.microsoft.com/office/drawing/2014/main" id="{0C42ACAA-DEE6-4C9C-1FBA-297B86BD9208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579938" y="5918200"/>
            <a:ext cx="1023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854643D9-2535-4138-9AA0-B2D1F696B17B}" type="datetime'Техн''ол''огиче''с''''кий&#10;р''е''це''п''т фар''фо''''''р''а'''">
              <a:rPr lang="ru-RU" altLang="en-US" sz="1000">
                <a:solidFill>
                  <a:srgbClr val="646464"/>
                </a:solidFill>
                <a:latin typeface="Arial" panose="020B0604020202020204" pitchFamily="34" charset="0"/>
                <a:sym typeface="Arial" panose="020B0604020202020204" pitchFamily="34" charset="0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Технологический
рецепт фарфора</a:t>
            </a:fld>
            <a:endParaRPr lang="en-US" sz="1000" dirty="0">
              <a:solidFill>
                <a:srgbClr val="646464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171" name="Chart 170"/>
          <p:cNvGraphicFramePr/>
          <p:nvPr>
            <p:custDataLst>
              <p:tags r:id="rId9"/>
            </p:custDataLst>
          </p:nvPr>
        </p:nvGraphicFramePr>
        <p:xfrm>
          <a:off x="2100263" y="1243014"/>
          <a:ext cx="181610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514476" y="2135188"/>
            <a:ext cx="1050925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Великобритания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405188" y="1655763"/>
            <a:ext cx="1219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Германия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696244" y="1593850"/>
            <a:ext cx="687388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Украина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1" name="Chart 110"/>
          <p:cNvGraphicFramePr/>
          <p:nvPr>
            <p:custDataLst>
              <p:tags r:id="rId10"/>
            </p:custDataLst>
          </p:nvPr>
        </p:nvGraphicFramePr>
        <p:xfrm>
          <a:off x="1925638" y="2474914"/>
          <a:ext cx="216535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sp>
        <p:nvSpPr>
          <p:cNvPr id="105" name="TextBox 104"/>
          <p:cNvSpPr txBox="1"/>
          <p:nvPr/>
        </p:nvSpPr>
        <p:spPr>
          <a:xfrm>
            <a:off x="3405188" y="3357563"/>
            <a:ext cx="1219200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Великобритания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44664" y="2738438"/>
            <a:ext cx="688975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Украина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744664" y="3357563"/>
            <a:ext cx="688975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Польша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405188" y="2738438"/>
            <a:ext cx="1219200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Новая Зеландия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3" name="Chart 172"/>
          <p:cNvGraphicFramePr/>
          <p:nvPr>
            <p:custDataLst>
              <p:tags r:id="rId11"/>
            </p:custDataLst>
          </p:nvPr>
        </p:nvGraphicFramePr>
        <p:xfrm>
          <a:off x="1925638" y="3652839"/>
          <a:ext cx="216535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174" name="Chart 173"/>
          <p:cNvGraphicFramePr/>
          <p:nvPr>
            <p:custDataLst>
              <p:tags r:id="rId12"/>
            </p:custDataLst>
          </p:nvPr>
        </p:nvGraphicFramePr>
        <p:xfrm>
          <a:off x="1939925" y="4830764"/>
          <a:ext cx="216535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sp>
        <p:nvSpPr>
          <p:cNvPr id="145" name="TextBox 144"/>
          <p:cNvSpPr txBox="1">
            <a:spLocks/>
          </p:cNvSpPr>
          <p:nvPr/>
        </p:nvSpPr>
        <p:spPr>
          <a:xfrm>
            <a:off x="1524000" y="1063625"/>
            <a:ext cx="3183632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b="1" dirty="0">
                <a:solidFill>
                  <a:sysClr val="windowText" lastClr="000000"/>
                </a:solidFill>
                <a:latin typeface="EYInterstate Light" panose="02000506000000020004"/>
              </a:rPr>
              <a:t>Поставки сырья до введения санкций против РФ</a:t>
            </a:r>
            <a:endParaRPr lang="en-US" sz="1000" b="1" dirty="0">
              <a:solidFill>
                <a:sysClr val="windowText" lastClr="000000"/>
              </a:solidFill>
              <a:latin typeface="EYInterstate Light" panose="02000506000000020004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3379788" y="4121150"/>
            <a:ext cx="1219200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Финляндия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/>
          <p:cNvSpPr txBox="1">
            <a:spLocks/>
          </p:cNvSpPr>
          <p:nvPr/>
        </p:nvSpPr>
        <p:spPr>
          <a:xfrm>
            <a:off x="1744664" y="4502150"/>
            <a:ext cx="688975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Норвегия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/>
          <p:cNvSpPr txBox="1">
            <a:spLocks/>
          </p:cNvSpPr>
          <p:nvPr/>
        </p:nvSpPr>
        <p:spPr>
          <a:xfrm>
            <a:off x="1744664" y="3973513"/>
            <a:ext cx="688975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Испания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79788" y="5375276"/>
            <a:ext cx="12192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Европейский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союз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1612900" y="5375276"/>
            <a:ext cx="9525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Европейский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союз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Straight Connector 74"/>
          <p:cNvCxnSpPr>
            <a:cxnSpLocks/>
          </p:cNvCxnSpPr>
          <p:nvPr/>
        </p:nvCxnSpPr>
        <p:spPr>
          <a:xfrm>
            <a:off x="1514475" y="3581400"/>
            <a:ext cx="2662238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cxnSpLocks/>
          </p:cNvCxnSpPr>
          <p:nvPr/>
        </p:nvCxnSpPr>
        <p:spPr>
          <a:xfrm flipV="1">
            <a:off x="4133851" y="1806575"/>
            <a:ext cx="591245" cy="566738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/>
          </p:cNvCxnSpPr>
          <p:nvPr/>
        </p:nvCxnSpPr>
        <p:spPr>
          <a:xfrm>
            <a:off x="1514476" y="2373313"/>
            <a:ext cx="2619375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cxnSpLocks/>
          </p:cNvCxnSpPr>
          <p:nvPr/>
        </p:nvCxnSpPr>
        <p:spPr>
          <a:xfrm>
            <a:off x="1514476" y="4760913"/>
            <a:ext cx="2665413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cxnSpLocks/>
          </p:cNvCxnSpPr>
          <p:nvPr/>
        </p:nvCxnSpPr>
        <p:spPr>
          <a:xfrm>
            <a:off x="1514475" y="5957888"/>
            <a:ext cx="2763838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>
            <a:cxnSpLocks/>
          </p:cNvCxnSpPr>
          <p:nvPr/>
        </p:nvCxnSpPr>
        <p:spPr>
          <a:xfrm>
            <a:off x="4175126" y="3581401"/>
            <a:ext cx="525455" cy="68263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>
            <a:cxnSpLocks/>
          </p:cNvCxnSpPr>
          <p:nvPr/>
        </p:nvCxnSpPr>
        <p:spPr>
          <a:xfrm>
            <a:off x="4178300" y="4759326"/>
            <a:ext cx="529332" cy="219075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75AED0-AC63-B59B-C7DF-9C46F2B95926}"/>
              </a:ext>
            </a:extLst>
          </p:cNvPr>
          <p:cNvCxnSpPr>
            <a:cxnSpLocks/>
          </p:cNvCxnSpPr>
          <p:nvPr/>
        </p:nvCxnSpPr>
        <p:spPr>
          <a:xfrm flipH="1">
            <a:off x="6001987" y="3581400"/>
            <a:ext cx="2773714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2ABA46-86E4-4460-8D5D-E4501F1C3415}"/>
              </a:ext>
            </a:extLst>
          </p:cNvPr>
          <p:cNvCxnSpPr>
            <a:cxnSpLocks/>
          </p:cNvCxnSpPr>
          <p:nvPr/>
        </p:nvCxnSpPr>
        <p:spPr>
          <a:xfrm flipH="1" flipV="1">
            <a:off x="5457825" y="1806575"/>
            <a:ext cx="611188" cy="566738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6CC05F-008F-5175-E4B9-6DD3A62F5D81}"/>
              </a:ext>
            </a:extLst>
          </p:cNvPr>
          <p:cNvCxnSpPr>
            <a:cxnSpLocks/>
          </p:cNvCxnSpPr>
          <p:nvPr/>
        </p:nvCxnSpPr>
        <p:spPr>
          <a:xfrm flipH="1">
            <a:off x="6069013" y="2373313"/>
            <a:ext cx="2706688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88B9FF-6877-E526-A840-CE3B9D66FD31}"/>
              </a:ext>
            </a:extLst>
          </p:cNvPr>
          <p:cNvCxnSpPr>
            <a:cxnSpLocks/>
          </p:cNvCxnSpPr>
          <p:nvPr/>
        </p:nvCxnSpPr>
        <p:spPr>
          <a:xfrm flipH="1">
            <a:off x="6002339" y="4760913"/>
            <a:ext cx="2773363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48FDE6-1141-A067-289D-B0AEDC63DA4C}"/>
              </a:ext>
            </a:extLst>
          </p:cNvPr>
          <p:cNvCxnSpPr>
            <a:cxnSpLocks/>
          </p:cNvCxnSpPr>
          <p:nvPr/>
        </p:nvCxnSpPr>
        <p:spPr>
          <a:xfrm flipH="1">
            <a:off x="5915373" y="5957888"/>
            <a:ext cx="2860329" cy="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5" name="Chart 174"/>
          <p:cNvGraphicFramePr/>
          <p:nvPr>
            <p:custDataLst>
              <p:tags r:id="rId13"/>
            </p:custDataLst>
          </p:nvPr>
        </p:nvGraphicFramePr>
        <p:xfrm>
          <a:off x="6208713" y="1243014"/>
          <a:ext cx="181610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112" name="Chart 111"/>
          <p:cNvGraphicFramePr/>
          <p:nvPr>
            <p:custDataLst>
              <p:tags r:id="rId14"/>
            </p:custDataLst>
          </p:nvPr>
        </p:nvGraphicFramePr>
        <p:xfrm>
          <a:off x="6034088" y="2474914"/>
          <a:ext cx="216535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177" name="Chart 176"/>
          <p:cNvGraphicFramePr/>
          <p:nvPr>
            <p:custDataLst>
              <p:tags r:id="rId15"/>
            </p:custDataLst>
          </p:nvPr>
        </p:nvGraphicFramePr>
        <p:xfrm>
          <a:off x="6034088" y="3686175"/>
          <a:ext cx="2165350" cy="1106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graphicFrame>
        <p:nvGraphicFramePr>
          <p:cNvPr id="178" name="Chart 177"/>
          <p:cNvGraphicFramePr/>
          <p:nvPr>
            <p:custDataLst>
              <p:tags r:id="rId16"/>
            </p:custDataLst>
          </p:nvPr>
        </p:nvGraphicFramePr>
        <p:xfrm>
          <a:off x="6048375" y="4830764"/>
          <a:ext cx="2165350" cy="110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sp>
        <p:nvSpPr>
          <p:cNvPr id="232" name="TextBox 231">
            <a:extLst>
              <a:ext uri="{FF2B5EF4-FFF2-40B4-BE49-F238E27FC236}">
                <a16:creationId xmlns:a16="http://schemas.microsoft.com/office/drawing/2014/main" id="{1646DF0B-B0CC-DB58-6935-2F7CC837DCFC}"/>
              </a:ext>
            </a:extLst>
          </p:cNvPr>
          <p:cNvSpPr txBox="1"/>
          <p:nvPr/>
        </p:nvSpPr>
        <p:spPr>
          <a:xfrm>
            <a:off x="5499100" y="1655764"/>
            <a:ext cx="1219200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(Иркутская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обл.)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065B604-772F-CBB7-1F87-02AAD32EF24B}"/>
              </a:ext>
            </a:extLst>
          </p:cNvPr>
          <p:cNvSpPr txBox="1"/>
          <p:nvPr/>
        </p:nvSpPr>
        <p:spPr>
          <a:xfrm>
            <a:off x="5499100" y="3357563"/>
            <a:ext cx="1219200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Иран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A009986B-E7AC-2EC2-51A7-709F29941964}"/>
              </a:ext>
            </a:extLst>
          </p:cNvPr>
          <p:cNvSpPr txBox="1"/>
          <p:nvPr/>
        </p:nvSpPr>
        <p:spPr>
          <a:xfrm>
            <a:off x="5499100" y="2738438"/>
            <a:ext cx="1219200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5BEF3397-BE4E-F1F6-56A9-CD3E82A506E3}"/>
              </a:ext>
            </a:extLst>
          </p:cNvPr>
          <p:cNvSpPr txBox="1"/>
          <p:nvPr/>
        </p:nvSpPr>
        <p:spPr>
          <a:xfrm>
            <a:off x="5499100" y="4121151"/>
            <a:ext cx="12192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Параллельный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048712C-3092-BCE4-757D-1963A8D0471A}"/>
              </a:ext>
            </a:extLst>
          </p:cNvPr>
          <p:cNvSpPr txBox="1"/>
          <p:nvPr/>
        </p:nvSpPr>
        <p:spPr>
          <a:xfrm>
            <a:off x="5499100" y="5375276"/>
            <a:ext cx="12192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(г. Н. Новгород)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26D752AF-9EFF-7D70-28C8-087A5DDF9F35}"/>
              </a:ext>
            </a:extLst>
          </p:cNvPr>
          <p:cNvSpPr txBox="1"/>
          <p:nvPr/>
        </p:nvSpPr>
        <p:spPr>
          <a:xfrm>
            <a:off x="7820823" y="2135188"/>
            <a:ext cx="446617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Китай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6DDD4167-65CF-8060-0B69-D9C94BB56516}"/>
              </a:ext>
            </a:extLst>
          </p:cNvPr>
          <p:cNvSpPr txBox="1"/>
          <p:nvPr/>
        </p:nvSpPr>
        <p:spPr>
          <a:xfrm>
            <a:off x="7700436" y="1593850"/>
            <a:ext cx="687388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Иран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5509BA2-7510-6040-C2A4-6A3D0F846444}"/>
              </a:ext>
            </a:extLst>
          </p:cNvPr>
          <p:cNvSpPr txBox="1"/>
          <p:nvPr/>
        </p:nvSpPr>
        <p:spPr>
          <a:xfrm>
            <a:off x="7700436" y="2738438"/>
            <a:ext cx="687388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Китай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8DA6AE47-D438-2504-F2AA-441A79AACAA9}"/>
              </a:ext>
            </a:extLst>
          </p:cNvPr>
          <p:cNvSpPr txBox="1"/>
          <p:nvPr/>
        </p:nvSpPr>
        <p:spPr>
          <a:xfrm>
            <a:off x="7700436" y="3221039"/>
            <a:ext cx="687388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(г. Донецк)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E5C0F148-00D4-3214-E668-D5D6D8E3C919}"/>
              </a:ext>
            </a:extLst>
          </p:cNvPr>
          <p:cNvSpPr txBox="1"/>
          <p:nvPr/>
        </p:nvSpPr>
        <p:spPr>
          <a:xfrm>
            <a:off x="7722661" y="4198938"/>
            <a:ext cx="642938" cy="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8A541088-021A-B73D-B5A0-F2B5DA19B09D}"/>
              </a:ext>
            </a:extLst>
          </p:cNvPr>
          <p:cNvSpPr txBox="1"/>
          <p:nvPr/>
        </p:nvSpPr>
        <p:spPr>
          <a:xfrm>
            <a:off x="7500145" y="5375276"/>
            <a:ext cx="9525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b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(г. Рязань)</a:t>
            </a: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A7FF03-094E-6BF8-81B0-68351270AA94}"/>
              </a:ext>
            </a:extLst>
          </p:cNvPr>
          <p:cNvSpPr txBox="1">
            <a:spLocks/>
          </p:cNvSpPr>
          <p:nvPr/>
        </p:nvSpPr>
        <p:spPr>
          <a:xfrm>
            <a:off x="5293420" y="1063625"/>
            <a:ext cx="348228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>
              <a:buClr>
                <a:srgbClr val="FFE600"/>
              </a:buClr>
              <a:buSzPct val="70000"/>
            </a:pPr>
            <a:r>
              <a:rPr lang="ru-RU" sz="1000" b="1" dirty="0">
                <a:solidFill>
                  <a:sysClr val="windowText" lastClr="000000"/>
                </a:solidFill>
                <a:latin typeface="EYInterstate Light" panose="02000506000000020004"/>
              </a:rPr>
              <a:t>Поставки сырья после введения санкций против РФ</a:t>
            </a:r>
            <a:endParaRPr lang="en-US" sz="1000" b="1" dirty="0">
              <a:solidFill>
                <a:sysClr val="windowText" lastClr="000000"/>
              </a:solidFill>
              <a:latin typeface="EYInterstate Light" panose="02000506000000020004"/>
            </a:endParaRP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053D0FFE-9D12-AA64-6164-9516AB2B2CBC}"/>
              </a:ext>
            </a:extLst>
          </p:cNvPr>
          <p:cNvCxnSpPr>
            <a:cxnSpLocks/>
          </p:cNvCxnSpPr>
          <p:nvPr/>
        </p:nvCxnSpPr>
        <p:spPr>
          <a:xfrm flipV="1">
            <a:off x="4266854" y="5875338"/>
            <a:ext cx="440778" cy="8255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>
            <p:custDataLst>
              <p:tags r:id="rId17"/>
            </p:custDataLst>
          </p:nvPr>
        </p:nvSpPr>
        <p:spPr bwMode="auto">
          <a:xfrm>
            <a:off x="5667376" y="6072188"/>
            <a:ext cx="3744913" cy="25400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E58AE835-FA24-221C-03B4-94AEB8677640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8193088" y="6127750"/>
            <a:ext cx="179388" cy="133350"/>
          </a:xfrm>
          <a:prstGeom prst="rect">
            <a:avLst/>
          </a:prstGeom>
          <a:solidFill>
            <a:schemeClr val="folHlink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D6C9655F-16D8-A48A-7601-E7999E6CC6C7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5718175" y="6127750"/>
            <a:ext cx="179388" cy="133350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ADAAAAD7-7A37-7CC2-086E-193EDA0F83DF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6365875" y="6127750"/>
            <a:ext cx="179388" cy="133350"/>
          </a:xfrm>
          <a:prstGeom prst="rect">
            <a:avLst/>
          </a:prstGeom>
          <a:solidFill>
            <a:srgbClr val="6F8DB9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09E3A4E8-DDD2-044A-D5B3-BA1BCCD285C0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7094538" y="6127750"/>
            <a:ext cx="179388" cy="133350"/>
          </a:xfrm>
          <a:prstGeom prst="rect">
            <a:avLst/>
          </a:prstGeom>
          <a:solidFill>
            <a:schemeClr val="accent5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346" name="Text Placeholder 2">
            <a:extLst>
              <a:ext uri="{FF2B5EF4-FFF2-40B4-BE49-F238E27FC236}">
                <a16:creationId xmlns:a16="http://schemas.microsoft.com/office/drawing/2014/main" id="{2C44C5F0-279B-22AD-D352-E1D3B232F43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5948364" y="6122988"/>
            <a:ext cx="31591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E3643AD7-88E0-47C2-A8F4-EA10264364E4}" type="datetime'''''Г''''л''''''''''''''''и''''''''''''н''''''''''''''''а'''">
              <a:rPr lang="ru-RU" altLang="en-US" sz="1000">
                <a:solidFill>
                  <a:sysClr val="windowText" lastClr="000000"/>
                </a:solidFill>
              </a:rPr>
              <a:pPr marL="0" indent="0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Глина</a:t>
            </a:fld>
            <a:endParaRPr lang="en-US" sz="1000" dirty="0">
              <a:solidFill>
                <a:sysClr val="windowText" lastClr="000000"/>
              </a:solidFill>
              <a:latin typeface="EYInterstate Light"/>
            </a:endParaRPr>
          </a:p>
        </p:txBody>
      </p:sp>
      <p:sp>
        <p:nvSpPr>
          <p:cNvPr id="350" name="Text Placeholder 2">
            <a:extLst>
              <a:ext uri="{FF2B5EF4-FFF2-40B4-BE49-F238E27FC236}">
                <a16:creationId xmlns:a16="http://schemas.microsoft.com/office/drawing/2014/main" id="{793416DD-7D23-728A-2E50-A102AF467436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8423276" y="6122988"/>
            <a:ext cx="93821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011D9C40-8489-43DE-BDB8-EA33651C8454}" type="datetime'Квар''ц''е''в''''''ый'''' ''п''е''''''с''о''''''к'''''''''''">
              <a:rPr lang="ru-RU" altLang="en-US" sz="100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Кварцевый песок</a:t>
            </a:fld>
            <a:endParaRPr lang="en-US" sz="10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348" name="Text Placeholder 2">
            <a:extLst>
              <a:ext uri="{FF2B5EF4-FFF2-40B4-BE49-F238E27FC236}">
                <a16:creationId xmlns:a16="http://schemas.microsoft.com/office/drawing/2014/main" id="{41D51818-227D-8C53-9586-3255E99D67A4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6596064" y="6122988"/>
            <a:ext cx="3968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70C07793-4E43-4151-98DC-BB3BD98898C3}" type="datetime'''''''''''''К''''а''''''о''''''''ли''''''''''н'">
              <a:rPr lang="ru-RU" altLang="en-US" sz="1000">
                <a:solidFill>
                  <a:sysClr val="windowText" lastClr="000000"/>
                </a:solidFill>
              </a:rPr>
              <a:pPr marL="0" indent="0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Каолин</a:t>
            </a:fld>
            <a:endParaRPr lang="en-US" sz="1000" dirty="0">
              <a:solidFill>
                <a:sysClr val="windowText" lastClr="000000"/>
              </a:solidFill>
              <a:latin typeface="EYInterstate Light"/>
            </a:endParaRPr>
          </a:p>
        </p:txBody>
      </p:sp>
      <p:sp>
        <p:nvSpPr>
          <p:cNvPr id="349" name="Text Placeholder 2">
            <a:extLst>
              <a:ext uri="{FF2B5EF4-FFF2-40B4-BE49-F238E27FC236}">
                <a16:creationId xmlns:a16="http://schemas.microsoft.com/office/drawing/2014/main" id="{4E27D2CF-1EBE-65CA-E37F-C67B116578FF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7324726" y="6122988"/>
            <a:ext cx="766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None/>
            </a:pPr>
            <a:fld id="{BA21FF62-CF64-40A1-9728-28E82A044539}" type="datetime'''''П''''ол''''ев''''''''''ой'' ''шп''а''''т'''''''''">
              <a:rPr lang="ru-RU" altLang="en-US" sz="100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None/>
              </a:pPr>
              <a:t>Полевой шпат</a:t>
            </a:fld>
            <a:endParaRPr lang="en-US" sz="1000" dirty="0">
              <a:solidFill>
                <a:srgbClr val="000000"/>
              </a:solidFill>
              <a:latin typeface="EYInterstate Light"/>
            </a:endParaRPr>
          </a:p>
        </p:txBody>
      </p:sp>
      <p:cxnSp>
        <p:nvCxnSpPr>
          <p:cNvPr id="381" name="Straight Connector 380">
            <a:extLst>
              <a:ext uri="{FF2B5EF4-FFF2-40B4-BE49-F238E27FC236}">
                <a16:creationId xmlns:a16="http://schemas.microsoft.com/office/drawing/2014/main" id="{EC51E0B0-C93C-6527-8805-12678F5A7E65}"/>
              </a:ext>
            </a:extLst>
          </p:cNvPr>
          <p:cNvCxnSpPr>
            <a:cxnSpLocks/>
          </p:cNvCxnSpPr>
          <p:nvPr/>
        </p:nvCxnSpPr>
        <p:spPr>
          <a:xfrm flipH="1">
            <a:off x="5476533" y="3581401"/>
            <a:ext cx="525455" cy="68263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>
            <a:extLst>
              <a:ext uri="{FF2B5EF4-FFF2-40B4-BE49-F238E27FC236}">
                <a16:creationId xmlns:a16="http://schemas.microsoft.com/office/drawing/2014/main" id="{E4EAA479-6A23-F28E-B7CC-7E7CA79C3B16}"/>
              </a:ext>
            </a:extLst>
          </p:cNvPr>
          <p:cNvCxnSpPr>
            <a:cxnSpLocks/>
          </p:cNvCxnSpPr>
          <p:nvPr/>
        </p:nvCxnSpPr>
        <p:spPr>
          <a:xfrm flipH="1">
            <a:off x="5476979" y="4759326"/>
            <a:ext cx="529332" cy="219075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>
            <a:extLst>
              <a:ext uri="{FF2B5EF4-FFF2-40B4-BE49-F238E27FC236}">
                <a16:creationId xmlns:a16="http://schemas.microsoft.com/office/drawing/2014/main" id="{A5E41C2F-FDBE-25B4-5049-D3F306782093}"/>
              </a:ext>
            </a:extLst>
          </p:cNvPr>
          <p:cNvCxnSpPr>
            <a:cxnSpLocks/>
          </p:cNvCxnSpPr>
          <p:nvPr/>
        </p:nvCxnSpPr>
        <p:spPr>
          <a:xfrm flipH="1" flipV="1">
            <a:off x="5474594" y="5875338"/>
            <a:ext cx="440778" cy="82550"/>
          </a:xfrm>
          <a:prstGeom prst="line">
            <a:avLst/>
          </a:prstGeom>
          <a:ln w="12700">
            <a:solidFill>
              <a:schemeClr val="bg1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Прямоугольник 96">
            <a:extLst>
              <a:ext uri="{FF2B5EF4-FFF2-40B4-BE49-F238E27FC236}">
                <a16:creationId xmlns:a16="http://schemas.microsoft.com/office/drawing/2014/main" id="{17B2D1CE-8650-47FF-6277-C12543726AD3}"/>
              </a:ext>
            </a:extLst>
          </p:cNvPr>
          <p:cNvSpPr/>
          <p:nvPr/>
        </p:nvSpPr>
        <p:spPr>
          <a:xfrm>
            <a:off x="8924032" y="1509714"/>
            <a:ext cx="1857640" cy="429101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27000" indent="-127000" defTabSz="780964">
              <a:spcAft>
                <a:spcPts val="1200"/>
              </a:spcAft>
              <a:buClr>
                <a:srgbClr val="646464">
                  <a:lumMod val="75000"/>
                </a:srgbClr>
              </a:buClr>
              <a:buSzPct val="100000"/>
              <a:buFontTx/>
              <a:buChar char="•"/>
            </a:pP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Рецепт фарфоровых масс будет формироваться по 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аналогии с подходом фирмы </a:t>
            </a:r>
            <a:r>
              <a:rPr lang="en-US" sz="1000" b="1" dirty="0" err="1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Imerys</a:t>
            </a:r>
            <a:r>
              <a:rPr lang="ru-RU" sz="1000" b="1" baseline="30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</a:t>
            </a:r>
            <a:r>
              <a:rPr lang="en-US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отсутствии какого-либо из компонентов, он заменяется 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большей долей аналогичных компонентов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также присутствующих в составе</a:t>
            </a:r>
          </a:p>
          <a:p>
            <a:pPr marL="127000" indent="-127000" defTabSz="780964">
              <a:spcAft>
                <a:spcPts val="1200"/>
              </a:spcAft>
              <a:buClr>
                <a:srgbClr val="646464">
                  <a:lumMod val="75000"/>
                </a:srgbClr>
              </a:buClr>
              <a:buSzPct val="100000"/>
              <a:buFontTx/>
              <a:buChar char="•"/>
            </a:pP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Применяя данный подход, Объединение Гжель 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добьется стабильности качества и технических характеристик 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фарфоровой массы с учетом 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 по источникам сырья после февраля 2022 года</a:t>
            </a:r>
          </a:p>
          <a:p>
            <a:pPr marL="127000" indent="-127000" defTabSz="780964">
              <a:spcAft>
                <a:spcPts val="1200"/>
              </a:spcAft>
              <a:buClr>
                <a:srgbClr val="646464">
                  <a:lumMod val="75000"/>
                </a:srgbClr>
              </a:buClr>
              <a:buSzPct val="100000"/>
              <a:buFontTx/>
              <a:buChar char="•"/>
            </a:pP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это может быть 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реализовано только при условии 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собственного </a:t>
            </a:r>
            <a:r>
              <a:rPr lang="ru-RU" sz="1000" b="1" dirty="0" err="1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массозаготовительного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цеха </a:t>
            </a:r>
            <a:r>
              <a:rPr lang="ru-RU" sz="100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создания производства </a:t>
            </a:r>
            <a:r>
              <a:rPr lang="ru-RU" sz="1000" b="1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полного технологического цикла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9D341BF5-16FE-3ABA-D3FA-B8A7967F8CDA}"/>
              </a:ext>
            </a:extLst>
          </p:cNvPr>
          <p:cNvSpPr txBox="1">
            <a:spLocks/>
          </p:cNvSpPr>
          <p:nvPr/>
        </p:nvSpPr>
        <p:spPr>
          <a:xfrm>
            <a:off x="8826502" y="1060450"/>
            <a:ext cx="2065337" cy="38048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vert="horz" wrap="square" lIns="72000" tIns="36000" rIns="36000" bIns="36000" rtlCol="0">
            <a:spAutoFit/>
          </a:bodyPr>
          <a:lstStyle/>
          <a:p>
            <a:pPr>
              <a:buClr>
                <a:srgbClr val="FFE600"/>
              </a:buClr>
              <a:buSzPct val="70000"/>
            </a:pPr>
            <a:r>
              <a:rPr lang="ru-RU" sz="10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 Объединения Гжель к закупке сырья</a:t>
            </a:r>
            <a:endParaRPr lang="en-US" sz="1000" b="1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7" name="Picture 516" descr="Rectangle&#10;&#10;Description automatically generated with low confidence">
            <a:extLst>
              <a:ext uri="{FF2B5EF4-FFF2-40B4-BE49-F238E27FC236}">
                <a16:creationId xmlns:a16="http://schemas.microsoft.com/office/drawing/2014/main" id="{33BA7F74-8AC9-22BA-9230-6E6AB4C74A25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2" y="2430464"/>
            <a:ext cx="339725" cy="339725"/>
          </a:xfrm>
          <a:prstGeom prst="rect">
            <a:avLst/>
          </a:prstGeom>
        </p:spPr>
      </p:pic>
      <p:pic>
        <p:nvPicPr>
          <p:cNvPr id="519" name="Picture 518" descr="Logo, icon&#10;&#10;Description automatically generated">
            <a:extLst>
              <a:ext uri="{FF2B5EF4-FFF2-40B4-BE49-F238E27FC236}">
                <a16:creationId xmlns:a16="http://schemas.microsoft.com/office/drawing/2014/main" id="{31B775C5-2ACD-7607-A97E-6C263F1964F0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91" y="2430464"/>
            <a:ext cx="339725" cy="339725"/>
          </a:xfrm>
          <a:prstGeom prst="rect">
            <a:avLst/>
          </a:prstGeom>
        </p:spPr>
      </p:pic>
      <p:pic>
        <p:nvPicPr>
          <p:cNvPr id="521" name="Picture 52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8EEA76B-72C2-ED49-DB89-11BA60470B89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2" y="3640139"/>
            <a:ext cx="339725" cy="339725"/>
          </a:xfrm>
          <a:prstGeom prst="rect">
            <a:avLst/>
          </a:prstGeom>
        </p:spPr>
      </p:pic>
      <p:pic>
        <p:nvPicPr>
          <p:cNvPr id="523" name="Picture 522" descr="Icon&#10;&#10;Description automatically generated">
            <a:extLst>
              <a:ext uri="{FF2B5EF4-FFF2-40B4-BE49-F238E27FC236}">
                <a16:creationId xmlns:a16="http://schemas.microsoft.com/office/drawing/2014/main" id="{8316824D-1F3A-56FF-3D6A-0474E7BB4DAA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2" y="3000376"/>
            <a:ext cx="339725" cy="339725"/>
          </a:xfrm>
          <a:prstGeom prst="rect">
            <a:avLst/>
          </a:prstGeom>
        </p:spPr>
      </p:pic>
      <p:pic>
        <p:nvPicPr>
          <p:cNvPr id="525" name="Picture 524" descr="Logo, icon&#10;&#10;Description automatically generated">
            <a:extLst>
              <a:ext uri="{FF2B5EF4-FFF2-40B4-BE49-F238E27FC236}">
                <a16:creationId xmlns:a16="http://schemas.microsoft.com/office/drawing/2014/main" id="{34E8717C-AE74-8B94-BF46-9F6F05CD0831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1" y="4171950"/>
            <a:ext cx="338138" cy="338138"/>
          </a:xfrm>
          <a:prstGeom prst="rect">
            <a:avLst/>
          </a:prstGeom>
        </p:spPr>
      </p:pic>
      <p:pic>
        <p:nvPicPr>
          <p:cNvPr id="527" name="Picture 526" descr="Rectangle&#10;&#10;Description automatically generated with low confidence">
            <a:extLst>
              <a:ext uri="{FF2B5EF4-FFF2-40B4-BE49-F238E27FC236}">
                <a16:creationId xmlns:a16="http://schemas.microsoft.com/office/drawing/2014/main" id="{1A56C3C3-69F8-EA14-BAF0-2E3602DE69B7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02" y="3000376"/>
            <a:ext cx="339725" cy="339725"/>
          </a:xfrm>
          <a:prstGeom prst="rect">
            <a:avLst/>
          </a:prstGeom>
        </p:spPr>
      </p:pic>
      <p:pic>
        <p:nvPicPr>
          <p:cNvPr id="528" name="Picture 527" descr="Rectangle&#10;&#10;Description automatically generated with low confidence">
            <a:extLst>
              <a:ext uri="{FF2B5EF4-FFF2-40B4-BE49-F238E27FC236}">
                <a16:creationId xmlns:a16="http://schemas.microsoft.com/office/drawing/2014/main" id="{F2C0B696-7EF2-B814-D155-3716682D5A4C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2" y="1300164"/>
            <a:ext cx="339725" cy="339725"/>
          </a:xfrm>
          <a:prstGeom prst="rect">
            <a:avLst/>
          </a:prstGeom>
        </p:spPr>
      </p:pic>
      <p:pic>
        <p:nvPicPr>
          <p:cNvPr id="529" name="Picture 528">
            <a:extLst>
              <a:ext uri="{FF2B5EF4-FFF2-40B4-BE49-F238E27FC236}">
                <a16:creationId xmlns:a16="http://schemas.microsoft.com/office/drawing/2014/main" id="{C2B4FE8D-0F25-9F41-16DC-AEE966808863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91" y="3789364"/>
            <a:ext cx="339725" cy="339725"/>
          </a:xfrm>
          <a:prstGeom prst="rect">
            <a:avLst/>
          </a:prstGeom>
        </p:spPr>
      </p:pic>
      <p:pic>
        <p:nvPicPr>
          <p:cNvPr id="530" name="Picture 529">
            <a:extLst>
              <a:ext uri="{FF2B5EF4-FFF2-40B4-BE49-F238E27FC236}">
                <a16:creationId xmlns:a16="http://schemas.microsoft.com/office/drawing/2014/main" id="{3411FBE4-A38D-A541-43E2-02183FC133F5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2" y="5076826"/>
            <a:ext cx="339725" cy="339725"/>
          </a:xfrm>
          <a:prstGeom prst="rect">
            <a:avLst/>
          </a:prstGeom>
        </p:spPr>
      </p:pic>
      <p:pic>
        <p:nvPicPr>
          <p:cNvPr id="531" name="Picture 530">
            <a:extLst>
              <a:ext uri="{FF2B5EF4-FFF2-40B4-BE49-F238E27FC236}">
                <a16:creationId xmlns:a16="http://schemas.microsoft.com/office/drawing/2014/main" id="{409DDD0F-B429-BCE1-39E1-4EAA41DA11C2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91" y="3000376"/>
            <a:ext cx="339725" cy="339725"/>
          </a:xfrm>
          <a:prstGeom prst="rect">
            <a:avLst/>
          </a:prstGeom>
        </p:spPr>
      </p:pic>
      <p:pic>
        <p:nvPicPr>
          <p:cNvPr id="532" name="Picture 531">
            <a:extLst>
              <a:ext uri="{FF2B5EF4-FFF2-40B4-BE49-F238E27FC236}">
                <a16:creationId xmlns:a16="http://schemas.microsoft.com/office/drawing/2014/main" id="{42E12DDD-67B0-0A73-B460-B762310AA890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33" y="2430464"/>
            <a:ext cx="339725" cy="339725"/>
          </a:xfrm>
          <a:prstGeom prst="rect">
            <a:avLst/>
          </a:prstGeom>
        </p:spPr>
      </p:pic>
      <p:pic>
        <p:nvPicPr>
          <p:cNvPr id="533" name="Picture 532">
            <a:extLst>
              <a:ext uri="{FF2B5EF4-FFF2-40B4-BE49-F238E27FC236}">
                <a16:creationId xmlns:a16="http://schemas.microsoft.com/office/drawing/2014/main" id="{7CDF0B66-97FC-8C77-3795-AED1B047330C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33" y="3789364"/>
            <a:ext cx="339725" cy="339725"/>
          </a:xfrm>
          <a:prstGeom prst="rect">
            <a:avLst/>
          </a:prstGeom>
        </p:spPr>
      </p:pic>
      <p:pic>
        <p:nvPicPr>
          <p:cNvPr id="534" name="Picture 533">
            <a:extLst>
              <a:ext uri="{FF2B5EF4-FFF2-40B4-BE49-F238E27FC236}">
                <a16:creationId xmlns:a16="http://schemas.microsoft.com/office/drawing/2014/main" id="{44952667-24A9-B0FF-0132-55874F9640F9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02" y="5076826"/>
            <a:ext cx="339725" cy="339725"/>
          </a:xfrm>
          <a:prstGeom prst="rect">
            <a:avLst/>
          </a:prstGeom>
        </p:spPr>
      </p:pic>
      <p:pic>
        <p:nvPicPr>
          <p:cNvPr id="535" name="Picture 534">
            <a:extLst>
              <a:ext uri="{FF2B5EF4-FFF2-40B4-BE49-F238E27FC236}">
                <a16:creationId xmlns:a16="http://schemas.microsoft.com/office/drawing/2014/main" id="{4A49CC50-8140-A503-9686-846F3A8715BD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33" y="5076826"/>
            <a:ext cx="339725" cy="339725"/>
          </a:xfrm>
          <a:prstGeom prst="rect">
            <a:avLst/>
          </a:prstGeom>
        </p:spPr>
      </p:pic>
      <p:pic>
        <p:nvPicPr>
          <p:cNvPr id="536" name="Picture 535">
            <a:extLst>
              <a:ext uri="{FF2B5EF4-FFF2-40B4-BE49-F238E27FC236}">
                <a16:creationId xmlns:a16="http://schemas.microsoft.com/office/drawing/2014/main" id="{64886BF2-00D4-B9F0-3C77-E8DAB2D62936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91" y="5076826"/>
            <a:ext cx="339725" cy="339725"/>
          </a:xfrm>
          <a:prstGeom prst="rect">
            <a:avLst/>
          </a:prstGeom>
        </p:spPr>
      </p:pic>
      <p:pic>
        <p:nvPicPr>
          <p:cNvPr id="537" name="Picture 536">
            <a:extLst>
              <a:ext uri="{FF2B5EF4-FFF2-40B4-BE49-F238E27FC236}">
                <a16:creationId xmlns:a16="http://schemas.microsoft.com/office/drawing/2014/main" id="{FC4CE831-5505-5C6F-8382-BEC21E8D36E4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33" y="2916239"/>
            <a:ext cx="339725" cy="339725"/>
          </a:xfrm>
          <a:prstGeom prst="rect">
            <a:avLst/>
          </a:prstGeom>
        </p:spPr>
      </p:pic>
      <p:pic>
        <p:nvPicPr>
          <p:cNvPr id="538" name="Picture 537">
            <a:extLst>
              <a:ext uri="{FF2B5EF4-FFF2-40B4-BE49-F238E27FC236}">
                <a16:creationId xmlns:a16="http://schemas.microsoft.com/office/drawing/2014/main" id="{4ADB73CB-A7D1-2573-AB64-A7175558D68F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02" y="2430464"/>
            <a:ext cx="339725" cy="339725"/>
          </a:xfrm>
          <a:prstGeom prst="rect">
            <a:avLst/>
          </a:prstGeom>
        </p:spPr>
      </p:pic>
      <p:pic>
        <p:nvPicPr>
          <p:cNvPr id="539" name="Picture 538">
            <a:extLst>
              <a:ext uri="{FF2B5EF4-FFF2-40B4-BE49-F238E27FC236}">
                <a16:creationId xmlns:a16="http://schemas.microsoft.com/office/drawing/2014/main" id="{4867F1BF-4DBC-206F-5AC3-69941058FBA2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02" y="1300164"/>
            <a:ext cx="339725" cy="339725"/>
          </a:xfrm>
          <a:prstGeom prst="rect">
            <a:avLst/>
          </a:prstGeom>
        </p:spPr>
      </p:pic>
      <p:pic>
        <p:nvPicPr>
          <p:cNvPr id="540" name="Picture 539" descr="Rectangle&#10;&#10;Description automatically generated with low confidence">
            <a:extLst>
              <a:ext uri="{FF2B5EF4-FFF2-40B4-BE49-F238E27FC236}">
                <a16:creationId xmlns:a16="http://schemas.microsoft.com/office/drawing/2014/main" id="{0AC2AF21-849C-0586-DA3C-B5AEE21A8320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33" y="1300164"/>
            <a:ext cx="339725" cy="339725"/>
          </a:xfrm>
          <a:prstGeom prst="rect">
            <a:avLst/>
          </a:prstGeom>
        </p:spPr>
      </p:pic>
      <p:pic>
        <p:nvPicPr>
          <p:cNvPr id="541" name="Picture 540">
            <a:extLst>
              <a:ext uri="{FF2B5EF4-FFF2-40B4-BE49-F238E27FC236}">
                <a16:creationId xmlns:a16="http://schemas.microsoft.com/office/drawing/2014/main" id="{1CF329D3-2DF2-B7CE-F7CA-7465A30F975B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33" y="1781176"/>
            <a:ext cx="339725" cy="339725"/>
          </a:xfrm>
          <a:prstGeom prst="rect">
            <a:avLst/>
          </a:prstGeom>
        </p:spPr>
      </p:pic>
      <p:pic>
        <p:nvPicPr>
          <p:cNvPr id="542" name="Picture 541">
            <a:extLst>
              <a:ext uri="{FF2B5EF4-FFF2-40B4-BE49-F238E27FC236}">
                <a16:creationId xmlns:a16="http://schemas.microsoft.com/office/drawing/2014/main" id="{083E1123-150E-4CBE-16AD-E781A28B03FA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2" y="1781176"/>
            <a:ext cx="339725" cy="339725"/>
          </a:xfrm>
          <a:prstGeom prst="rect">
            <a:avLst/>
          </a:prstGeom>
        </p:spPr>
      </p:pic>
      <p:pic>
        <p:nvPicPr>
          <p:cNvPr id="543" name="Picture 542">
            <a:extLst>
              <a:ext uri="{FF2B5EF4-FFF2-40B4-BE49-F238E27FC236}">
                <a16:creationId xmlns:a16="http://schemas.microsoft.com/office/drawing/2014/main" id="{8E0B2201-6693-8013-445F-4EE2B29F0C4D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01" y="3789364"/>
            <a:ext cx="339725" cy="339725"/>
          </a:xfrm>
          <a:prstGeom prst="rect">
            <a:avLst/>
          </a:prstGeom>
        </p:spPr>
      </p:pic>
      <p:pic>
        <p:nvPicPr>
          <p:cNvPr id="545" name="Picture 544" descr="A red and yellow flag&#10;&#10;Description automatically generated with medium confidence">
            <a:extLst>
              <a:ext uri="{FF2B5EF4-FFF2-40B4-BE49-F238E27FC236}">
                <a16:creationId xmlns:a16="http://schemas.microsoft.com/office/drawing/2014/main" id="{EBE324B7-4E90-3CD4-760B-BD21A9A397F8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91" y="1330326"/>
            <a:ext cx="339725" cy="339725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FA91AB3F-B8B0-4074-95D6-6C33515D8C96}"/>
              </a:ext>
            </a:extLst>
          </p:cNvPr>
          <p:cNvSpPr txBox="1"/>
          <p:nvPr/>
        </p:nvSpPr>
        <p:spPr>
          <a:xfrm>
            <a:off x="2288858" y="6351350"/>
            <a:ext cx="3120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sz="700" i="1" kern="0" dirty="0" err="1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Imerys</a:t>
            </a: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компания-</a:t>
            </a:r>
            <a:r>
              <a:rPr lang="ru-RU" sz="700" i="1" kern="0" dirty="0" err="1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бенчмарк</a:t>
            </a: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технологическому рецепту фарфора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A0E5FD8-58AD-400B-8601-652D32EC1C6E}"/>
              </a:ext>
            </a:extLst>
          </p:cNvPr>
          <p:cNvSpPr/>
          <p:nvPr/>
        </p:nvSpPr>
        <p:spPr>
          <a:xfrm>
            <a:off x="8826502" y="1501775"/>
            <a:ext cx="2065337" cy="4416425"/>
          </a:xfrm>
          <a:prstGeom prst="rect">
            <a:avLst/>
          </a:prstGeom>
          <a:ln w="19050">
            <a:solidFill>
              <a:schemeClr val="bg1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defTabSz="1042873">
              <a:lnSpc>
                <a:spcPct val="95000"/>
              </a:lnSpc>
              <a:spcBef>
                <a:spcPts val="600"/>
              </a:spcBef>
              <a:defRPr/>
            </a:pPr>
            <a:endParaRPr lang="ru-RU" sz="1200" kern="0" dirty="0">
              <a:solidFill>
                <a:srgbClr val="2E2E38"/>
              </a:solidFill>
            </a:endParaRPr>
          </a:p>
        </p:txBody>
      </p:sp>
      <p:sp>
        <p:nvSpPr>
          <p:cNvPr id="4" name="Rectangle 3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sz="1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4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Chart 80">
            <a:extLst>
              <a:ext uri="{FF2B5EF4-FFF2-40B4-BE49-F238E27FC236}">
                <a16:creationId xmlns:a16="http://schemas.microsoft.com/office/drawing/2014/main" id="{EF92BF9E-06A1-44F3-9791-22FA0C0072E0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1922696" y="1521054"/>
          <a:ext cx="8564562" cy="1690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43" name="Object 42" hidden="1">
            <a:extLst>
              <a:ext uri="{FF2B5EF4-FFF2-40B4-BE49-F238E27FC236}">
                <a16:creationId xmlns:a16="http://schemas.microsoft.com/office/drawing/2014/main" id="{8DE7769F-87DB-403A-9D1C-0DB0034CB9C5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0" name="think-cell Slide" r:id="rId14" imgW="395" imgH="394" progId="TCLayout.ActiveDocument.1">
                  <p:embed/>
                </p:oleObj>
              </mc:Choice>
              <mc:Fallback>
                <p:oleObj name="think-cell Slide" r:id="rId14" imgW="395" imgH="394" progId="TCLayout.ActiveDocument.1">
                  <p:embed/>
                  <p:pic>
                    <p:nvPicPr>
                      <p:cNvPr id="43" name="Object 42" hidden="1">
                        <a:extLst>
                          <a:ext uri="{FF2B5EF4-FFF2-40B4-BE49-F238E27FC236}">
                            <a16:creationId xmlns:a16="http://schemas.microsoft.com/office/drawing/2014/main" id="{8DE7769F-87DB-403A-9D1C-0DB0034CB9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Rectangle 70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33" name="Title 5">
            <a:extLst>
              <a:ext uri="{FF2B5EF4-FFF2-40B4-BE49-F238E27FC236}">
                <a16:creationId xmlns:a16="http://schemas.microsoft.com/office/drawing/2014/main" id="{7A0FCE90-413A-4339-99FD-16B2204DB7CF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441325" algn="l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Маркетинг: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каналы продаж</a:t>
            </a:r>
          </a:p>
        </p:txBody>
      </p:sp>
      <p:sp>
        <p:nvSpPr>
          <p:cNvPr id="197" name="Заголовок 1">
            <a:extLst>
              <a:ext uri="{FF2B5EF4-FFF2-40B4-BE49-F238E27FC236}">
                <a16:creationId xmlns:a16="http://schemas.microsoft.com/office/drawing/2014/main" id="{7EEC06E3-B97A-4714-8B72-56C81E351B89}"/>
              </a:ext>
            </a:extLst>
          </p:cNvPr>
          <p:cNvSpPr txBox="1">
            <a:spLocks/>
          </p:cNvSpPr>
          <p:nvPr/>
        </p:nvSpPr>
        <p:spPr>
          <a:xfrm>
            <a:off x="1668241" y="6138654"/>
            <a:ext cx="9151839" cy="615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953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Приобретение нового оборудования обеспечит полный цикл производства и высокое качество продукции для сегмента премиум.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AB3F93-0CEF-47C5-91C3-40D4C1E1B0F3}"/>
              </a:ext>
            </a:extLst>
          </p:cNvPr>
          <p:cNvSpPr/>
          <p:nvPr/>
        </p:nvSpPr>
        <p:spPr>
          <a:xfrm>
            <a:off x="1565533" y="136396"/>
            <a:ext cx="330844" cy="443367"/>
          </a:xfrm>
          <a:prstGeom prst="rect">
            <a:avLst/>
          </a:prstGeom>
          <a:solidFill>
            <a:srgbClr val="0057FF"/>
          </a:solidFill>
          <a:ln w="9525">
            <a:solidFill>
              <a:srgbClr val="005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3" name="Заголовок 1">
            <a:extLst>
              <a:ext uri="{FF2B5EF4-FFF2-40B4-BE49-F238E27FC236}">
                <a16:creationId xmlns:a16="http://schemas.microsoft.com/office/drawing/2014/main" id="{74E3F6AD-588B-4744-9A3F-821DC49505C1}"/>
              </a:ext>
            </a:extLst>
          </p:cNvPr>
          <p:cNvSpPr txBox="1">
            <a:spLocks/>
          </p:cNvSpPr>
          <p:nvPr/>
        </p:nvSpPr>
        <p:spPr>
          <a:xfrm>
            <a:off x="1668241" y="6138654"/>
            <a:ext cx="9151839" cy="615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953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C973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Приобретение нового оборудования обеспечит полный цикл производства и высокое качество продукции для сегмента премиум. </a:t>
            </a:r>
          </a:p>
        </p:txBody>
      </p:sp>
      <p:sp>
        <p:nvSpPr>
          <p:cNvPr id="134" name="Rectangle 7">
            <a:extLst>
              <a:ext uri="{FF2B5EF4-FFF2-40B4-BE49-F238E27FC236}">
                <a16:creationId xmlns:a16="http://schemas.microsoft.com/office/drawing/2014/main" id="{622CADC2-EC09-4A42-8E0C-3FDD39287978}"/>
              </a:ext>
            </a:extLst>
          </p:cNvPr>
          <p:cNvSpPr/>
          <p:nvPr/>
        </p:nvSpPr>
        <p:spPr>
          <a:xfrm>
            <a:off x="2058452" y="1030935"/>
            <a:ext cx="1604115" cy="39123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 panose="02000506000000020004"/>
              <a:ea typeface="+mn-ea"/>
              <a:cs typeface="+mn-cs"/>
            </a:endParaRPr>
          </a:p>
        </p:txBody>
      </p:sp>
      <p:graphicFrame>
        <p:nvGraphicFramePr>
          <p:cNvPr id="135" name="Chart 80">
            <a:extLst>
              <a:ext uri="{FF2B5EF4-FFF2-40B4-BE49-F238E27FC236}">
                <a16:creationId xmlns:a16="http://schemas.microsoft.com/office/drawing/2014/main" id="{D0E33F69-C5CF-41A7-B82E-7476E41BC7C8}"/>
              </a:ext>
            </a:extLst>
          </p:cNvPr>
          <p:cNvGraphicFramePr/>
          <p:nvPr>
            <p:custDataLst>
              <p:tags r:id="rId4"/>
            </p:custDataLst>
          </p:nvPr>
        </p:nvGraphicFramePr>
        <p:xfrm>
          <a:off x="1960212" y="3723841"/>
          <a:ext cx="8630936" cy="917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136" name="Text Placeholder 2">
            <a:extLst>
              <a:ext uri="{FF2B5EF4-FFF2-40B4-BE49-F238E27FC236}">
                <a16:creationId xmlns:a16="http://schemas.microsoft.com/office/drawing/2014/main" id="{4B41AD6D-AB55-4552-9FA2-83B0C8F317F5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1649413" y="2664603"/>
            <a:ext cx="279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SzPct val="70000"/>
              <a:buFont typeface="Arial" pitchFamily="34" charset="0"/>
              <a:buNone/>
              <a:tabLst/>
              <a:defRPr/>
            </a:pPr>
            <a:fld id="{4878A471-12B7-484A-AD88-78AAE265D45E}" type="datetime'''''''''''''''''''''2''''''0''''''''''''''''''2''''''''''3'''"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  <a:sym typeface="Arial" panose="020B0604020202020204" pitchFamily="34" charset="0"/>
              </a:rPr>
              <a:pPr marL="0" marR="0" lvl="0" indent="0" algn="r" defTabSz="91443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SzPct val="70000"/>
                <a:buFont typeface="Arial" pitchFamily="34" charset="0"/>
                <a:buNone/>
                <a:tabLst/>
                <a:defRPr/>
              </a:pPr>
              <a:t>2023</a:t>
            </a:fld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075CF7C6-3AE1-4B3D-AF3F-AB55DE99126A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1649413" y="1901015"/>
            <a:ext cx="279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SzPct val="70000"/>
              <a:buFont typeface="Arial" pitchFamily="34" charset="0"/>
              <a:buNone/>
              <a:tabLst/>
              <a:defRPr/>
            </a:pPr>
            <a:fld id="{7A55AEC6-0DBB-400F-B8B6-D9C4B085AD63}" type="datetime'''''''''''20''''2''''''''''''''''6'''''''''''''''"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pPr marL="0" marR="0" lvl="0" indent="0" algn="r" defTabSz="91443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SzPct val="70000"/>
                <a:buFont typeface="Arial" pitchFamily="34" charset="0"/>
                <a:buNone/>
                <a:tabLst/>
                <a:defRPr/>
              </a:pPr>
              <a:t>2026</a:t>
            </a:fld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138" name="Text Placeholder 2">
            <a:extLst>
              <a:ext uri="{FF2B5EF4-FFF2-40B4-BE49-F238E27FC236}">
                <a16:creationId xmlns:a16="http://schemas.microsoft.com/office/drawing/2014/main" id="{F0284C6B-27C4-424F-BF5F-B81999ADFCAB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10405062" y="2636176"/>
            <a:ext cx="150007" cy="22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SzPct val="70000"/>
              <a:buFont typeface="Arial" pitchFamily="34" charset="0"/>
              <a:buNone/>
              <a:tabLst/>
              <a:defRPr/>
            </a:pPr>
            <a:fld id="{844B53F1-C0EA-4443-813A-83753E8766D8}" type="datetime'''''''''0''''''''''''''''%'''''''''''''''''">
              <a:rPr kumimoji="0" lang="ru-RU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  <a:sym typeface="Arial" panose="020B0604020202020204" pitchFamily="34" charset="0"/>
              </a:rPr>
              <a:pPr marL="0" marR="0" lvl="0" indent="0" algn="ctr" defTabSz="91443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SzPct val="70000"/>
                <a:buFont typeface="Arial" pitchFamily="34" charset="0"/>
                <a:buNone/>
                <a:tabLst/>
                <a:defRPr/>
              </a:pPr>
              <a:t>0%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8B27349-9C3E-47C6-995E-D1767AFD4F02}"/>
              </a:ext>
            </a:extLst>
          </p:cNvPr>
          <p:cNvSpPr txBox="1">
            <a:spLocks/>
          </p:cNvSpPr>
          <p:nvPr/>
        </p:nvSpPr>
        <p:spPr bwMode="auto">
          <a:xfrm>
            <a:off x="4135801" y="1521448"/>
            <a:ext cx="184777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Собственная розница</a:t>
            </a:r>
            <a:endParaRPr kumimoji="0" lang="en-GB" sz="1000" b="1" i="0" u="none" strike="noStrike" kern="1200" cap="none" spc="0" normalizeH="0" baseline="3000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5AD3762-099A-44AF-8A28-EF533FB6A317}"/>
              </a:ext>
            </a:extLst>
          </p:cNvPr>
          <p:cNvSpPr txBox="1">
            <a:spLocks/>
          </p:cNvSpPr>
          <p:nvPr/>
        </p:nvSpPr>
        <p:spPr bwMode="auto">
          <a:xfrm>
            <a:off x="7835757" y="1393651"/>
            <a:ext cx="109299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Оптовая дистрибьюция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F9667B64-BB8C-43D7-B768-425CCC954339}"/>
              </a:ext>
            </a:extLst>
          </p:cNvPr>
          <p:cNvSpPr txBox="1">
            <a:spLocks/>
          </p:cNvSpPr>
          <p:nvPr/>
        </p:nvSpPr>
        <p:spPr bwMode="auto">
          <a:xfrm>
            <a:off x="9544389" y="1508929"/>
            <a:ext cx="459964" cy="13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Ecom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21AE804-0F92-468C-98D8-289C250AC399}"/>
              </a:ext>
            </a:extLst>
          </p:cNvPr>
          <p:cNvSpPr txBox="1">
            <a:spLocks/>
          </p:cNvSpPr>
          <p:nvPr/>
        </p:nvSpPr>
        <p:spPr bwMode="auto">
          <a:xfrm>
            <a:off x="10117703" y="1526670"/>
            <a:ext cx="563351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Экспорт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47" name="Группа 73">
            <a:extLst>
              <a:ext uri="{FF2B5EF4-FFF2-40B4-BE49-F238E27FC236}">
                <a16:creationId xmlns:a16="http://schemas.microsoft.com/office/drawing/2014/main" id="{1EAB2284-958D-406C-99B5-48871C17EEAD}"/>
              </a:ext>
            </a:extLst>
          </p:cNvPr>
          <p:cNvGrpSpPr/>
          <p:nvPr/>
        </p:nvGrpSpPr>
        <p:grpSpPr>
          <a:xfrm flipV="1">
            <a:off x="3877348" y="2139139"/>
            <a:ext cx="890900" cy="392113"/>
            <a:chOff x="4330843" y="4395599"/>
            <a:chExt cx="1117456" cy="520475"/>
          </a:xfrm>
        </p:grpSpPr>
        <p:sp>
          <p:nvSpPr>
            <p:cNvPr id="148" name="Стрелка: изогнутая 70">
              <a:extLst>
                <a:ext uri="{FF2B5EF4-FFF2-40B4-BE49-F238E27FC236}">
                  <a16:creationId xmlns:a16="http://schemas.microsoft.com/office/drawing/2014/main" id="{228F258A-9977-4CB6-BF3D-2C1AB944EF3E}"/>
                </a:ext>
              </a:extLst>
            </p:cNvPr>
            <p:cNvSpPr/>
            <p:nvPr/>
          </p:nvSpPr>
          <p:spPr>
            <a:xfrm rot="5400000">
              <a:off x="4739076" y="3987366"/>
              <a:ext cx="300990" cy="1117455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26103"/>
              </a:avLst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149" name="Прямая со стрелкой 71">
              <a:extLst>
                <a:ext uri="{FF2B5EF4-FFF2-40B4-BE49-F238E27FC236}">
                  <a16:creationId xmlns:a16="http://schemas.microsoft.com/office/drawing/2014/main" id="{24A27B0A-3841-413B-BD72-114DBB02EA87}"/>
                </a:ext>
              </a:extLst>
            </p:cNvPr>
            <p:cNvCxnSpPr>
              <a:cxnSpLocks/>
            </p:cNvCxnSpPr>
            <p:nvPr/>
          </p:nvCxnSpPr>
          <p:spPr>
            <a:xfrm>
              <a:off x="5448299" y="4533635"/>
              <a:ext cx="0" cy="382439"/>
            </a:xfrm>
            <a:prstGeom prst="straightConnector1">
              <a:avLst/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AD3BE753-2A26-44B0-B43D-74512B67F748}"/>
              </a:ext>
            </a:extLst>
          </p:cNvPr>
          <p:cNvSpPr txBox="1"/>
          <p:nvPr/>
        </p:nvSpPr>
        <p:spPr bwMode="auto">
          <a:xfrm>
            <a:off x="3793613" y="2297890"/>
            <a:ext cx="585967" cy="152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0F0F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45 п.п.</a:t>
            </a:r>
          </a:p>
        </p:txBody>
      </p:sp>
      <p:sp>
        <p:nvSpPr>
          <p:cNvPr id="151" name="Равнобедренный треугольник 196">
            <a:extLst>
              <a:ext uri="{FF2B5EF4-FFF2-40B4-BE49-F238E27FC236}">
                <a16:creationId xmlns:a16="http://schemas.microsoft.com/office/drawing/2014/main" id="{93C0886C-4425-4A7E-B0FE-B7B0241BF852}"/>
              </a:ext>
            </a:extLst>
          </p:cNvPr>
          <p:cNvSpPr/>
          <p:nvPr/>
        </p:nvSpPr>
        <p:spPr>
          <a:xfrm>
            <a:off x="3752232" y="2320115"/>
            <a:ext cx="108000" cy="107950"/>
          </a:xfrm>
          <a:prstGeom prst="triangle">
            <a:avLst/>
          </a:prstGeom>
          <a:solidFill>
            <a:srgbClr val="2C9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52" name="Группа 73">
            <a:extLst>
              <a:ext uri="{FF2B5EF4-FFF2-40B4-BE49-F238E27FC236}">
                <a16:creationId xmlns:a16="http://schemas.microsoft.com/office/drawing/2014/main" id="{7B2E2E0F-EE37-4F4B-8162-60ED9317CC7A}"/>
              </a:ext>
            </a:extLst>
          </p:cNvPr>
          <p:cNvGrpSpPr/>
          <p:nvPr/>
        </p:nvGrpSpPr>
        <p:grpSpPr>
          <a:xfrm rot="10800000" flipH="1">
            <a:off x="7000103" y="2108436"/>
            <a:ext cx="1451483" cy="392113"/>
            <a:chOff x="4330843" y="4395599"/>
            <a:chExt cx="1117456" cy="520475"/>
          </a:xfrm>
        </p:grpSpPr>
        <p:sp>
          <p:nvSpPr>
            <p:cNvPr id="153" name="Стрелка: изогнутая 70">
              <a:extLst>
                <a:ext uri="{FF2B5EF4-FFF2-40B4-BE49-F238E27FC236}">
                  <a16:creationId xmlns:a16="http://schemas.microsoft.com/office/drawing/2014/main" id="{7D0A0975-8406-42B1-8C80-D312C53D9D7D}"/>
                </a:ext>
              </a:extLst>
            </p:cNvPr>
            <p:cNvSpPr/>
            <p:nvPr/>
          </p:nvSpPr>
          <p:spPr>
            <a:xfrm rot="5400000">
              <a:off x="4739076" y="3987366"/>
              <a:ext cx="300990" cy="1117455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26103"/>
              </a:avLst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154" name="Прямая со стрелкой 71">
              <a:extLst>
                <a:ext uri="{FF2B5EF4-FFF2-40B4-BE49-F238E27FC236}">
                  <a16:creationId xmlns:a16="http://schemas.microsoft.com/office/drawing/2014/main" id="{88107E68-1250-438F-A66B-B9AE11C666A2}"/>
                </a:ext>
              </a:extLst>
            </p:cNvPr>
            <p:cNvCxnSpPr>
              <a:cxnSpLocks/>
            </p:cNvCxnSpPr>
            <p:nvPr/>
          </p:nvCxnSpPr>
          <p:spPr>
            <a:xfrm>
              <a:off x="5448299" y="4533635"/>
              <a:ext cx="0" cy="382439"/>
            </a:xfrm>
            <a:prstGeom prst="straightConnector1">
              <a:avLst/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B8024B1A-9CDA-49DD-A4AE-FD50D3EF3651}"/>
              </a:ext>
            </a:extLst>
          </p:cNvPr>
          <p:cNvSpPr txBox="1"/>
          <p:nvPr/>
        </p:nvSpPr>
        <p:spPr bwMode="auto">
          <a:xfrm>
            <a:off x="9913460" y="2245600"/>
            <a:ext cx="313289" cy="15388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0F0F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 п.п. </a:t>
            </a:r>
          </a:p>
        </p:txBody>
      </p:sp>
      <p:grpSp>
        <p:nvGrpSpPr>
          <p:cNvPr id="156" name="Группа 73">
            <a:extLst>
              <a:ext uri="{FF2B5EF4-FFF2-40B4-BE49-F238E27FC236}">
                <a16:creationId xmlns:a16="http://schemas.microsoft.com/office/drawing/2014/main" id="{9D163F5F-8B2F-424B-861E-A9E7A74DCCED}"/>
              </a:ext>
            </a:extLst>
          </p:cNvPr>
          <p:cNvGrpSpPr/>
          <p:nvPr/>
        </p:nvGrpSpPr>
        <p:grpSpPr>
          <a:xfrm rot="10800000">
            <a:off x="9140680" y="2132790"/>
            <a:ext cx="871014" cy="374650"/>
            <a:chOff x="4330843" y="4395599"/>
            <a:chExt cx="1117456" cy="520475"/>
          </a:xfrm>
        </p:grpSpPr>
        <p:sp>
          <p:nvSpPr>
            <p:cNvPr id="157" name="Стрелка: изогнутая 70">
              <a:extLst>
                <a:ext uri="{FF2B5EF4-FFF2-40B4-BE49-F238E27FC236}">
                  <a16:creationId xmlns:a16="http://schemas.microsoft.com/office/drawing/2014/main" id="{30F9CB89-9C9C-417E-AB36-72E6D384B897}"/>
                </a:ext>
              </a:extLst>
            </p:cNvPr>
            <p:cNvSpPr/>
            <p:nvPr/>
          </p:nvSpPr>
          <p:spPr>
            <a:xfrm rot="5400000">
              <a:off x="4739076" y="3987366"/>
              <a:ext cx="300990" cy="1117455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26103"/>
              </a:avLst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158" name="Прямая со стрелкой 71">
              <a:extLst>
                <a:ext uri="{FF2B5EF4-FFF2-40B4-BE49-F238E27FC236}">
                  <a16:creationId xmlns:a16="http://schemas.microsoft.com/office/drawing/2014/main" id="{EFBD8113-280B-49BD-A443-4FF5910E97DB}"/>
                </a:ext>
              </a:extLst>
            </p:cNvPr>
            <p:cNvCxnSpPr>
              <a:cxnSpLocks/>
            </p:cNvCxnSpPr>
            <p:nvPr/>
          </p:nvCxnSpPr>
          <p:spPr>
            <a:xfrm>
              <a:off x="5448299" y="4533635"/>
              <a:ext cx="0" cy="382439"/>
            </a:xfrm>
            <a:prstGeom prst="straightConnector1">
              <a:avLst/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30AE6749-F9C8-4647-8E50-E72ED017E658}"/>
              </a:ext>
            </a:extLst>
          </p:cNvPr>
          <p:cNvSpPr txBox="1"/>
          <p:nvPr/>
        </p:nvSpPr>
        <p:spPr bwMode="auto">
          <a:xfrm>
            <a:off x="8500638" y="2269383"/>
            <a:ext cx="400223" cy="152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0F0F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58 п.п.</a:t>
            </a:r>
          </a:p>
        </p:txBody>
      </p:sp>
      <p:sp>
        <p:nvSpPr>
          <p:cNvPr id="160" name="Равнобедренный треугольник 205">
            <a:extLst>
              <a:ext uri="{FF2B5EF4-FFF2-40B4-BE49-F238E27FC236}">
                <a16:creationId xmlns:a16="http://schemas.microsoft.com/office/drawing/2014/main" id="{009B0FEA-AE0C-4CD6-A539-F4C6C8C13EE0}"/>
              </a:ext>
            </a:extLst>
          </p:cNvPr>
          <p:cNvSpPr/>
          <p:nvPr/>
        </p:nvSpPr>
        <p:spPr>
          <a:xfrm rot="10800000">
            <a:off x="8299139" y="2295626"/>
            <a:ext cx="108000" cy="1079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61" name="Группа 73">
            <a:extLst>
              <a:ext uri="{FF2B5EF4-FFF2-40B4-BE49-F238E27FC236}">
                <a16:creationId xmlns:a16="http://schemas.microsoft.com/office/drawing/2014/main" id="{F3CDABC0-D7F4-4F1A-BA2D-F8C78AABD6C9}"/>
              </a:ext>
            </a:extLst>
          </p:cNvPr>
          <p:cNvGrpSpPr/>
          <p:nvPr/>
        </p:nvGrpSpPr>
        <p:grpSpPr>
          <a:xfrm rot="10800000">
            <a:off x="9743860" y="2114008"/>
            <a:ext cx="493931" cy="392349"/>
            <a:chOff x="4819542" y="4408428"/>
            <a:chExt cx="628757" cy="507646"/>
          </a:xfrm>
        </p:grpSpPr>
        <p:sp>
          <p:nvSpPr>
            <p:cNvPr id="162" name="Стрелка: изогнутая 70">
              <a:extLst>
                <a:ext uri="{FF2B5EF4-FFF2-40B4-BE49-F238E27FC236}">
                  <a16:creationId xmlns:a16="http://schemas.microsoft.com/office/drawing/2014/main" id="{6358ABD0-5AD9-4414-8F90-CADE84CFB9F2}"/>
                </a:ext>
              </a:extLst>
            </p:cNvPr>
            <p:cNvSpPr/>
            <p:nvPr/>
          </p:nvSpPr>
          <p:spPr>
            <a:xfrm rot="5400000">
              <a:off x="4989840" y="4238130"/>
              <a:ext cx="288160" cy="628755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26103"/>
              </a:avLst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163" name="Прямая со стрелкой 71">
              <a:extLst>
                <a:ext uri="{FF2B5EF4-FFF2-40B4-BE49-F238E27FC236}">
                  <a16:creationId xmlns:a16="http://schemas.microsoft.com/office/drawing/2014/main" id="{026C468B-C2A4-4AFD-AEA9-33713A8A318D}"/>
                </a:ext>
              </a:extLst>
            </p:cNvPr>
            <p:cNvCxnSpPr>
              <a:cxnSpLocks/>
            </p:cNvCxnSpPr>
            <p:nvPr/>
          </p:nvCxnSpPr>
          <p:spPr>
            <a:xfrm>
              <a:off x="5448299" y="4533635"/>
              <a:ext cx="0" cy="382439"/>
            </a:xfrm>
            <a:prstGeom prst="straightConnector1">
              <a:avLst/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916EFD2C-4EB6-4EE3-8A91-7BA3C2E8A6DA}"/>
              </a:ext>
            </a:extLst>
          </p:cNvPr>
          <p:cNvSpPr txBox="1"/>
          <p:nvPr/>
        </p:nvSpPr>
        <p:spPr bwMode="auto">
          <a:xfrm>
            <a:off x="9164944" y="2252199"/>
            <a:ext cx="373224" cy="15388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0F0F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п.п.</a:t>
            </a:r>
          </a:p>
        </p:txBody>
      </p:sp>
      <p:sp>
        <p:nvSpPr>
          <p:cNvPr id="165" name="Равнобедренный треугольник 196">
            <a:extLst>
              <a:ext uri="{FF2B5EF4-FFF2-40B4-BE49-F238E27FC236}">
                <a16:creationId xmlns:a16="http://schemas.microsoft.com/office/drawing/2014/main" id="{2FC98370-488D-4358-8E1A-50513CBAEFAB}"/>
              </a:ext>
            </a:extLst>
          </p:cNvPr>
          <p:cNvSpPr/>
          <p:nvPr/>
        </p:nvSpPr>
        <p:spPr>
          <a:xfrm>
            <a:off x="8993681" y="2275213"/>
            <a:ext cx="130687" cy="105574"/>
          </a:xfrm>
          <a:prstGeom prst="triangle">
            <a:avLst/>
          </a:prstGeom>
          <a:solidFill>
            <a:srgbClr val="2C9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6" name="Text Placeholder 2">
            <a:extLst>
              <a:ext uri="{FF2B5EF4-FFF2-40B4-BE49-F238E27FC236}">
                <a16:creationId xmlns:a16="http://schemas.microsoft.com/office/drawing/2014/main" id="{BFCB838A-64D3-4AE2-A162-097E7A47FAE9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1649413" y="4127748"/>
            <a:ext cx="279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SzPct val="70000"/>
              <a:buFont typeface="Arial" pitchFamily="34" charset="0"/>
              <a:buNone/>
              <a:tabLst/>
              <a:defRPr/>
            </a:pPr>
            <a:fld id="{BC64E7FC-AAF7-41AE-9760-9CF27FFE7142}" type="datetime'''''''''''''''''''''2''''''''''''''''''''0''''2''''6'"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pPr marL="0" marR="0" lvl="0" indent="0" algn="r" defTabSz="91443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E600"/>
                </a:buClr>
                <a:buSzPct val="70000"/>
                <a:buFont typeface="Arial" pitchFamily="34" charset="0"/>
                <a:buNone/>
                <a:tabLst/>
                <a:defRPr/>
              </a:pPr>
              <a:t>2026</a:t>
            </a:fld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167" name="Прямоугольник: скругленные углы 17">
            <a:extLst>
              <a:ext uri="{FF2B5EF4-FFF2-40B4-BE49-F238E27FC236}">
                <a16:creationId xmlns:a16="http://schemas.microsoft.com/office/drawing/2014/main" id="{B106D59D-F4DC-4C71-B962-F79E93AF3CBC}"/>
              </a:ext>
            </a:extLst>
          </p:cNvPr>
          <p:cNvSpPr>
            <a:spLocks/>
          </p:cNvSpPr>
          <p:nvPr/>
        </p:nvSpPr>
        <p:spPr>
          <a:xfrm>
            <a:off x="1555750" y="1205653"/>
            <a:ext cx="9175720" cy="1939925"/>
          </a:xfrm>
          <a:prstGeom prst="roundRect">
            <a:avLst>
              <a:gd name="adj" fmla="val 6763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140CC94D-1825-4388-BFB8-8046E43DFDCA}"/>
              </a:ext>
            </a:extLst>
          </p:cNvPr>
          <p:cNvSpPr txBox="1">
            <a:spLocks/>
          </p:cNvSpPr>
          <p:nvPr/>
        </p:nvSpPr>
        <p:spPr>
          <a:xfrm>
            <a:off x="1960212" y="1139015"/>
            <a:ext cx="3488088" cy="153988"/>
          </a:xfrm>
          <a:prstGeom prst="rect">
            <a:avLst/>
          </a:prstGeom>
          <a:solidFill>
            <a:schemeClr val="tx2"/>
          </a:solidFill>
        </p:spPr>
        <p:txBody>
          <a:bodyPr wrap="square" lIns="36000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Структура каналов продаж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69" name="Group 171">
            <a:extLst>
              <a:ext uri="{FF2B5EF4-FFF2-40B4-BE49-F238E27FC236}">
                <a16:creationId xmlns:a16="http://schemas.microsoft.com/office/drawing/2014/main" id="{EE56CF3A-EDD2-430B-AFF4-18ECE6ADB20D}"/>
              </a:ext>
            </a:extLst>
          </p:cNvPr>
          <p:cNvGrpSpPr/>
          <p:nvPr/>
        </p:nvGrpSpPr>
        <p:grpSpPr>
          <a:xfrm>
            <a:off x="1960212" y="1018364"/>
            <a:ext cx="299802" cy="323850"/>
            <a:chOff x="817212" y="1108602"/>
            <a:chExt cx="299802" cy="322795"/>
          </a:xfrm>
          <a:solidFill>
            <a:srgbClr val="0070C0"/>
          </a:solidFill>
        </p:grpSpPr>
        <p:sp>
          <p:nvSpPr>
            <p:cNvPr id="170" name="Полилиния: фигура 42">
              <a:extLst>
                <a:ext uri="{FF2B5EF4-FFF2-40B4-BE49-F238E27FC236}">
                  <a16:creationId xmlns:a16="http://schemas.microsoft.com/office/drawing/2014/main" id="{30899DBD-29B2-492C-B951-6BCB48CF366E}"/>
                </a:ext>
              </a:extLst>
            </p:cNvPr>
            <p:cNvSpPr/>
            <p:nvPr/>
          </p:nvSpPr>
          <p:spPr>
            <a:xfrm>
              <a:off x="839298" y="1113167"/>
              <a:ext cx="272759" cy="294396"/>
            </a:xfrm>
            <a:custGeom>
              <a:avLst/>
              <a:gdLst>
                <a:gd name="connsiteX0" fmla="*/ 316703 w 322743"/>
                <a:gd name="connsiteY0" fmla="*/ 322744 h 322743"/>
                <a:gd name="connsiteX1" fmla="*/ 6507 w 322743"/>
                <a:gd name="connsiteY1" fmla="*/ 322744 h 322743"/>
                <a:gd name="connsiteX2" fmla="*/ 0 w 322743"/>
                <a:gd name="connsiteY2" fmla="*/ 316237 h 322743"/>
                <a:gd name="connsiteX3" fmla="*/ 0 w 322743"/>
                <a:gd name="connsiteY3" fmla="*/ 6041 h 322743"/>
                <a:gd name="connsiteX4" fmla="*/ 6957 w 322743"/>
                <a:gd name="connsiteY4" fmla="*/ 17 h 322743"/>
                <a:gd name="connsiteX5" fmla="*/ 12981 w 322743"/>
                <a:gd name="connsiteY5" fmla="*/ 6041 h 322743"/>
                <a:gd name="connsiteX6" fmla="*/ 12981 w 322743"/>
                <a:gd name="connsiteY6" fmla="*/ 309763 h 322743"/>
                <a:gd name="connsiteX7" fmla="*/ 316703 w 322743"/>
                <a:gd name="connsiteY7" fmla="*/ 309763 h 322743"/>
                <a:gd name="connsiteX8" fmla="*/ 322727 w 322743"/>
                <a:gd name="connsiteY8" fmla="*/ 316720 h 322743"/>
                <a:gd name="connsiteX9" fmla="*/ 316703 w 322743"/>
                <a:gd name="connsiteY9" fmla="*/ 322744 h 32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743" h="322743">
                  <a:moveTo>
                    <a:pt x="316703" y="322744"/>
                  </a:moveTo>
                  <a:lnTo>
                    <a:pt x="6507" y="322744"/>
                  </a:lnTo>
                  <a:cubicBezTo>
                    <a:pt x="2913" y="322744"/>
                    <a:pt x="0" y="319830"/>
                    <a:pt x="0" y="316237"/>
                  </a:cubicBezTo>
                  <a:lnTo>
                    <a:pt x="0" y="6041"/>
                  </a:lnTo>
                  <a:cubicBezTo>
                    <a:pt x="258" y="2456"/>
                    <a:pt x="3373" y="-241"/>
                    <a:pt x="6957" y="17"/>
                  </a:cubicBezTo>
                  <a:cubicBezTo>
                    <a:pt x="10183" y="249"/>
                    <a:pt x="12749" y="2815"/>
                    <a:pt x="12981" y="6041"/>
                  </a:cubicBezTo>
                  <a:lnTo>
                    <a:pt x="12981" y="309763"/>
                  </a:lnTo>
                  <a:lnTo>
                    <a:pt x="316703" y="309763"/>
                  </a:lnTo>
                  <a:cubicBezTo>
                    <a:pt x="320288" y="310021"/>
                    <a:pt x="322984" y="313136"/>
                    <a:pt x="322727" y="316720"/>
                  </a:cubicBezTo>
                  <a:cubicBezTo>
                    <a:pt x="322494" y="319946"/>
                    <a:pt x="319929" y="322512"/>
                    <a:pt x="316703" y="322744"/>
                  </a:cubicBez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80"/>
                </a:highligh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1" name="Полилиния: фигура 43">
              <a:extLst>
                <a:ext uri="{FF2B5EF4-FFF2-40B4-BE49-F238E27FC236}">
                  <a16:creationId xmlns:a16="http://schemas.microsoft.com/office/drawing/2014/main" id="{328DE659-2025-4A35-9499-36051EFA84D7}"/>
                </a:ext>
              </a:extLst>
            </p:cNvPr>
            <p:cNvSpPr/>
            <p:nvPr/>
          </p:nvSpPr>
          <p:spPr>
            <a:xfrm>
              <a:off x="817212" y="1108602"/>
              <a:ext cx="55363" cy="35837"/>
            </a:xfrm>
            <a:custGeom>
              <a:avLst/>
              <a:gdLst>
                <a:gd name="connsiteX0" fmla="*/ 6509 w 65509"/>
                <a:gd name="connsiteY0" fmla="*/ 39053 h 39287"/>
                <a:gd name="connsiteX1" fmla="*/ 0 w 65509"/>
                <a:gd name="connsiteY1" fmla="*/ 32615 h 39287"/>
                <a:gd name="connsiteX2" fmla="*/ 1914 w 65509"/>
                <a:gd name="connsiteY2" fmla="*/ 27984 h 39287"/>
                <a:gd name="connsiteX3" fmla="*/ 28043 w 65509"/>
                <a:gd name="connsiteY3" fmla="*/ 1821 h 39287"/>
                <a:gd name="connsiteX4" fmla="*/ 37234 w 65509"/>
                <a:gd name="connsiteY4" fmla="*/ 1821 h 39287"/>
                <a:gd name="connsiteX5" fmla="*/ 63363 w 65509"/>
                <a:gd name="connsiteY5" fmla="*/ 27950 h 39287"/>
                <a:gd name="connsiteX6" fmla="*/ 63832 w 65509"/>
                <a:gd name="connsiteY6" fmla="*/ 37141 h 39287"/>
                <a:gd name="connsiteX7" fmla="*/ 54642 w 65509"/>
                <a:gd name="connsiteY7" fmla="*/ 37610 h 39287"/>
                <a:gd name="connsiteX8" fmla="*/ 54172 w 65509"/>
                <a:gd name="connsiteY8" fmla="*/ 37141 h 39287"/>
                <a:gd name="connsiteX9" fmla="*/ 32638 w 65509"/>
                <a:gd name="connsiteY9" fmla="*/ 15573 h 39287"/>
                <a:gd name="connsiteX10" fmla="*/ 11104 w 65509"/>
                <a:gd name="connsiteY10" fmla="*/ 37141 h 39287"/>
                <a:gd name="connsiteX11" fmla="*/ 6509 w 65509"/>
                <a:gd name="connsiteY11" fmla="*/ 39053 h 39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509" h="39287">
                  <a:moveTo>
                    <a:pt x="6509" y="39053"/>
                  </a:moveTo>
                  <a:cubicBezTo>
                    <a:pt x="2934" y="39072"/>
                    <a:pt x="20" y="36190"/>
                    <a:pt x="0" y="32615"/>
                  </a:cubicBezTo>
                  <a:cubicBezTo>
                    <a:pt x="-9" y="30877"/>
                    <a:pt x="680" y="29208"/>
                    <a:pt x="1914" y="27984"/>
                  </a:cubicBezTo>
                  <a:lnTo>
                    <a:pt x="28043" y="1821"/>
                  </a:lnTo>
                  <a:cubicBezTo>
                    <a:pt x="30626" y="-607"/>
                    <a:pt x="34651" y="-607"/>
                    <a:pt x="37234" y="1821"/>
                  </a:cubicBezTo>
                  <a:lnTo>
                    <a:pt x="63363" y="27950"/>
                  </a:lnTo>
                  <a:cubicBezTo>
                    <a:pt x="66030" y="30358"/>
                    <a:pt x="66241" y="34473"/>
                    <a:pt x="63832" y="37141"/>
                  </a:cubicBezTo>
                  <a:cubicBezTo>
                    <a:pt x="61424" y="39808"/>
                    <a:pt x="57309" y="40019"/>
                    <a:pt x="54642" y="37610"/>
                  </a:cubicBezTo>
                  <a:cubicBezTo>
                    <a:pt x="54477" y="37462"/>
                    <a:pt x="54321" y="37305"/>
                    <a:pt x="54172" y="37141"/>
                  </a:cubicBezTo>
                  <a:lnTo>
                    <a:pt x="32638" y="15573"/>
                  </a:lnTo>
                  <a:lnTo>
                    <a:pt x="11104" y="37141"/>
                  </a:lnTo>
                  <a:cubicBezTo>
                    <a:pt x="9889" y="38365"/>
                    <a:pt x="8235" y="39053"/>
                    <a:pt x="6509" y="39053"/>
                  </a:cubicBez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80"/>
                </a:highligh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2" name="Полилиния: фигура 44">
              <a:extLst>
                <a:ext uri="{FF2B5EF4-FFF2-40B4-BE49-F238E27FC236}">
                  <a16:creationId xmlns:a16="http://schemas.microsoft.com/office/drawing/2014/main" id="{56E69607-2DE5-476B-9AC3-44A8DC97AC5C}"/>
                </a:ext>
              </a:extLst>
            </p:cNvPr>
            <p:cNvSpPr/>
            <p:nvPr/>
          </p:nvSpPr>
          <p:spPr>
            <a:xfrm>
              <a:off x="1083887" y="1371891"/>
              <a:ext cx="33127" cy="59506"/>
            </a:xfrm>
            <a:custGeom>
              <a:avLst/>
              <a:gdLst>
                <a:gd name="connsiteX0" fmla="*/ 6462 w 39198"/>
                <a:gd name="connsiteY0" fmla="*/ 65236 h 65236"/>
                <a:gd name="connsiteX1" fmla="*/ 0 w 39198"/>
                <a:gd name="connsiteY1" fmla="*/ 58684 h 65236"/>
                <a:gd name="connsiteX2" fmla="*/ 1867 w 39198"/>
                <a:gd name="connsiteY2" fmla="*/ 54167 h 65236"/>
                <a:gd name="connsiteX3" fmla="*/ 23434 w 39198"/>
                <a:gd name="connsiteY3" fmla="*/ 32599 h 65236"/>
                <a:gd name="connsiteX4" fmla="*/ 1968 w 39198"/>
                <a:gd name="connsiteY4" fmla="*/ 11065 h 65236"/>
                <a:gd name="connsiteX5" fmla="*/ 1984 w 39198"/>
                <a:gd name="connsiteY5" fmla="*/ 1892 h 65236"/>
                <a:gd name="connsiteX6" fmla="*/ 11158 w 39198"/>
                <a:gd name="connsiteY6" fmla="*/ 1908 h 65236"/>
                <a:gd name="connsiteX7" fmla="*/ 37287 w 39198"/>
                <a:gd name="connsiteY7" fmla="*/ 28038 h 65236"/>
                <a:gd name="connsiteX8" fmla="*/ 37337 w 39198"/>
                <a:gd name="connsiteY8" fmla="*/ 37145 h 65236"/>
                <a:gd name="connsiteX9" fmla="*/ 37287 w 39198"/>
                <a:gd name="connsiteY9" fmla="*/ 37194 h 65236"/>
                <a:gd name="connsiteX10" fmla="*/ 11158 w 39198"/>
                <a:gd name="connsiteY10" fmla="*/ 63324 h 65236"/>
                <a:gd name="connsiteX11" fmla="*/ 6462 w 39198"/>
                <a:gd name="connsiteY11" fmla="*/ 65236 h 65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98" h="65236">
                  <a:moveTo>
                    <a:pt x="6462" y="65236"/>
                  </a:moveTo>
                  <a:cubicBezTo>
                    <a:pt x="2868" y="65211"/>
                    <a:pt x="-25" y="62277"/>
                    <a:pt x="0" y="58684"/>
                  </a:cubicBezTo>
                  <a:cubicBezTo>
                    <a:pt x="12" y="56993"/>
                    <a:pt x="681" y="55373"/>
                    <a:pt x="1867" y="54167"/>
                  </a:cubicBezTo>
                  <a:lnTo>
                    <a:pt x="23434" y="32599"/>
                  </a:lnTo>
                  <a:lnTo>
                    <a:pt x="1968" y="11065"/>
                  </a:lnTo>
                  <a:cubicBezTo>
                    <a:pt x="-561" y="8527"/>
                    <a:pt x="-554" y="4420"/>
                    <a:pt x="1984" y="1892"/>
                  </a:cubicBezTo>
                  <a:cubicBezTo>
                    <a:pt x="4522" y="-637"/>
                    <a:pt x="8629" y="-630"/>
                    <a:pt x="11158" y="1908"/>
                  </a:cubicBezTo>
                  <a:lnTo>
                    <a:pt x="37287" y="28038"/>
                  </a:lnTo>
                  <a:cubicBezTo>
                    <a:pt x="39816" y="30539"/>
                    <a:pt x="39838" y="34616"/>
                    <a:pt x="37337" y="37145"/>
                  </a:cubicBezTo>
                  <a:cubicBezTo>
                    <a:pt x="37320" y="37162"/>
                    <a:pt x="37304" y="37178"/>
                    <a:pt x="37287" y="37194"/>
                  </a:cubicBezTo>
                  <a:lnTo>
                    <a:pt x="11158" y="63324"/>
                  </a:lnTo>
                  <a:cubicBezTo>
                    <a:pt x="9920" y="64576"/>
                    <a:pt x="8223" y="65267"/>
                    <a:pt x="6462" y="65236"/>
                  </a:cubicBez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80"/>
                </a:highligh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3" name="Полилиния: фигура 45">
              <a:extLst>
                <a:ext uri="{FF2B5EF4-FFF2-40B4-BE49-F238E27FC236}">
                  <a16:creationId xmlns:a16="http://schemas.microsoft.com/office/drawing/2014/main" id="{64771613-1EE0-4653-A23B-5B5271A6B4BF}"/>
                </a:ext>
              </a:extLst>
            </p:cNvPr>
            <p:cNvSpPr/>
            <p:nvPr/>
          </p:nvSpPr>
          <p:spPr>
            <a:xfrm>
              <a:off x="883942" y="1159522"/>
              <a:ext cx="40400" cy="211571"/>
            </a:xfrm>
            <a:custGeom>
              <a:avLst/>
              <a:gdLst>
                <a:gd name="connsiteX0" fmla="*/ 41293 w 47803"/>
                <a:gd name="connsiteY0" fmla="*/ 231943 h 231942"/>
                <a:gd name="connsiteX1" fmla="*/ 6510 w 47803"/>
                <a:gd name="connsiteY1" fmla="*/ 231943 h 231942"/>
                <a:gd name="connsiteX2" fmla="*/ 3 w 47803"/>
                <a:gd name="connsiteY2" fmla="*/ 225435 h 231942"/>
                <a:gd name="connsiteX3" fmla="*/ 3 w 47803"/>
                <a:gd name="connsiteY3" fmla="*/ 6708 h 231942"/>
                <a:gd name="connsiteX4" fmla="*/ 6306 w 47803"/>
                <a:gd name="connsiteY4" fmla="*/ 3 h 231942"/>
                <a:gd name="connsiteX5" fmla="*/ 6510 w 47803"/>
                <a:gd name="connsiteY5" fmla="*/ 0 h 231942"/>
                <a:gd name="connsiteX6" fmla="*/ 41293 w 47803"/>
                <a:gd name="connsiteY6" fmla="*/ 0 h 231942"/>
                <a:gd name="connsiteX7" fmla="*/ 47804 w 47803"/>
                <a:gd name="connsiteY7" fmla="*/ 6504 h 231942"/>
                <a:gd name="connsiteX8" fmla="*/ 47800 w 47803"/>
                <a:gd name="connsiteY8" fmla="*/ 6708 h 231942"/>
                <a:gd name="connsiteX9" fmla="*/ 47800 w 47803"/>
                <a:gd name="connsiteY9" fmla="*/ 225435 h 231942"/>
                <a:gd name="connsiteX10" fmla="*/ 41293 w 47803"/>
                <a:gd name="connsiteY10" fmla="*/ 231943 h 231942"/>
                <a:gd name="connsiteX11" fmla="*/ 12984 w 47803"/>
                <a:gd name="connsiteY11" fmla="*/ 218962 h 231942"/>
                <a:gd name="connsiteX12" fmla="*/ 34820 w 47803"/>
                <a:gd name="connsiteY12" fmla="*/ 218962 h 231942"/>
                <a:gd name="connsiteX13" fmla="*/ 34820 w 47803"/>
                <a:gd name="connsiteY13" fmla="*/ 13115 h 231942"/>
                <a:gd name="connsiteX14" fmla="*/ 12984 w 47803"/>
                <a:gd name="connsiteY14" fmla="*/ 13115 h 231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803" h="231942">
                  <a:moveTo>
                    <a:pt x="41293" y="231943"/>
                  </a:moveTo>
                  <a:lnTo>
                    <a:pt x="6510" y="231943"/>
                  </a:lnTo>
                  <a:cubicBezTo>
                    <a:pt x="2917" y="231943"/>
                    <a:pt x="3" y="229029"/>
                    <a:pt x="3" y="225435"/>
                  </a:cubicBezTo>
                  <a:lnTo>
                    <a:pt x="3" y="6708"/>
                  </a:lnTo>
                  <a:cubicBezTo>
                    <a:pt x="-108" y="3116"/>
                    <a:pt x="2714" y="114"/>
                    <a:pt x="6306" y="3"/>
                  </a:cubicBezTo>
                  <a:cubicBezTo>
                    <a:pt x="6374" y="1"/>
                    <a:pt x="6442" y="0"/>
                    <a:pt x="6510" y="0"/>
                  </a:cubicBezTo>
                  <a:lnTo>
                    <a:pt x="41293" y="0"/>
                  </a:lnTo>
                  <a:cubicBezTo>
                    <a:pt x="44887" y="-2"/>
                    <a:pt x="47802" y="2910"/>
                    <a:pt x="47804" y="6504"/>
                  </a:cubicBezTo>
                  <a:cubicBezTo>
                    <a:pt x="47804" y="6572"/>
                    <a:pt x="47803" y="6640"/>
                    <a:pt x="47800" y="6708"/>
                  </a:cubicBezTo>
                  <a:lnTo>
                    <a:pt x="47800" y="225435"/>
                  </a:lnTo>
                  <a:cubicBezTo>
                    <a:pt x="47800" y="229029"/>
                    <a:pt x="44887" y="231943"/>
                    <a:pt x="41293" y="231943"/>
                  </a:cubicBezTo>
                  <a:close/>
                  <a:moveTo>
                    <a:pt x="12984" y="218962"/>
                  </a:moveTo>
                  <a:lnTo>
                    <a:pt x="34820" y="218962"/>
                  </a:lnTo>
                  <a:lnTo>
                    <a:pt x="34820" y="13115"/>
                  </a:lnTo>
                  <a:lnTo>
                    <a:pt x="12984" y="13115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80"/>
                </a:highligh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4" name="Полилиния: фигура 46">
              <a:extLst>
                <a:ext uri="{FF2B5EF4-FFF2-40B4-BE49-F238E27FC236}">
                  <a16:creationId xmlns:a16="http://schemas.microsoft.com/office/drawing/2014/main" id="{71C01A85-FAD4-4FE6-9EF6-13E63A8B02DE}"/>
                </a:ext>
              </a:extLst>
            </p:cNvPr>
            <p:cNvSpPr/>
            <p:nvPr/>
          </p:nvSpPr>
          <p:spPr>
            <a:xfrm>
              <a:off x="934715" y="1231729"/>
              <a:ext cx="40281" cy="139364"/>
            </a:xfrm>
            <a:custGeom>
              <a:avLst/>
              <a:gdLst>
                <a:gd name="connsiteX0" fmla="*/ 41290 w 47663"/>
                <a:gd name="connsiteY0" fmla="*/ 152784 h 152783"/>
                <a:gd name="connsiteX1" fmla="*/ 6507 w 47663"/>
                <a:gd name="connsiteY1" fmla="*/ 152784 h 152783"/>
                <a:gd name="connsiteX2" fmla="*/ 0 w 47663"/>
                <a:gd name="connsiteY2" fmla="*/ 146276 h 152783"/>
                <a:gd name="connsiteX3" fmla="*/ 0 w 47663"/>
                <a:gd name="connsiteY3" fmla="*/ 6507 h 152783"/>
                <a:gd name="connsiteX4" fmla="*/ 6507 w 47663"/>
                <a:gd name="connsiteY4" fmla="*/ 0 h 152783"/>
                <a:gd name="connsiteX5" fmla="*/ 41290 w 47663"/>
                <a:gd name="connsiteY5" fmla="*/ 0 h 152783"/>
                <a:gd name="connsiteX6" fmla="*/ 47663 w 47663"/>
                <a:gd name="connsiteY6" fmla="*/ 6507 h 152783"/>
                <a:gd name="connsiteX7" fmla="*/ 47663 w 47663"/>
                <a:gd name="connsiteY7" fmla="*/ 146276 h 152783"/>
                <a:gd name="connsiteX8" fmla="*/ 41290 w 47663"/>
                <a:gd name="connsiteY8" fmla="*/ 152784 h 152783"/>
                <a:gd name="connsiteX9" fmla="*/ 12981 w 47663"/>
                <a:gd name="connsiteY9" fmla="*/ 139803 h 152783"/>
                <a:gd name="connsiteX10" fmla="*/ 34817 w 47663"/>
                <a:gd name="connsiteY10" fmla="*/ 139803 h 152783"/>
                <a:gd name="connsiteX11" fmla="*/ 34817 w 47663"/>
                <a:gd name="connsiteY11" fmla="*/ 12981 h 152783"/>
                <a:gd name="connsiteX12" fmla="*/ 12981 w 47663"/>
                <a:gd name="connsiteY12" fmla="*/ 12981 h 15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663" h="152783">
                  <a:moveTo>
                    <a:pt x="41290" y="152784"/>
                  </a:moveTo>
                  <a:lnTo>
                    <a:pt x="6507" y="152784"/>
                  </a:lnTo>
                  <a:cubicBezTo>
                    <a:pt x="2913" y="152784"/>
                    <a:pt x="0" y="149870"/>
                    <a:pt x="0" y="146276"/>
                  </a:cubicBezTo>
                  <a:lnTo>
                    <a:pt x="0" y="6507"/>
                  </a:lnTo>
                  <a:cubicBezTo>
                    <a:pt x="0" y="2913"/>
                    <a:pt x="2913" y="0"/>
                    <a:pt x="6507" y="0"/>
                  </a:cubicBezTo>
                  <a:lnTo>
                    <a:pt x="41290" y="0"/>
                  </a:lnTo>
                  <a:cubicBezTo>
                    <a:pt x="44831" y="73"/>
                    <a:pt x="47664" y="2965"/>
                    <a:pt x="47663" y="6507"/>
                  </a:cubicBezTo>
                  <a:lnTo>
                    <a:pt x="47663" y="146276"/>
                  </a:lnTo>
                  <a:cubicBezTo>
                    <a:pt x="47664" y="149819"/>
                    <a:pt x="44831" y="152711"/>
                    <a:pt x="41290" y="152784"/>
                  </a:cubicBezTo>
                  <a:close/>
                  <a:moveTo>
                    <a:pt x="12981" y="139803"/>
                  </a:moveTo>
                  <a:lnTo>
                    <a:pt x="34817" y="139803"/>
                  </a:lnTo>
                  <a:lnTo>
                    <a:pt x="34817" y="12981"/>
                  </a:lnTo>
                  <a:lnTo>
                    <a:pt x="12981" y="12981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5" name="Полилиния: фигура 47">
              <a:extLst>
                <a:ext uri="{FF2B5EF4-FFF2-40B4-BE49-F238E27FC236}">
                  <a16:creationId xmlns:a16="http://schemas.microsoft.com/office/drawing/2014/main" id="{E72EA9C5-658B-478C-97BB-8EF97D99C233}"/>
                </a:ext>
              </a:extLst>
            </p:cNvPr>
            <p:cNvSpPr/>
            <p:nvPr/>
          </p:nvSpPr>
          <p:spPr>
            <a:xfrm>
              <a:off x="985482" y="1159518"/>
              <a:ext cx="40542" cy="211575"/>
            </a:xfrm>
            <a:custGeom>
              <a:avLst/>
              <a:gdLst>
                <a:gd name="connsiteX0" fmla="*/ 41260 w 47971"/>
                <a:gd name="connsiteY0" fmla="*/ 231946 h 231948"/>
                <a:gd name="connsiteX1" fmla="*/ 6510 w 47971"/>
                <a:gd name="connsiteY1" fmla="*/ 231946 h 231948"/>
                <a:gd name="connsiteX2" fmla="*/ 3 w 47971"/>
                <a:gd name="connsiteY2" fmla="*/ 225439 h 231948"/>
                <a:gd name="connsiteX3" fmla="*/ 3 w 47971"/>
                <a:gd name="connsiteY3" fmla="*/ 6712 h 231948"/>
                <a:gd name="connsiteX4" fmla="*/ 6306 w 47971"/>
                <a:gd name="connsiteY4" fmla="*/ 6 h 231948"/>
                <a:gd name="connsiteX5" fmla="*/ 6510 w 47971"/>
                <a:gd name="connsiteY5" fmla="*/ 3 h 231948"/>
                <a:gd name="connsiteX6" fmla="*/ 41260 w 47971"/>
                <a:gd name="connsiteY6" fmla="*/ 3 h 231948"/>
                <a:gd name="connsiteX7" fmla="*/ 47968 w 47971"/>
                <a:gd name="connsiteY7" fmla="*/ 6303 h 231948"/>
                <a:gd name="connsiteX8" fmla="*/ 47968 w 47971"/>
                <a:gd name="connsiteY8" fmla="*/ 6712 h 231948"/>
                <a:gd name="connsiteX9" fmla="*/ 47968 w 47971"/>
                <a:gd name="connsiteY9" fmla="*/ 225439 h 231948"/>
                <a:gd name="connsiteX10" fmla="*/ 41464 w 47971"/>
                <a:gd name="connsiteY10" fmla="*/ 231949 h 231948"/>
                <a:gd name="connsiteX11" fmla="*/ 41260 w 47971"/>
                <a:gd name="connsiteY11" fmla="*/ 231946 h 231948"/>
                <a:gd name="connsiteX12" fmla="*/ 12917 w 47971"/>
                <a:gd name="connsiteY12" fmla="*/ 218965 h 231948"/>
                <a:gd name="connsiteX13" fmla="*/ 34753 w 47971"/>
                <a:gd name="connsiteY13" fmla="*/ 218965 h 231948"/>
                <a:gd name="connsiteX14" fmla="*/ 34753 w 47971"/>
                <a:gd name="connsiteY14" fmla="*/ 13118 h 231948"/>
                <a:gd name="connsiteX15" fmla="*/ 12984 w 47971"/>
                <a:gd name="connsiteY15" fmla="*/ 13118 h 23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71" h="231948">
                  <a:moveTo>
                    <a:pt x="41260" y="231946"/>
                  </a:moveTo>
                  <a:lnTo>
                    <a:pt x="6510" y="231946"/>
                  </a:lnTo>
                  <a:cubicBezTo>
                    <a:pt x="2917" y="231946"/>
                    <a:pt x="3" y="229033"/>
                    <a:pt x="3" y="225439"/>
                  </a:cubicBezTo>
                  <a:lnTo>
                    <a:pt x="3" y="6712"/>
                  </a:lnTo>
                  <a:cubicBezTo>
                    <a:pt x="-108" y="3120"/>
                    <a:pt x="2714" y="118"/>
                    <a:pt x="6306" y="6"/>
                  </a:cubicBezTo>
                  <a:cubicBezTo>
                    <a:pt x="6374" y="4"/>
                    <a:pt x="6442" y="3"/>
                    <a:pt x="6510" y="3"/>
                  </a:cubicBezTo>
                  <a:lnTo>
                    <a:pt x="41260" y="3"/>
                  </a:lnTo>
                  <a:cubicBezTo>
                    <a:pt x="44852" y="-110"/>
                    <a:pt x="47855" y="2711"/>
                    <a:pt x="47968" y="6303"/>
                  </a:cubicBezTo>
                  <a:cubicBezTo>
                    <a:pt x="47972" y="6439"/>
                    <a:pt x="47972" y="6575"/>
                    <a:pt x="47968" y="6712"/>
                  </a:cubicBezTo>
                  <a:lnTo>
                    <a:pt x="47968" y="225439"/>
                  </a:lnTo>
                  <a:cubicBezTo>
                    <a:pt x="47970" y="229033"/>
                    <a:pt x="45058" y="231947"/>
                    <a:pt x="41464" y="231949"/>
                  </a:cubicBezTo>
                  <a:cubicBezTo>
                    <a:pt x="41396" y="231949"/>
                    <a:pt x="41328" y="231948"/>
                    <a:pt x="41260" y="231946"/>
                  </a:cubicBezTo>
                  <a:close/>
                  <a:moveTo>
                    <a:pt x="12917" y="218965"/>
                  </a:moveTo>
                  <a:lnTo>
                    <a:pt x="34753" y="218965"/>
                  </a:lnTo>
                  <a:lnTo>
                    <a:pt x="34753" y="13118"/>
                  </a:lnTo>
                  <a:lnTo>
                    <a:pt x="12984" y="13118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80"/>
                </a:highligh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6" name="Полилиния: фигура 48">
              <a:extLst>
                <a:ext uri="{FF2B5EF4-FFF2-40B4-BE49-F238E27FC236}">
                  <a16:creationId xmlns:a16="http://schemas.microsoft.com/office/drawing/2014/main" id="{5C93F0B6-C22A-45CC-A48D-96893D3DA09F}"/>
                </a:ext>
              </a:extLst>
            </p:cNvPr>
            <p:cNvSpPr/>
            <p:nvPr/>
          </p:nvSpPr>
          <p:spPr>
            <a:xfrm>
              <a:off x="1036281" y="1205231"/>
              <a:ext cx="40366" cy="165860"/>
            </a:xfrm>
            <a:custGeom>
              <a:avLst/>
              <a:gdLst>
                <a:gd name="connsiteX0" fmla="*/ 41290 w 47763"/>
                <a:gd name="connsiteY0" fmla="*/ 181831 h 181830"/>
                <a:gd name="connsiteX1" fmla="*/ 6474 w 47763"/>
                <a:gd name="connsiteY1" fmla="*/ 181831 h 181830"/>
                <a:gd name="connsiteX2" fmla="*/ 0 w 47763"/>
                <a:gd name="connsiteY2" fmla="*/ 175357 h 181830"/>
                <a:gd name="connsiteX3" fmla="*/ 0 w 47763"/>
                <a:gd name="connsiteY3" fmla="*/ 175324 h 181830"/>
                <a:gd name="connsiteX4" fmla="*/ 0 w 47763"/>
                <a:gd name="connsiteY4" fmla="*/ 6507 h 181830"/>
                <a:gd name="connsiteX5" fmla="*/ 6440 w 47763"/>
                <a:gd name="connsiteY5" fmla="*/ 0 h 181830"/>
                <a:gd name="connsiteX6" fmla="*/ 6474 w 47763"/>
                <a:gd name="connsiteY6" fmla="*/ 0 h 181830"/>
                <a:gd name="connsiteX7" fmla="*/ 41290 w 47763"/>
                <a:gd name="connsiteY7" fmla="*/ 0 h 181830"/>
                <a:gd name="connsiteX8" fmla="*/ 47764 w 47763"/>
                <a:gd name="connsiteY8" fmla="*/ 6474 h 181830"/>
                <a:gd name="connsiteX9" fmla="*/ 47764 w 47763"/>
                <a:gd name="connsiteY9" fmla="*/ 6507 h 181830"/>
                <a:gd name="connsiteX10" fmla="*/ 47764 w 47763"/>
                <a:gd name="connsiteY10" fmla="*/ 175324 h 181830"/>
                <a:gd name="connsiteX11" fmla="*/ 41324 w 47763"/>
                <a:gd name="connsiteY11" fmla="*/ 181831 h 181830"/>
                <a:gd name="connsiteX12" fmla="*/ 41290 w 47763"/>
                <a:gd name="connsiteY12" fmla="*/ 181831 h 181830"/>
                <a:gd name="connsiteX13" fmla="*/ 12981 w 47763"/>
                <a:gd name="connsiteY13" fmla="*/ 168850 h 181830"/>
                <a:gd name="connsiteX14" fmla="*/ 34817 w 47763"/>
                <a:gd name="connsiteY14" fmla="*/ 168850 h 181830"/>
                <a:gd name="connsiteX15" fmla="*/ 34817 w 47763"/>
                <a:gd name="connsiteY15" fmla="*/ 12981 h 181830"/>
                <a:gd name="connsiteX16" fmla="*/ 13014 w 47763"/>
                <a:gd name="connsiteY16" fmla="*/ 12981 h 181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763" h="181830">
                  <a:moveTo>
                    <a:pt x="41290" y="181831"/>
                  </a:moveTo>
                  <a:lnTo>
                    <a:pt x="6474" y="181831"/>
                  </a:lnTo>
                  <a:cubicBezTo>
                    <a:pt x="2898" y="181831"/>
                    <a:pt x="0" y="178933"/>
                    <a:pt x="0" y="175357"/>
                  </a:cubicBezTo>
                  <a:cubicBezTo>
                    <a:pt x="0" y="175346"/>
                    <a:pt x="0" y="175335"/>
                    <a:pt x="0" y="175324"/>
                  </a:cubicBezTo>
                  <a:lnTo>
                    <a:pt x="0" y="6507"/>
                  </a:lnTo>
                  <a:cubicBezTo>
                    <a:pt x="-18" y="2932"/>
                    <a:pt x="2865" y="19"/>
                    <a:pt x="6440" y="0"/>
                  </a:cubicBezTo>
                  <a:cubicBezTo>
                    <a:pt x="6451" y="0"/>
                    <a:pt x="6462" y="0"/>
                    <a:pt x="6474" y="0"/>
                  </a:cubicBezTo>
                  <a:lnTo>
                    <a:pt x="41290" y="0"/>
                  </a:lnTo>
                  <a:cubicBezTo>
                    <a:pt x="44865" y="0"/>
                    <a:pt x="47764" y="2898"/>
                    <a:pt x="47764" y="6474"/>
                  </a:cubicBezTo>
                  <a:cubicBezTo>
                    <a:pt x="47764" y="6485"/>
                    <a:pt x="47764" y="6496"/>
                    <a:pt x="47764" y="6507"/>
                  </a:cubicBezTo>
                  <a:lnTo>
                    <a:pt x="47764" y="175324"/>
                  </a:lnTo>
                  <a:cubicBezTo>
                    <a:pt x="47782" y="178899"/>
                    <a:pt x="44899" y="181812"/>
                    <a:pt x="41324" y="181831"/>
                  </a:cubicBezTo>
                  <a:cubicBezTo>
                    <a:pt x="41313" y="181831"/>
                    <a:pt x="41301" y="181831"/>
                    <a:pt x="41290" y="181831"/>
                  </a:cubicBezTo>
                  <a:close/>
                  <a:moveTo>
                    <a:pt x="12981" y="168850"/>
                  </a:moveTo>
                  <a:lnTo>
                    <a:pt x="34817" y="168850"/>
                  </a:lnTo>
                  <a:lnTo>
                    <a:pt x="34817" y="12981"/>
                  </a:lnTo>
                  <a:lnTo>
                    <a:pt x="13014" y="12981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80"/>
                </a:highlight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77" name="Прямоугольник: скругленные углы 17">
            <a:extLst>
              <a:ext uri="{FF2B5EF4-FFF2-40B4-BE49-F238E27FC236}">
                <a16:creationId xmlns:a16="http://schemas.microsoft.com/office/drawing/2014/main" id="{0A1466DE-B0F3-4F84-95A3-ED12549B5691}"/>
              </a:ext>
            </a:extLst>
          </p:cNvPr>
          <p:cNvSpPr>
            <a:spLocks/>
          </p:cNvSpPr>
          <p:nvPr/>
        </p:nvSpPr>
        <p:spPr>
          <a:xfrm>
            <a:off x="1555750" y="3326853"/>
            <a:ext cx="9175720" cy="1844675"/>
          </a:xfrm>
          <a:prstGeom prst="roundRect">
            <a:avLst>
              <a:gd name="adj" fmla="val 6763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C9AE716-610D-46C4-A02A-888289857133}"/>
              </a:ext>
            </a:extLst>
          </p:cNvPr>
          <p:cNvSpPr txBox="1"/>
          <p:nvPr/>
        </p:nvSpPr>
        <p:spPr>
          <a:xfrm>
            <a:off x="1960212" y="3277907"/>
            <a:ext cx="3488088" cy="153988"/>
          </a:xfrm>
          <a:prstGeom prst="rect">
            <a:avLst/>
          </a:prstGeom>
          <a:solidFill>
            <a:schemeClr val="tx2"/>
          </a:solidFill>
        </p:spPr>
        <p:txBody>
          <a:bodyPr wrap="square" lIns="36000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Структура каналов продаж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млн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руб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9" name="Group 580">
            <a:extLst>
              <a:ext uri="{FF2B5EF4-FFF2-40B4-BE49-F238E27FC236}">
                <a16:creationId xmlns:a16="http://schemas.microsoft.com/office/drawing/2014/main" id="{D173C03D-3E8C-4422-8D68-BA96B0949E62}"/>
              </a:ext>
            </a:extLst>
          </p:cNvPr>
          <p:cNvGrpSpPr/>
          <p:nvPr/>
        </p:nvGrpSpPr>
        <p:grpSpPr>
          <a:xfrm>
            <a:off x="1960212" y="3165723"/>
            <a:ext cx="299802" cy="323850"/>
            <a:chOff x="817212" y="1108602"/>
            <a:chExt cx="299802" cy="322795"/>
          </a:xfrm>
          <a:solidFill>
            <a:srgbClr val="0070C0"/>
          </a:solidFill>
        </p:grpSpPr>
        <p:sp>
          <p:nvSpPr>
            <p:cNvPr id="180" name="Полилиния: фигура 42">
              <a:extLst>
                <a:ext uri="{FF2B5EF4-FFF2-40B4-BE49-F238E27FC236}">
                  <a16:creationId xmlns:a16="http://schemas.microsoft.com/office/drawing/2014/main" id="{A6BF934E-67D1-4BB9-9E8F-F2DA8176A916}"/>
                </a:ext>
              </a:extLst>
            </p:cNvPr>
            <p:cNvSpPr/>
            <p:nvPr/>
          </p:nvSpPr>
          <p:spPr>
            <a:xfrm>
              <a:off x="839298" y="1113167"/>
              <a:ext cx="272759" cy="294396"/>
            </a:xfrm>
            <a:custGeom>
              <a:avLst/>
              <a:gdLst>
                <a:gd name="connsiteX0" fmla="*/ 316703 w 322743"/>
                <a:gd name="connsiteY0" fmla="*/ 322744 h 322743"/>
                <a:gd name="connsiteX1" fmla="*/ 6507 w 322743"/>
                <a:gd name="connsiteY1" fmla="*/ 322744 h 322743"/>
                <a:gd name="connsiteX2" fmla="*/ 0 w 322743"/>
                <a:gd name="connsiteY2" fmla="*/ 316237 h 322743"/>
                <a:gd name="connsiteX3" fmla="*/ 0 w 322743"/>
                <a:gd name="connsiteY3" fmla="*/ 6041 h 322743"/>
                <a:gd name="connsiteX4" fmla="*/ 6957 w 322743"/>
                <a:gd name="connsiteY4" fmla="*/ 17 h 322743"/>
                <a:gd name="connsiteX5" fmla="*/ 12981 w 322743"/>
                <a:gd name="connsiteY5" fmla="*/ 6041 h 322743"/>
                <a:gd name="connsiteX6" fmla="*/ 12981 w 322743"/>
                <a:gd name="connsiteY6" fmla="*/ 309763 h 322743"/>
                <a:gd name="connsiteX7" fmla="*/ 316703 w 322743"/>
                <a:gd name="connsiteY7" fmla="*/ 309763 h 322743"/>
                <a:gd name="connsiteX8" fmla="*/ 322727 w 322743"/>
                <a:gd name="connsiteY8" fmla="*/ 316720 h 322743"/>
                <a:gd name="connsiteX9" fmla="*/ 316703 w 322743"/>
                <a:gd name="connsiteY9" fmla="*/ 322744 h 32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743" h="322743">
                  <a:moveTo>
                    <a:pt x="316703" y="322744"/>
                  </a:moveTo>
                  <a:lnTo>
                    <a:pt x="6507" y="322744"/>
                  </a:lnTo>
                  <a:cubicBezTo>
                    <a:pt x="2913" y="322744"/>
                    <a:pt x="0" y="319830"/>
                    <a:pt x="0" y="316237"/>
                  </a:cubicBezTo>
                  <a:lnTo>
                    <a:pt x="0" y="6041"/>
                  </a:lnTo>
                  <a:cubicBezTo>
                    <a:pt x="258" y="2456"/>
                    <a:pt x="3373" y="-241"/>
                    <a:pt x="6957" y="17"/>
                  </a:cubicBezTo>
                  <a:cubicBezTo>
                    <a:pt x="10183" y="249"/>
                    <a:pt x="12749" y="2815"/>
                    <a:pt x="12981" y="6041"/>
                  </a:cubicBezTo>
                  <a:lnTo>
                    <a:pt x="12981" y="309763"/>
                  </a:lnTo>
                  <a:lnTo>
                    <a:pt x="316703" y="309763"/>
                  </a:lnTo>
                  <a:cubicBezTo>
                    <a:pt x="320288" y="310021"/>
                    <a:pt x="322984" y="313136"/>
                    <a:pt x="322727" y="316720"/>
                  </a:cubicBezTo>
                  <a:cubicBezTo>
                    <a:pt x="322494" y="319946"/>
                    <a:pt x="319929" y="322512"/>
                    <a:pt x="316703" y="322744"/>
                  </a:cubicBez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1" name="Полилиния: фигура 43">
              <a:extLst>
                <a:ext uri="{FF2B5EF4-FFF2-40B4-BE49-F238E27FC236}">
                  <a16:creationId xmlns:a16="http://schemas.microsoft.com/office/drawing/2014/main" id="{BE257B24-1386-4C6D-A3A3-94FB1D58C782}"/>
                </a:ext>
              </a:extLst>
            </p:cNvPr>
            <p:cNvSpPr/>
            <p:nvPr/>
          </p:nvSpPr>
          <p:spPr>
            <a:xfrm>
              <a:off x="817212" y="1108602"/>
              <a:ext cx="55363" cy="35837"/>
            </a:xfrm>
            <a:custGeom>
              <a:avLst/>
              <a:gdLst>
                <a:gd name="connsiteX0" fmla="*/ 6509 w 65509"/>
                <a:gd name="connsiteY0" fmla="*/ 39053 h 39287"/>
                <a:gd name="connsiteX1" fmla="*/ 0 w 65509"/>
                <a:gd name="connsiteY1" fmla="*/ 32615 h 39287"/>
                <a:gd name="connsiteX2" fmla="*/ 1914 w 65509"/>
                <a:gd name="connsiteY2" fmla="*/ 27984 h 39287"/>
                <a:gd name="connsiteX3" fmla="*/ 28043 w 65509"/>
                <a:gd name="connsiteY3" fmla="*/ 1821 h 39287"/>
                <a:gd name="connsiteX4" fmla="*/ 37234 w 65509"/>
                <a:gd name="connsiteY4" fmla="*/ 1821 h 39287"/>
                <a:gd name="connsiteX5" fmla="*/ 63363 w 65509"/>
                <a:gd name="connsiteY5" fmla="*/ 27950 h 39287"/>
                <a:gd name="connsiteX6" fmla="*/ 63832 w 65509"/>
                <a:gd name="connsiteY6" fmla="*/ 37141 h 39287"/>
                <a:gd name="connsiteX7" fmla="*/ 54642 w 65509"/>
                <a:gd name="connsiteY7" fmla="*/ 37610 h 39287"/>
                <a:gd name="connsiteX8" fmla="*/ 54172 w 65509"/>
                <a:gd name="connsiteY8" fmla="*/ 37141 h 39287"/>
                <a:gd name="connsiteX9" fmla="*/ 32638 w 65509"/>
                <a:gd name="connsiteY9" fmla="*/ 15573 h 39287"/>
                <a:gd name="connsiteX10" fmla="*/ 11104 w 65509"/>
                <a:gd name="connsiteY10" fmla="*/ 37141 h 39287"/>
                <a:gd name="connsiteX11" fmla="*/ 6509 w 65509"/>
                <a:gd name="connsiteY11" fmla="*/ 39053 h 39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509" h="39287">
                  <a:moveTo>
                    <a:pt x="6509" y="39053"/>
                  </a:moveTo>
                  <a:cubicBezTo>
                    <a:pt x="2934" y="39072"/>
                    <a:pt x="20" y="36190"/>
                    <a:pt x="0" y="32615"/>
                  </a:cubicBezTo>
                  <a:cubicBezTo>
                    <a:pt x="-9" y="30877"/>
                    <a:pt x="680" y="29208"/>
                    <a:pt x="1914" y="27984"/>
                  </a:cubicBezTo>
                  <a:lnTo>
                    <a:pt x="28043" y="1821"/>
                  </a:lnTo>
                  <a:cubicBezTo>
                    <a:pt x="30626" y="-607"/>
                    <a:pt x="34651" y="-607"/>
                    <a:pt x="37234" y="1821"/>
                  </a:cubicBezTo>
                  <a:lnTo>
                    <a:pt x="63363" y="27950"/>
                  </a:lnTo>
                  <a:cubicBezTo>
                    <a:pt x="66030" y="30358"/>
                    <a:pt x="66241" y="34473"/>
                    <a:pt x="63832" y="37141"/>
                  </a:cubicBezTo>
                  <a:cubicBezTo>
                    <a:pt x="61424" y="39808"/>
                    <a:pt x="57309" y="40019"/>
                    <a:pt x="54642" y="37610"/>
                  </a:cubicBezTo>
                  <a:cubicBezTo>
                    <a:pt x="54477" y="37462"/>
                    <a:pt x="54321" y="37305"/>
                    <a:pt x="54172" y="37141"/>
                  </a:cubicBezTo>
                  <a:lnTo>
                    <a:pt x="32638" y="15573"/>
                  </a:lnTo>
                  <a:lnTo>
                    <a:pt x="11104" y="37141"/>
                  </a:lnTo>
                  <a:cubicBezTo>
                    <a:pt x="9889" y="38365"/>
                    <a:pt x="8235" y="39053"/>
                    <a:pt x="6509" y="39053"/>
                  </a:cubicBez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2" name="Полилиния: фигура 44">
              <a:extLst>
                <a:ext uri="{FF2B5EF4-FFF2-40B4-BE49-F238E27FC236}">
                  <a16:creationId xmlns:a16="http://schemas.microsoft.com/office/drawing/2014/main" id="{CD2CD4C7-6A58-46F7-8073-0069C2A0CBBD}"/>
                </a:ext>
              </a:extLst>
            </p:cNvPr>
            <p:cNvSpPr/>
            <p:nvPr/>
          </p:nvSpPr>
          <p:spPr>
            <a:xfrm>
              <a:off x="1083887" y="1371891"/>
              <a:ext cx="33127" cy="59506"/>
            </a:xfrm>
            <a:custGeom>
              <a:avLst/>
              <a:gdLst>
                <a:gd name="connsiteX0" fmla="*/ 6462 w 39198"/>
                <a:gd name="connsiteY0" fmla="*/ 65236 h 65236"/>
                <a:gd name="connsiteX1" fmla="*/ 0 w 39198"/>
                <a:gd name="connsiteY1" fmla="*/ 58684 h 65236"/>
                <a:gd name="connsiteX2" fmla="*/ 1867 w 39198"/>
                <a:gd name="connsiteY2" fmla="*/ 54167 h 65236"/>
                <a:gd name="connsiteX3" fmla="*/ 23434 w 39198"/>
                <a:gd name="connsiteY3" fmla="*/ 32599 h 65236"/>
                <a:gd name="connsiteX4" fmla="*/ 1968 w 39198"/>
                <a:gd name="connsiteY4" fmla="*/ 11065 h 65236"/>
                <a:gd name="connsiteX5" fmla="*/ 1984 w 39198"/>
                <a:gd name="connsiteY5" fmla="*/ 1892 h 65236"/>
                <a:gd name="connsiteX6" fmla="*/ 11158 w 39198"/>
                <a:gd name="connsiteY6" fmla="*/ 1908 h 65236"/>
                <a:gd name="connsiteX7" fmla="*/ 37287 w 39198"/>
                <a:gd name="connsiteY7" fmla="*/ 28038 h 65236"/>
                <a:gd name="connsiteX8" fmla="*/ 37337 w 39198"/>
                <a:gd name="connsiteY8" fmla="*/ 37145 h 65236"/>
                <a:gd name="connsiteX9" fmla="*/ 37287 w 39198"/>
                <a:gd name="connsiteY9" fmla="*/ 37194 h 65236"/>
                <a:gd name="connsiteX10" fmla="*/ 11158 w 39198"/>
                <a:gd name="connsiteY10" fmla="*/ 63324 h 65236"/>
                <a:gd name="connsiteX11" fmla="*/ 6462 w 39198"/>
                <a:gd name="connsiteY11" fmla="*/ 65236 h 65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98" h="65236">
                  <a:moveTo>
                    <a:pt x="6462" y="65236"/>
                  </a:moveTo>
                  <a:cubicBezTo>
                    <a:pt x="2868" y="65211"/>
                    <a:pt x="-25" y="62277"/>
                    <a:pt x="0" y="58684"/>
                  </a:cubicBezTo>
                  <a:cubicBezTo>
                    <a:pt x="12" y="56993"/>
                    <a:pt x="681" y="55373"/>
                    <a:pt x="1867" y="54167"/>
                  </a:cubicBezTo>
                  <a:lnTo>
                    <a:pt x="23434" y="32599"/>
                  </a:lnTo>
                  <a:lnTo>
                    <a:pt x="1968" y="11065"/>
                  </a:lnTo>
                  <a:cubicBezTo>
                    <a:pt x="-561" y="8527"/>
                    <a:pt x="-554" y="4420"/>
                    <a:pt x="1984" y="1892"/>
                  </a:cubicBezTo>
                  <a:cubicBezTo>
                    <a:pt x="4522" y="-637"/>
                    <a:pt x="8629" y="-630"/>
                    <a:pt x="11158" y="1908"/>
                  </a:cubicBezTo>
                  <a:lnTo>
                    <a:pt x="37287" y="28038"/>
                  </a:lnTo>
                  <a:cubicBezTo>
                    <a:pt x="39816" y="30539"/>
                    <a:pt x="39838" y="34616"/>
                    <a:pt x="37337" y="37145"/>
                  </a:cubicBezTo>
                  <a:cubicBezTo>
                    <a:pt x="37320" y="37162"/>
                    <a:pt x="37304" y="37178"/>
                    <a:pt x="37287" y="37194"/>
                  </a:cubicBezTo>
                  <a:lnTo>
                    <a:pt x="11158" y="63324"/>
                  </a:lnTo>
                  <a:cubicBezTo>
                    <a:pt x="9920" y="64576"/>
                    <a:pt x="8223" y="65267"/>
                    <a:pt x="6462" y="65236"/>
                  </a:cubicBez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3" name="Полилиния: фигура 45">
              <a:extLst>
                <a:ext uri="{FF2B5EF4-FFF2-40B4-BE49-F238E27FC236}">
                  <a16:creationId xmlns:a16="http://schemas.microsoft.com/office/drawing/2014/main" id="{4289A7D3-EA72-4E29-BE33-915EC0147B25}"/>
                </a:ext>
              </a:extLst>
            </p:cNvPr>
            <p:cNvSpPr/>
            <p:nvPr/>
          </p:nvSpPr>
          <p:spPr>
            <a:xfrm>
              <a:off x="883942" y="1159522"/>
              <a:ext cx="40400" cy="211571"/>
            </a:xfrm>
            <a:custGeom>
              <a:avLst/>
              <a:gdLst>
                <a:gd name="connsiteX0" fmla="*/ 41293 w 47803"/>
                <a:gd name="connsiteY0" fmla="*/ 231943 h 231942"/>
                <a:gd name="connsiteX1" fmla="*/ 6510 w 47803"/>
                <a:gd name="connsiteY1" fmla="*/ 231943 h 231942"/>
                <a:gd name="connsiteX2" fmla="*/ 3 w 47803"/>
                <a:gd name="connsiteY2" fmla="*/ 225435 h 231942"/>
                <a:gd name="connsiteX3" fmla="*/ 3 w 47803"/>
                <a:gd name="connsiteY3" fmla="*/ 6708 h 231942"/>
                <a:gd name="connsiteX4" fmla="*/ 6306 w 47803"/>
                <a:gd name="connsiteY4" fmla="*/ 3 h 231942"/>
                <a:gd name="connsiteX5" fmla="*/ 6510 w 47803"/>
                <a:gd name="connsiteY5" fmla="*/ 0 h 231942"/>
                <a:gd name="connsiteX6" fmla="*/ 41293 w 47803"/>
                <a:gd name="connsiteY6" fmla="*/ 0 h 231942"/>
                <a:gd name="connsiteX7" fmla="*/ 47804 w 47803"/>
                <a:gd name="connsiteY7" fmla="*/ 6504 h 231942"/>
                <a:gd name="connsiteX8" fmla="*/ 47800 w 47803"/>
                <a:gd name="connsiteY8" fmla="*/ 6708 h 231942"/>
                <a:gd name="connsiteX9" fmla="*/ 47800 w 47803"/>
                <a:gd name="connsiteY9" fmla="*/ 225435 h 231942"/>
                <a:gd name="connsiteX10" fmla="*/ 41293 w 47803"/>
                <a:gd name="connsiteY10" fmla="*/ 231943 h 231942"/>
                <a:gd name="connsiteX11" fmla="*/ 12984 w 47803"/>
                <a:gd name="connsiteY11" fmla="*/ 218962 h 231942"/>
                <a:gd name="connsiteX12" fmla="*/ 34820 w 47803"/>
                <a:gd name="connsiteY12" fmla="*/ 218962 h 231942"/>
                <a:gd name="connsiteX13" fmla="*/ 34820 w 47803"/>
                <a:gd name="connsiteY13" fmla="*/ 13115 h 231942"/>
                <a:gd name="connsiteX14" fmla="*/ 12984 w 47803"/>
                <a:gd name="connsiteY14" fmla="*/ 13115 h 231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803" h="231942">
                  <a:moveTo>
                    <a:pt x="41293" y="231943"/>
                  </a:moveTo>
                  <a:lnTo>
                    <a:pt x="6510" y="231943"/>
                  </a:lnTo>
                  <a:cubicBezTo>
                    <a:pt x="2917" y="231943"/>
                    <a:pt x="3" y="229029"/>
                    <a:pt x="3" y="225435"/>
                  </a:cubicBezTo>
                  <a:lnTo>
                    <a:pt x="3" y="6708"/>
                  </a:lnTo>
                  <a:cubicBezTo>
                    <a:pt x="-108" y="3116"/>
                    <a:pt x="2714" y="114"/>
                    <a:pt x="6306" y="3"/>
                  </a:cubicBezTo>
                  <a:cubicBezTo>
                    <a:pt x="6374" y="1"/>
                    <a:pt x="6442" y="0"/>
                    <a:pt x="6510" y="0"/>
                  </a:cubicBezTo>
                  <a:lnTo>
                    <a:pt x="41293" y="0"/>
                  </a:lnTo>
                  <a:cubicBezTo>
                    <a:pt x="44887" y="-2"/>
                    <a:pt x="47802" y="2910"/>
                    <a:pt x="47804" y="6504"/>
                  </a:cubicBezTo>
                  <a:cubicBezTo>
                    <a:pt x="47804" y="6572"/>
                    <a:pt x="47803" y="6640"/>
                    <a:pt x="47800" y="6708"/>
                  </a:cubicBezTo>
                  <a:lnTo>
                    <a:pt x="47800" y="225435"/>
                  </a:lnTo>
                  <a:cubicBezTo>
                    <a:pt x="47800" y="229029"/>
                    <a:pt x="44887" y="231943"/>
                    <a:pt x="41293" y="231943"/>
                  </a:cubicBezTo>
                  <a:close/>
                  <a:moveTo>
                    <a:pt x="12984" y="218962"/>
                  </a:moveTo>
                  <a:lnTo>
                    <a:pt x="34820" y="218962"/>
                  </a:lnTo>
                  <a:lnTo>
                    <a:pt x="34820" y="13115"/>
                  </a:lnTo>
                  <a:lnTo>
                    <a:pt x="12984" y="13115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4" name="Полилиния: фигура 46">
              <a:extLst>
                <a:ext uri="{FF2B5EF4-FFF2-40B4-BE49-F238E27FC236}">
                  <a16:creationId xmlns:a16="http://schemas.microsoft.com/office/drawing/2014/main" id="{ED8C2337-B1B6-4E1A-B559-367C7B958242}"/>
                </a:ext>
              </a:extLst>
            </p:cNvPr>
            <p:cNvSpPr/>
            <p:nvPr/>
          </p:nvSpPr>
          <p:spPr>
            <a:xfrm>
              <a:off x="934715" y="1231729"/>
              <a:ext cx="40281" cy="139364"/>
            </a:xfrm>
            <a:custGeom>
              <a:avLst/>
              <a:gdLst>
                <a:gd name="connsiteX0" fmla="*/ 41290 w 47663"/>
                <a:gd name="connsiteY0" fmla="*/ 152784 h 152783"/>
                <a:gd name="connsiteX1" fmla="*/ 6507 w 47663"/>
                <a:gd name="connsiteY1" fmla="*/ 152784 h 152783"/>
                <a:gd name="connsiteX2" fmla="*/ 0 w 47663"/>
                <a:gd name="connsiteY2" fmla="*/ 146276 h 152783"/>
                <a:gd name="connsiteX3" fmla="*/ 0 w 47663"/>
                <a:gd name="connsiteY3" fmla="*/ 6507 h 152783"/>
                <a:gd name="connsiteX4" fmla="*/ 6507 w 47663"/>
                <a:gd name="connsiteY4" fmla="*/ 0 h 152783"/>
                <a:gd name="connsiteX5" fmla="*/ 41290 w 47663"/>
                <a:gd name="connsiteY5" fmla="*/ 0 h 152783"/>
                <a:gd name="connsiteX6" fmla="*/ 47663 w 47663"/>
                <a:gd name="connsiteY6" fmla="*/ 6507 h 152783"/>
                <a:gd name="connsiteX7" fmla="*/ 47663 w 47663"/>
                <a:gd name="connsiteY7" fmla="*/ 146276 h 152783"/>
                <a:gd name="connsiteX8" fmla="*/ 41290 w 47663"/>
                <a:gd name="connsiteY8" fmla="*/ 152784 h 152783"/>
                <a:gd name="connsiteX9" fmla="*/ 12981 w 47663"/>
                <a:gd name="connsiteY9" fmla="*/ 139803 h 152783"/>
                <a:gd name="connsiteX10" fmla="*/ 34817 w 47663"/>
                <a:gd name="connsiteY10" fmla="*/ 139803 h 152783"/>
                <a:gd name="connsiteX11" fmla="*/ 34817 w 47663"/>
                <a:gd name="connsiteY11" fmla="*/ 12981 h 152783"/>
                <a:gd name="connsiteX12" fmla="*/ 12981 w 47663"/>
                <a:gd name="connsiteY12" fmla="*/ 12981 h 15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663" h="152783">
                  <a:moveTo>
                    <a:pt x="41290" y="152784"/>
                  </a:moveTo>
                  <a:lnTo>
                    <a:pt x="6507" y="152784"/>
                  </a:lnTo>
                  <a:cubicBezTo>
                    <a:pt x="2913" y="152784"/>
                    <a:pt x="0" y="149870"/>
                    <a:pt x="0" y="146276"/>
                  </a:cubicBezTo>
                  <a:lnTo>
                    <a:pt x="0" y="6507"/>
                  </a:lnTo>
                  <a:cubicBezTo>
                    <a:pt x="0" y="2913"/>
                    <a:pt x="2913" y="0"/>
                    <a:pt x="6507" y="0"/>
                  </a:cubicBezTo>
                  <a:lnTo>
                    <a:pt x="41290" y="0"/>
                  </a:lnTo>
                  <a:cubicBezTo>
                    <a:pt x="44831" y="73"/>
                    <a:pt x="47664" y="2965"/>
                    <a:pt x="47663" y="6507"/>
                  </a:cubicBezTo>
                  <a:lnTo>
                    <a:pt x="47663" y="146276"/>
                  </a:lnTo>
                  <a:cubicBezTo>
                    <a:pt x="47664" y="149819"/>
                    <a:pt x="44831" y="152711"/>
                    <a:pt x="41290" y="152784"/>
                  </a:cubicBezTo>
                  <a:close/>
                  <a:moveTo>
                    <a:pt x="12981" y="139803"/>
                  </a:moveTo>
                  <a:lnTo>
                    <a:pt x="34817" y="139803"/>
                  </a:lnTo>
                  <a:lnTo>
                    <a:pt x="34817" y="12981"/>
                  </a:lnTo>
                  <a:lnTo>
                    <a:pt x="12981" y="12981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5" name="Полилиния: фигура 47">
              <a:extLst>
                <a:ext uri="{FF2B5EF4-FFF2-40B4-BE49-F238E27FC236}">
                  <a16:creationId xmlns:a16="http://schemas.microsoft.com/office/drawing/2014/main" id="{B3C37AD3-0E65-4540-B9E5-EF29E1E3CC18}"/>
                </a:ext>
              </a:extLst>
            </p:cNvPr>
            <p:cNvSpPr/>
            <p:nvPr/>
          </p:nvSpPr>
          <p:spPr>
            <a:xfrm>
              <a:off x="985482" y="1159518"/>
              <a:ext cx="40542" cy="211575"/>
            </a:xfrm>
            <a:custGeom>
              <a:avLst/>
              <a:gdLst>
                <a:gd name="connsiteX0" fmla="*/ 41260 w 47971"/>
                <a:gd name="connsiteY0" fmla="*/ 231946 h 231948"/>
                <a:gd name="connsiteX1" fmla="*/ 6510 w 47971"/>
                <a:gd name="connsiteY1" fmla="*/ 231946 h 231948"/>
                <a:gd name="connsiteX2" fmla="*/ 3 w 47971"/>
                <a:gd name="connsiteY2" fmla="*/ 225439 h 231948"/>
                <a:gd name="connsiteX3" fmla="*/ 3 w 47971"/>
                <a:gd name="connsiteY3" fmla="*/ 6712 h 231948"/>
                <a:gd name="connsiteX4" fmla="*/ 6306 w 47971"/>
                <a:gd name="connsiteY4" fmla="*/ 6 h 231948"/>
                <a:gd name="connsiteX5" fmla="*/ 6510 w 47971"/>
                <a:gd name="connsiteY5" fmla="*/ 3 h 231948"/>
                <a:gd name="connsiteX6" fmla="*/ 41260 w 47971"/>
                <a:gd name="connsiteY6" fmla="*/ 3 h 231948"/>
                <a:gd name="connsiteX7" fmla="*/ 47968 w 47971"/>
                <a:gd name="connsiteY7" fmla="*/ 6303 h 231948"/>
                <a:gd name="connsiteX8" fmla="*/ 47968 w 47971"/>
                <a:gd name="connsiteY8" fmla="*/ 6712 h 231948"/>
                <a:gd name="connsiteX9" fmla="*/ 47968 w 47971"/>
                <a:gd name="connsiteY9" fmla="*/ 225439 h 231948"/>
                <a:gd name="connsiteX10" fmla="*/ 41464 w 47971"/>
                <a:gd name="connsiteY10" fmla="*/ 231949 h 231948"/>
                <a:gd name="connsiteX11" fmla="*/ 41260 w 47971"/>
                <a:gd name="connsiteY11" fmla="*/ 231946 h 231948"/>
                <a:gd name="connsiteX12" fmla="*/ 12917 w 47971"/>
                <a:gd name="connsiteY12" fmla="*/ 218965 h 231948"/>
                <a:gd name="connsiteX13" fmla="*/ 34753 w 47971"/>
                <a:gd name="connsiteY13" fmla="*/ 218965 h 231948"/>
                <a:gd name="connsiteX14" fmla="*/ 34753 w 47971"/>
                <a:gd name="connsiteY14" fmla="*/ 13118 h 231948"/>
                <a:gd name="connsiteX15" fmla="*/ 12984 w 47971"/>
                <a:gd name="connsiteY15" fmla="*/ 13118 h 23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71" h="231948">
                  <a:moveTo>
                    <a:pt x="41260" y="231946"/>
                  </a:moveTo>
                  <a:lnTo>
                    <a:pt x="6510" y="231946"/>
                  </a:lnTo>
                  <a:cubicBezTo>
                    <a:pt x="2917" y="231946"/>
                    <a:pt x="3" y="229033"/>
                    <a:pt x="3" y="225439"/>
                  </a:cubicBezTo>
                  <a:lnTo>
                    <a:pt x="3" y="6712"/>
                  </a:lnTo>
                  <a:cubicBezTo>
                    <a:pt x="-108" y="3120"/>
                    <a:pt x="2714" y="118"/>
                    <a:pt x="6306" y="6"/>
                  </a:cubicBezTo>
                  <a:cubicBezTo>
                    <a:pt x="6374" y="4"/>
                    <a:pt x="6442" y="3"/>
                    <a:pt x="6510" y="3"/>
                  </a:cubicBezTo>
                  <a:lnTo>
                    <a:pt x="41260" y="3"/>
                  </a:lnTo>
                  <a:cubicBezTo>
                    <a:pt x="44852" y="-110"/>
                    <a:pt x="47855" y="2711"/>
                    <a:pt x="47968" y="6303"/>
                  </a:cubicBezTo>
                  <a:cubicBezTo>
                    <a:pt x="47972" y="6439"/>
                    <a:pt x="47972" y="6575"/>
                    <a:pt x="47968" y="6712"/>
                  </a:cubicBezTo>
                  <a:lnTo>
                    <a:pt x="47968" y="225439"/>
                  </a:lnTo>
                  <a:cubicBezTo>
                    <a:pt x="47970" y="229033"/>
                    <a:pt x="45058" y="231947"/>
                    <a:pt x="41464" y="231949"/>
                  </a:cubicBezTo>
                  <a:cubicBezTo>
                    <a:pt x="41396" y="231949"/>
                    <a:pt x="41328" y="231948"/>
                    <a:pt x="41260" y="231946"/>
                  </a:cubicBezTo>
                  <a:close/>
                  <a:moveTo>
                    <a:pt x="12917" y="218965"/>
                  </a:moveTo>
                  <a:lnTo>
                    <a:pt x="34753" y="218965"/>
                  </a:lnTo>
                  <a:lnTo>
                    <a:pt x="34753" y="13118"/>
                  </a:lnTo>
                  <a:lnTo>
                    <a:pt x="12984" y="13118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6" name="Полилиния: фигура 48">
              <a:extLst>
                <a:ext uri="{FF2B5EF4-FFF2-40B4-BE49-F238E27FC236}">
                  <a16:creationId xmlns:a16="http://schemas.microsoft.com/office/drawing/2014/main" id="{BD4A30DF-0018-4597-A445-68C86F2D8DA6}"/>
                </a:ext>
              </a:extLst>
            </p:cNvPr>
            <p:cNvSpPr/>
            <p:nvPr/>
          </p:nvSpPr>
          <p:spPr>
            <a:xfrm>
              <a:off x="1036281" y="1205231"/>
              <a:ext cx="40366" cy="165860"/>
            </a:xfrm>
            <a:custGeom>
              <a:avLst/>
              <a:gdLst>
                <a:gd name="connsiteX0" fmla="*/ 41290 w 47763"/>
                <a:gd name="connsiteY0" fmla="*/ 181831 h 181830"/>
                <a:gd name="connsiteX1" fmla="*/ 6474 w 47763"/>
                <a:gd name="connsiteY1" fmla="*/ 181831 h 181830"/>
                <a:gd name="connsiteX2" fmla="*/ 0 w 47763"/>
                <a:gd name="connsiteY2" fmla="*/ 175357 h 181830"/>
                <a:gd name="connsiteX3" fmla="*/ 0 w 47763"/>
                <a:gd name="connsiteY3" fmla="*/ 175324 h 181830"/>
                <a:gd name="connsiteX4" fmla="*/ 0 w 47763"/>
                <a:gd name="connsiteY4" fmla="*/ 6507 h 181830"/>
                <a:gd name="connsiteX5" fmla="*/ 6440 w 47763"/>
                <a:gd name="connsiteY5" fmla="*/ 0 h 181830"/>
                <a:gd name="connsiteX6" fmla="*/ 6474 w 47763"/>
                <a:gd name="connsiteY6" fmla="*/ 0 h 181830"/>
                <a:gd name="connsiteX7" fmla="*/ 41290 w 47763"/>
                <a:gd name="connsiteY7" fmla="*/ 0 h 181830"/>
                <a:gd name="connsiteX8" fmla="*/ 47764 w 47763"/>
                <a:gd name="connsiteY8" fmla="*/ 6474 h 181830"/>
                <a:gd name="connsiteX9" fmla="*/ 47764 w 47763"/>
                <a:gd name="connsiteY9" fmla="*/ 6507 h 181830"/>
                <a:gd name="connsiteX10" fmla="*/ 47764 w 47763"/>
                <a:gd name="connsiteY10" fmla="*/ 175324 h 181830"/>
                <a:gd name="connsiteX11" fmla="*/ 41324 w 47763"/>
                <a:gd name="connsiteY11" fmla="*/ 181831 h 181830"/>
                <a:gd name="connsiteX12" fmla="*/ 41290 w 47763"/>
                <a:gd name="connsiteY12" fmla="*/ 181831 h 181830"/>
                <a:gd name="connsiteX13" fmla="*/ 12981 w 47763"/>
                <a:gd name="connsiteY13" fmla="*/ 168850 h 181830"/>
                <a:gd name="connsiteX14" fmla="*/ 34817 w 47763"/>
                <a:gd name="connsiteY14" fmla="*/ 168850 h 181830"/>
                <a:gd name="connsiteX15" fmla="*/ 34817 w 47763"/>
                <a:gd name="connsiteY15" fmla="*/ 12981 h 181830"/>
                <a:gd name="connsiteX16" fmla="*/ 13014 w 47763"/>
                <a:gd name="connsiteY16" fmla="*/ 12981 h 181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763" h="181830">
                  <a:moveTo>
                    <a:pt x="41290" y="181831"/>
                  </a:moveTo>
                  <a:lnTo>
                    <a:pt x="6474" y="181831"/>
                  </a:lnTo>
                  <a:cubicBezTo>
                    <a:pt x="2898" y="181831"/>
                    <a:pt x="0" y="178933"/>
                    <a:pt x="0" y="175357"/>
                  </a:cubicBezTo>
                  <a:cubicBezTo>
                    <a:pt x="0" y="175346"/>
                    <a:pt x="0" y="175335"/>
                    <a:pt x="0" y="175324"/>
                  </a:cubicBezTo>
                  <a:lnTo>
                    <a:pt x="0" y="6507"/>
                  </a:lnTo>
                  <a:cubicBezTo>
                    <a:pt x="-18" y="2932"/>
                    <a:pt x="2865" y="19"/>
                    <a:pt x="6440" y="0"/>
                  </a:cubicBezTo>
                  <a:cubicBezTo>
                    <a:pt x="6451" y="0"/>
                    <a:pt x="6462" y="0"/>
                    <a:pt x="6474" y="0"/>
                  </a:cubicBezTo>
                  <a:lnTo>
                    <a:pt x="41290" y="0"/>
                  </a:lnTo>
                  <a:cubicBezTo>
                    <a:pt x="44865" y="0"/>
                    <a:pt x="47764" y="2898"/>
                    <a:pt x="47764" y="6474"/>
                  </a:cubicBezTo>
                  <a:cubicBezTo>
                    <a:pt x="47764" y="6485"/>
                    <a:pt x="47764" y="6496"/>
                    <a:pt x="47764" y="6507"/>
                  </a:cubicBezTo>
                  <a:lnTo>
                    <a:pt x="47764" y="175324"/>
                  </a:lnTo>
                  <a:cubicBezTo>
                    <a:pt x="47782" y="178899"/>
                    <a:pt x="44899" y="181812"/>
                    <a:pt x="41324" y="181831"/>
                  </a:cubicBezTo>
                  <a:cubicBezTo>
                    <a:pt x="41313" y="181831"/>
                    <a:pt x="41301" y="181831"/>
                    <a:pt x="41290" y="181831"/>
                  </a:cubicBezTo>
                  <a:close/>
                  <a:moveTo>
                    <a:pt x="12981" y="168850"/>
                  </a:moveTo>
                  <a:lnTo>
                    <a:pt x="34817" y="168850"/>
                  </a:lnTo>
                  <a:lnTo>
                    <a:pt x="34817" y="12981"/>
                  </a:lnTo>
                  <a:lnTo>
                    <a:pt x="13014" y="12981"/>
                  </a:lnTo>
                  <a:close/>
                </a:path>
              </a:pathLst>
            </a:custGeom>
            <a:grpFill/>
            <a:ln w="3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87" name="Прямоугольник: скругленные углы 112">
            <a:extLst>
              <a:ext uri="{FF2B5EF4-FFF2-40B4-BE49-F238E27FC236}">
                <a16:creationId xmlns:a16="http://schemas.microsoft.com/office/drawing/2014/main" id="{044D79F1-1110-4665-A0BF-B980A604168A}"/>
              </a:ext>
            </a:extLst>
          </p:cNvPr>
          <p:cNvSpPr>
            <a:spLocks/>
          </p:cNvSpPr>
          <p:nvPr/>
        </p:nvSpPr>
        <p:spPr>
          <a:xfrm flipV="1">
            <a:off x="1501856" y="4903438"/>
            <a:ext cx="9175720" cy="915989"/>
          </a:xfrm>
          <a:prstGeom prst="roundRect">
            <a:avLst>
              <a:gd name="adj" fmla="val 10848"/>
            </a:avLst>
          </a:prstGeom>
          <a:noFill/>
          <a:ln w="6350">
            <a:gradFill flip="none" rotWithShape="1">
              <a:gsLst>
                <a:gs pos="0">
                  <a:srgbClr val="002060"/>
                </a:gs>
                <a:gs pos="100000">
                  <a:srgbClr val="002060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grpSp>
        <p:nvGrpSpPr>
          <p:cNvPr id="188" name="Group 295">
            <a:extLst>
              <a:ext uri="{FF2B5EF4-FFF2-40B4-BE49-F238E27FC236}">
                <a16:creationId xmlns:a16="http://schemas.microsoft.com/office/drawing/2014/main" id="{2B928BD6-4E35-4446-A164-2E8295A9DFB8}"/>
              </a:ext>
            </a:extLst>
          </p:cNvPr>
          <p:cNvGrpSpPr/>
          <p:nvPr/>
        </p:nvGrpSpPr>
        <p:grpSpPr>
          <a:xfrm>
            <a:off x="5336326" y="5163789"/>
            <a:ext cx="622096" cy="638175"/>
            <a:chOff x="5186770" y="5426264"/>
            <a:chExt cx="622096" cy="636866"/>
          </a:xfrm>
        </p:grpSpPr>
        <p:graphicFrame>
          <p:nvGraphicFramePr>
            <p:cNvPr id="189" name="Диаграмма 234">
              <a:extLst>
                <a:ext uri="{FF2B5EF4-FFF2-40B4-BE49-F238E27FC236}">
                  <a16:creationId xmlns:a16="http://schemas.microsoft.com/office/drawing/2014/main" id="{BCF388FC-2C74-4E9D-AA75-89F5F9B494AD}"/>
                </a:ext>
              </a:extLst>
            </p:cNvPr>
            <p:cNvGraphicFramePr/>
            <p:nvPr/>
          </p:nvGraphicFramePr>
          <p:xfrm>
            <a:off x="5222864" y="5467363"/>
            <a:ext cx="564876" cy="5387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2FA6B1BB-AB5C-443B-8C37-3E199CD2F04F}"/>
                </a:ext>
              </a:extLst>
            </p:cNvPr>
            <p:cNvSpPr txBox="1">
              <a:spLocks/>
            </p:cNvSpPr>
            <p:nvPr/>
          </p:nvSpPr>
          <p:spPr>
            <a:xfrm>
              <a:off x="5306309" y="5641441"/>
              <a:ext cx="4142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85</a:t>
              </a: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191" name="Круг: прозрачная заливка 107">
              <a:extLst>
                <a:ext uri="{FF2B5EF4-FFF2-40B4-BE49-F238E27FC236}">
                  <a16:creationId xmlns:a16="http://schemas.microsoft.com/office/drawing/2014/main" id="{64785E45-0FD6-499C-8F74-42267D313A61}"/>
                </a:ext>
              </a:extLst>
            </p:cNvPr>
            <p:cNvSpPr/>
            <p:nvPr/>
          </p:nvSpPr>
          <p:spPr>
            <a:xfrm>
              <a:off x="5289537" y="5517023"/>
              <a:ext cx="431528" cy="431524"/>
            </a:xfrm>
            <a:prstGeom prst="donut">
              <a:avLst>
                <a:gd name="adj" fmla="val 18008"/>
              </a:avLst>
            </a:prstGeom>
            <a:solidFill>
              <a:schemeClr val="tx2">
                <a:alpha val="52000"/>
              </a:schemeClr>
            </a:solidFill>
            <a:ln w="6350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2" name="Дуга 237">
              <a:extLst>
                <a:ext uri="{FF2B5EF4-FFF2-40B4-BE49-F238E27FC236}">
                  <a16:creationId xmlns:a16="http://schemas.microsoft.com/office/drawing/2014/main" id="{C1BB8C07-4DBC-4E6D-A887-4A2788BDBCC3}"/>
                </a:ext>
              </a:extLst>
            </p:cNvPr>
            <p:cNvSpPr>
              <a:spLocks/>
            </p:cNvSpPr>
            <p:nvPr/>
          </p:nvSpPr>
          <p:spPr>
            <a:xfrm>
              <a:off x="5186770" y="5426264"/>
              <a:ext cx="622096" cy="636866"/>
            </a:xfrm>
            <a:prstGeom prst="arc">
              <a:avLst>
                <a:gd name="adj1" fmla="val 16200000"/>
                <a:gd name="adj2" fmla="val 19368257"/>
              </a:avLst>
            </a:prstGeom>
            <a:ln>
              <a:gradFill>
                <a:gsLst>
                  <a:gs pos="0">
                    <a:srgbClr val="FF9467">
                      <a:alpha val="0"/>
                    </a:srgbClr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93" name="Group 298">
            <a:extLst>
              <a:ext uri="{FF2B5EF4-FFF2-40B4-BE49-F238E27FC236}">
                <a16:creationId xmlns:a16="http://schemas.microsoft.com/office/drawing/2014/main" id="{2023DA96-9094-449F-B992-6C056F021417}"/>
              </a:ext>
            </a:extLst>
          </p:cNvPr>
          <p:cNvGrpSpPr/>
          <p:nvPr/>
        </p:nvGrpSpPr>
        <p:grpSpPr>
          <a:xfrm>
            <a:off x="7200120" y="5141563"/>
            <a:ext cx="622096" cy="636588"/>
            <a:chOff x="4144554" y="5426264"/>
            <a:chExt cx="622096" cy="636866"/>
          </a:xfrm>
        </p:grpSpPr>
        <p:graphicFrame>
          <p:nvGraphicFramePr>
            <p:cNvPr id="194" name="Диаграмма 234">
              <a:extLst>
                <a:ext uri="{FF2B5EF4-FFF2-40B4-BE49-F238E27FC236}">
                  <a16:creationId xmlns:a16="http://schemas.microsoft.com/office/drawing/2014/main" id="{60DE8D51-251B-40F3-A5CD-E693473D37D7}"/>
                </a:ext>
              </a:extLst>
            </p:cNvPr>
            <p:cNvGraphicFramePr/>
            <p:nvPr/>
          </p:nvGraphicFramePr>
          <p:xfrm>
            <a:off x="4180648" y="5467363"/>
            <a:ext cx="564876" cy="5387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07EE103-8DEC-4B50-9279-B62068EE6DE2}"/>
                </a:ext>
              </a:extLst>
            </p:cNvPr>
            <p:cNvSpPr txBox="1">
              <a:spLocks/>
            </p:cNvSpPr>
            <p:nvPr/>
          </p:nvSpPr>
          <p:spPr>
            <a:xfrm>
              <a:off x="4264093" y="5641441"/>
              <a:ext cx="4142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80</a:t>
              </a: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196" name="Круг: прозрачная заливка 107">
              <a:extLst>
                <a:ext uri="{FF2B5EF4-FFF2-40B4-BE49-F238E27FC236}">
                  <a16:creationId xmlns:a16="http://schemas.microsoft.com/office/drawing/2014/main" id="{650BF175-F1B9-4A2F-BB98-A806C2E60A1D}"/>
                </a:ext>
              </a:extLst>
            </p:cNvPr>
            <p:cNvSpPr/>
            <p:nvPr/>
          </p:nvSpPr>
          <p:spPr>
            <a:xfrm>
              <a:off x="4247321" y="5517023"/>
              <a:ext cx="431528" cy="431524"/>
            </a:xfrm>
            <a:prstGeom prst="donut">
              <a:avLst>
                <a:gd name="adj" fmla="val 18008"/>
              </a:avLst>
            </a:prstGeom>
            <a:solidFill>
              <a:schemeClr val="tx2">
                <a:alpha val="52000"/>
              </a:schemeClr>
            </a:solidFill>
            <a:ln w="6350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8" name="Дуга 237">
              <a:extLst>
                <a:ext uri="{FF2B5EF4-FFF2-40B4-BE49-F238E27FC236}">
                  <a16:creationId xmlns:a16="http://schemas.microsoft.com/office/drawing/2014/main" id="{D587568F-D70D-4CA1-9A9E-058CDA824A9E}"/>
                </a:ext>
              </a:extLst>
            </p:cNvPr>
            <p:cNvSpPr>
              <a:spLocks/>
            </p:cNvSpPr>
            <p:nvPr/>
          </p:nvSpPr>
          <p:spPr>
            <a:xfrm>
              <a:off x="4144554" y="5426264"/>
              <a:ext cx="622096" cy="636866"/>
            </a:xfrm>
            <a:prstGeom prst="arc">
              <a:avLst>
                <a:gd name="adj1" fmla="val 16200000"/>
                <a:gd name="adj2" fmla="val 19368257"/>
              </a:avLst>
            </a:prstGeom>
            <a:ln>
              <a:gradFill>
                <a:gsLst>
                  <a:gs pos="0">
                    <a:srgbClr val="FF9467">
                      <a:alpha val="0"/>
                    </a:srgbClr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99" name="Group 306">
            <a:extLst>
              <a:ext uri="{FF2B5EF4-FFF2-40B4-BE49-F238E27FC236}">
                <a16:creationId xmlns:a16="http://schemas.microsoft.com/office/drawing/2014/main" id="{7DB1B8DC-D72E-4745-B37A-8DFF06337883}"/>
              </a:ext>
            </a:extLst>
          </p:cNvPr>
          <p:cNvGrpSpPr/>
          <p:nvPr/>
        </p:nvGrpSpPr>
        <p:grpSpPr>
          <a:xfrm>
            <a:off x="3472532" y="5165376"/>
            <a:ext cx="622096" cy="636588"/>
            <a:chOff x="7234627" y="5426264"/>
            <a:chExt cx="622096" cy="636866"/>
          </a:xfrm>
        </p:grpSpPr>
        <p:graphicFrame>
          <p:nvGraphicFramePr>
            <p:cNvPr id="200" name="Диаграмма 234">
              <a:extLst>
                <a:ext uri="{FF2B5EF4-FFF2-40B4-BE49-F238E27FC236}">
                  <a16:creationId xmlns:a16="http://schemas.microsoft.com/office/drawing/2014/main" id="{E71695A2-F0CE-4F5A-ABD9-881EE874DA6F}"/>
                </a:ext>
              </a:extLst>
            </p:cNvPr>
            <p:cNvGraphicFramePr/>
            <p:nvPr/>
          </p:nvGraphicFramePr>
          <p:xfrm>
            <a:off x="7270721" y="5467363"/>
            <a:ext cx="564876" cy="5387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96656CB-7961-42E4-8A12-5F05206916A0}"/>
                </a:ext>
              </a:extLst>
            </p:cNvPr>
            <p:cNvSpPr txBox="1">
              <a:spLocks/>
            </p:cNvSpPr>
            <p:nvPr/>
          </p:nvSpPr>
          <p:spPr>
            <a:xfrm>
              <a:off x="7354166" y="5641441"/>
              <a:ext cx="4142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95</a:t>
              </a: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202" name="Круг: прозрачная заливка 107">
              <a:extLst>
                <a:ext uri="{FF2B5EF4-FFF2-40B4-BE49-F238E27FC236}">
                  <a16:creationId xmlns:a16="http://schemas.microsoft.com/office/drawing/2014/main" id="{17B53FAB-52D3-4ED9-94CC-CBE2B7EFD687}"/>
                </a:ext>
              </a:extLst>
            </p:cNvPr>
            <p:cNvSpPr/>
            <p:nvPr/>
          </p:nvSpPr>
          <p:spPr>
            <a:xfrm>
              <a:off x="7337394" y="5517023"/>
              <a:ext cx="431528" cy="431524"/>
            </a:xfrm>
            <a:prstGeom prst="donut">
              <a:avLst>
                <a:gd name="adj" fmla="val 18008"/>
              </a:avLst>
            </a:prstGeom>
            <a:solidFill>
              <a:schemeClr val="tx2">
                <a:alpha val="52000"/>
              </a:schemeClr>
            </a:solidFill>
            <a:ln w="6350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3" name="Дуга 237">
              <a:extLst>
                <a:ext uri="{FF2B5EF4-FFF2-40B4-BE49-F238E27FC236}">
                  <a16:creationId xmlns:a16="http://schemas.microsoft.com/office/drawing/2014/main" id="{9B1ED65C-5028-4225-88D0-5D22E1115CE2}"/>
                </a:ext>
              </a:extLst>
            </p:cNvPr>
            <p:cNvSpPr>
              <a:spLocks/>
            </p:cNvSpPr>
            <p:nvPr/>
          </p:nvSpPr>
          <p:spPr>
            <a:xfrm>
              <a:off x="7234627" y="5426264"/>
              <a:ext cx="622096" cy="636866"/>
            </a:xfrm>
            <a:prstGeom prst="arc">
              <a:avLst>
                <a:gd name="adj1" fmla="val 16200000"/>
                <a:gd name="adj2" fmla="val 19368257"/>
              </a:avLst>
            </a:prstGeom>
            <a:ln>
              <a:gradFill>
                <a:gsLst>
                  <a:gs pos="0">
                    <a:srgbClr val="FF9467">
                      <a:alpha val="0"/>
                    </a:srgbClr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B82FA51B-9A27-45A9-BE68-D569E4E11BD1}"/>
              </a:ext>
            </a:extLst>
          </p:cNvPr>
          <p:cNvSpPr txBox="1"/>
          <p:nvPr/>
        </p:nvSpPr>
        <p:spPr bwMode="auto">
          <a:xfrm>
            <a:off x="9694715" y="5300314"/>
            <a:ext cx="1068601" cy="246063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>
            <a:defPPr lvl="0">
              <a:defRPr lang="en-US"/>
            </a:defPPr>
            <a:lvl1pPr defTabSz="9144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050"/>
            </a:lvl1pPr>
          </a:lstStyle>
          <a:p>
            <a:pPr marL="0" marR="0" lvl="0" indent="0" algn="l" defTabSz="316531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Партнерская  розница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176507EF-1769-4DA3-8350-4EB75F564470}"/>
              </a:ext>
            </a:extLst>
          </p:cNvPr>
          <p:cNvSpPr txBox="1"/>
          <p:nvPr/>
        </p:nvSpPr>
        <p:spPr bwMode="auto">
          <a:xfrm>
            <a:off x="7839144" y="5300314"/>
            <a:ext cx="1117835" cy="246063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>
            <a:defPPr lvl="0">
              <a:defRPr lang="en-US"/>
            </a:defPPr>
            <a:lvl1pPr defTabSz="9144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050"/>
            </a:lvl1pPr>
          </a:lstStyle>
          <a:p>
            <a:pPr marL="0" marR="0" lvl="0" indent="0" algn="l" defTabSz="316531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Оптовая дистрибьюция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5C00013-F0A4-4864-910C-FFF625467C71}"/>
              </a:ext>
            </a:extLst>
          </p:cNvPr>
          <p:cNvSpPr txBox="1"/>
          <p:nvPr/>
        </p:nvSpPr>
        <p:spPr bwMode="auto">
          <a:xfrm>
            <a:off x="5983574" y="5300314"/>
            <a:ext cx="1117835" cy="246063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>
            <a:defPPr lvl="0">
              <a:defRPr lang="en-US"/>
            </a:defPPr>
            <a:lvl1pPr defTabSz="9144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050"/>
            </a:lvl1pPr>
          </a:lstStyle>
          <a:p>
            <a:pPr marL="0" marR="0" lvl="0" indent="0" algn="l" defTabSz="316531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Интернет-продажи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21D55930-D791-42AF-9915-8DA76D6A5BB4}"/>
              </a:ext>
            </a:extLst>
          </p:cNvPr>
          <p:cNvSpPr txBox="1"/>
          <p:nvPr/>
        </p:nvSpPr>
        <p:spPr bwMode="auto">
          <a:xfrm>
            <a:off x="4128004" y="5362226"/>
            <a:ext cx="1117835" cy="122238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>
            <a:defPPr lvl="0">
              <a:defRPr lang="en-US"/>
            </a:defPPr>
            <a:lvl1pPr defTabSz="9144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050"/>
            </a:lvl1pPr>
          </a:lstStyle>
          <a:p>
            <a:pPr marL="0" marR="0" lvl="0" indent="0" algn="l" defTabSz="316531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b2b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-продажи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5279D84-EE48-493E-9964-746BCD2A78FB}"/>
              </a:ext>
            </a:extLst>
          </p:cNvPr>
          <p:cNvSpPr txBox="1">
            <a:spLocks/>
          </p:cNvSpPr>
          <p:nvPr/>
        </p:nvSpPr>
        <p:spPr>
          <a:xfrm>
            <a:off x="1906318" y="4819301"/>
            <a:ext cx="3488088" cy="153988"/>
          </a:xfrm>
          <a:prstGeom prst="rect">
            <a:avLst/>
          </a:prstGeom>
          <a:solidFill>
            <a:schemeClr val="tx2"/>
          </a:solidFill>
        </p:spPr>
        <p:txBody>
          <a:bodyPr wrap="square" lIns="36000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Чистая выручка каналов продаж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09" name="Group 317">
            <a:extLst>
              <a:ext uri="{FF2B5EF4-FFF2-40B4-BE49-F238E27FC236}">
                <a16:creationId xmlns:a16="http://schemas.microsoft.com/office/drawing/2014/main" id="{F359E65B-9D8E-4AD2-A6DD-B183964CACA6}"/>
              </a:ext>
            </a:extLst>
          </p:cNvPr>
          <p:cNvGrpSpPr/>
          <p:nvPr/>
        </p:nvGrpSpPr>
        <p:grpSpPr>
          <a:xfrm>
            <a:off x="1906319" y="4760564"/>
            <a:ext cx="229289" cy="207963"/>
            <a:chOff x="165002" y="5157738"/>
            <a:chExt cx="229289" cy="207218"/>
          </a:xfrm>
        </p:grpSpPr>
        <p:sp>
          <p:nvSpPr>
            <p:cNvPr id="210" name="Freeform 10">
              <a:extLst>
                <a:ext uri="{FF2B5EF4-FFF2-40B4-BE49-F238E27FC236}">
                  <a16:creationId xmlns:a16="http://schemas.microsoft.com/office/drawing/2014/main" id="{18F87246-7AA9-4748-8509-904A7BC43B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002" y="5157738"/>
              <a:ext cx="229289" cy="207218"/>
            </a:xfrm>
            <a:custGeom>
              <a:avLst/>
              <a:gdLst>
                <a:gd name="T0" fmla="*/ 6062 w 8517"/>
                <a:gd name="T1" fmla="*/ 0 h 7736"/>
                <a:gd name="T2" fmla="*/ 3607 w 8517"/>
                <a:gd name="T3" fmla="*/ 884 h 7736"/>
                <a:gd name="T4" fmla="*/ 2657 w 8517"/>
                <a:gd name="T5" fmla="*/ 1483 h 7736"/>
                <a:gd name="T6" fmla="*/ 2151 w 8517"/>
                <a:gd name="T7" fmla="*/ 3188 h 7736"/>
                <a:gd name="T8" fmla="*/ 2270 w 8517"/>
                <a:gd name="T9" fmla="*/ 7725 h 7736"/>
                <a:gd name="T10" fmla="*/ 6273 w 8517"/>
                <a:gd name="T11" fmla="*/ 7452 h 7736"/>
                <a:gd name="T12" fmla="*/ 7060 w 8517"/>
                <a:gd name="T13" fmla="*/ 2647 h 7736"/>
                <a:gd name="T14" fmla="*/ 8516 w 8517"/>
                <a:gd name="T15" fmla="*/ 1833 h 7736"/>
                <a:gd name="T16" fmla="*/ 7730 w 8517"/>
                <a:gd name="T17" fmla="*/ 218 h 7736"/>
                <a:gd name="T18" fmla="*/ 3607 w 8517"/>
                <a:gd name="T19" fmla="*/ 1833 h 7736"/>
                <a:gd name="T20" fmla="*/ 2484 w 8517"/>
                <a:gd name="T21" fmla="*/ 2043 h 7736"/>
                <a:gd name="T22" fmla="*/ 2270 w 8517"/>
                <a:gd name="T23" fmla="*/ 7392 h 7736"/>
                <a:gd name="T24" fmla="*/ 2270 w 8517"/>
                <a:gd name="T25" fmla="*/ 3517 h 7736"/>
                <a:gd name="T26" fmla="*/ 2270 w 8517"/>
                <a:gd name="T27" fmla="*/ 7392 h 7736"/>
                <a:gd name="T28" fmla="*/ 4606 w 8517"/>
                <a:gd name="T29" fmla="*/ 7337 h 7736"/>
                <a:gd name="T30" fmla="*/ 4274 w 8517"/>
                <a:gd name="T31" fmla="*/ 6521 h 7736"/>
                <a:gd name="T32" fmla="*/ 6727 w 8517"/>
                <a:gd name="T33" fmla="*/ 6786 h 7736"/>
                <a:gd name="T34" fmla="*/ 4417 w 8517"/>
                <a:gd name="T35" fmla="*/ 6193 h 7736"/>
                <a:gd name="T36" fmla="*/ 6727 w 8517"/>
                <a:gd name="T37" fmla="*/ 4914 h 7736"/>
                <a:gd name="T38" fmla="*/ 6727 w 8517"/>
                <a:gd name="T39" fmla="*/ 4444 h 7736"/>
                <a:gd name="T40" fmla="*/ 4099 w 8517"/>
                <a:gd name="T41" fmla="*/ 4110 h 7736"/>
                <a:gd name="T42" fmla="*/ 6727 w 8517"/>
                <a:gd name="T43" fmla="*/ 4444 h 7736"/>
                <a:gd name="T44" fmla="*/ 3760 w 8517"/>
                <a:gd name="T45" fmla="*/ 3743 h 7736"/>
                <a:gd name="T46" fmla="*/ 2484 w 8517"/>
                <a:gd name="T47" fmla="*/ 2513 h 7736"/>
                <a:gd name="T48" fmla="*/ 6727 w 8517"/>
                <a:gd name="T49" fmla="*/ 2686 h 7736"/>
                <a:gd name="T50" fmla="*/ 6062 w 8517"/>
                <a:gd name="T51" fmla="*/ 1767 h 7736"/>
                <a:gd name="T52" fmla="*/ 8184 w 8517"/>
                <a:gd name="T53" fmla="*/ 1833 h 7736"/>
                <a:gd name="T54" fmla="*/ 6873 w 8517"/>
                <a:gd name="T55" fmla="*/ 2336 h 7736"/>
                <a:gd name="T56" fmla="*/ 3940 w 8517"/>
                <a:gd name="T57" fmla="*/ 1353 h 7736"/>
                <a:gd name="T58" fmla="*/ 4886 w 8517"/>
                <a:gd name="T59" fmla="*/ 1503 h 7736"/>
                <a:gd name="T60" fmla="*/ 4463 w 8517"/>
                <a:gd name="T61" fmla="*/ 1222 h 7736"/>
                <a:gd name="T62" fmla="*/ 3940 w 8517"/>
                <a:gd name="T63" fmla="*/ 884 h 7736"/>
                <a:gd name="T64" fmla="*/ 6062 w 8517"/>
                <a:gd name="T65" fmla="*/ 333 h 7736"/>
                <a:gd name="T66" fmla="*/ 6062 w 8517"/>
                <a:gd name="T67" fmla="*/ 1435 h 7736"/>
                <a:gd name="T68" fmla="*/ 6062 w 8517"/>
                <a:gd name="T69" fmla="*/ 1767 h 7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17" h="7736">
                  <a:moveTo>
                    <a:pt x="7730" y="218"/>
                  </a:moveTo>
                  <a:cubicBezTo>
                    <a:pt x="7282" y="77"/>
                    <a:pt x="6689" y="0"/>
                    <a:pt x="6062" y="0"/>
                  </a:cubicBezTo>
                  <a:cubicBezTo>
                    <a:pt x="5434" y="0"/>
                    <a:pt x="4842" y="77"/>
                    <a:pt x="4394" y="218"/>
                  </a:cubicBezTo>
                  <a:cubicBezTo>
                    <a:pt x="3744" y="422"/>
                    <a:pt x="3607" y="692"/>
                    <a:pt x="3607" y="884"/>
                  </a:cubicBezTo>
                  <a:lnTo>
                    <a:pt x="3607" y="1230"/>
                  </a:lnTo>
                  <a:cubicBezTo>
                    <a:pt x="3229" y="1285"/>
                    <a:pt x="2903" y="1372"/>
                    <a:pt x="2657" y="1483"/>
                  </a:cubicBezTo>
                  <a:cubicBezTo>
                    <a:pt x="2426" y="1587"/>
                    <a:pt x="2151" y="1769"/>
                    <a:pt x="2151" y="2043"/>
                  </a:cubicBezTo>
                  <a:lnTo>
                    <a:pt x="2151" y="3188"/>
                  </a:lnTo>
                  <a:cubicBezTo>
                    <a:pt x="954" y="3250"/>
                    <a:pt x="0" y="4243"/>
                    <a:pt x="0" y="5455"/>
                  </a:cubicBezTo>
                  <a:cubicBezTo>
                    <a:pt x="0" y="6706"/>
                    <a:pt x="1018" y="7725"/>
                    <a:pt x="2270" y="7725"/>
                  </a:cubicBezTo>
                  <a:cubicBezTo>
                    <a:pt x="2602" y="7725"/>
                    <a:pt x="2918" y="7653"/>
                    <a:pt x="3203" y="7524"/>
                  </a:cubicBezTo>
                  <a:cubicBezTo>
                    <a:pt x="4113" y="7736"/>
                    <a:pt x="5417" y="7720"/>
                    <a:pt x="6273" y="7452"/>
                  </a:cubicBezTo>
                  <a:cubicBezTo>
                    <a:pt x="6924" y="7248"/>
                    <a:pt x="7060" y="6977"/>
                    <a:pt x="7060" y="6786"/>
                  </a:cubicBezTo>
                  <a:lnTo>
                    <a:pt x="7060" y="2647"/>
                  </a:lnTo>
                  <a:cubicBezTo>
                    <a:pt x="7305" y="2610"/>
                    <a:pt x="7532" y="2561"/>
                    <a:pt x="7730" y="2499"/>
                  </a:cubicBezTo>
                  <a:cubicBezTo>
                    <a:pt x="8380" y="2295"/>
                    <a:pt x="8516" y="2024"/>
                    <a:pt x="8516" y="1833"/>
                  </a:cubicBezTo>
                  <a:cubicBezTo>
                    <a:pt x="8517" y="808"/>
                    <a:pt x="8517" y="885"/>
                    <a:pt x="8516" y="872"/>
                  </a:cubicBezTo>
                  <a:cubicBezTo>
                    <a:pt x="8511" y="681"/>
                    <a:pt x="8367" y="417"/>
                    <a:pt x="7730" y="218"/>
                  </a:cubicBezTo>
                  <a:close/>
                  <a:moveTo>
                    <a:pt x="3607" y="1566"/>
                  </a:moveTo>
                  <a:lnTo>
                    <a:pt x="3607" y="1833"/>
                  </a:lnTo>
                  <a:cubicBezTo>
                    <a:pt x="3607" y="2282"/>
                    <a:pt x="4321" y="2501"/>
                    <a:pt x="4759" y="2593"/>
                  </a:cubicBezTo>
                  <a:cubicBezTo>
                    <a:pt x="3347" y="2622"/>
                    <a:pt x="2484" y="2253"/>
                    <a:pt x="2484" y="2043"/>
                  </a:cubicBezTo>
                  <a:cubicBezTo>
                    <a:pt x="2484" y="1943"/>
                    <a:pt x="2771" y="1696"/>
                    <a:pt x="3607" y="1566"/>
                  </a:cubicBezTo>
                  <a:close/>
                  <a:moveTo>
                    <a:pt x="2270" y="7392"/>
                  </a:moveTo>
                  <a:cubicBezTo>
                    <a:pt x="1202" y="7392"/>
                    <a:pt x="333" y="6523"/>
                    <a:pt x="333" y="5455"/>
                  </a:cubicBezTo>
                  <a:cubicBezTo>
                    <a:pt x="333" y="4386"/>
                    <a:pt x="1202" y="3517"/>
                    <a:pt x="2270" y="3517"/>
                  </a:cubicBezTo>
                  <a:cubicBezTo>
                    <a:pt x="3388" y="3517"/>
                    <a:pt x="4277" y="4465"/>
                    <a:pt x="4203" y="5583"/>
                  </a:cubicBezTo>
                  <a:cubicBezTo>
                    <a:pt x="4137" y="6582"/>
                    <a:pt x="3305" y="7392"/>
                    <a:pt x="2270" y="7392"/>
                  </a:cubicBezTo>
                  <a:close/>
                  <a:moveTo>
                    <a:pt x="6727" y="6786"/>
                  </a:moveTo>
                  <a:cubicBezTo>
                    <a:pt x="6727" y="6973"/>
                    <a:pt x="5978" y="7337"/>
                    <a:pt x="4606" y="7337"/>
                  </a:cubicBezTo>
                  <a:cubicBezTo>
                    <a:pt x="4268" y="7337"/>
                    <a:pt x="3936" y="7313"/>
                    <a:pt x="3636" y="7268"/>
                  </a:cubicBezTo>
                  <a:cubicBezTo>
                    <a:pt x="3892" y="7075"/>
                    <a:pt x="4113" y="6824"/>
                    <a:pt x="4274" y="6521"/>
                  </a:cubicBezTo>
                  <a:cubicBezTo>
                    <a:pt x="4983" y="6552"/>
                    <a:pt x="6131" y="6479"/>
                    <a:pt x="6727" y="6114"/>
                  </a:cubicBezTo>
                  <a:lnTo>
                    <a:pt x="6727" y="6786"/>
                  </a:lnTo>
                  <a:close/>
                  <a:moveTo>
                    <a:pt x="6727" y="5644"/>
                  </a:moveTo>
                  <a:cubicBezTo>
                    <a:pt x="6727" y="5857"/>
                    <a:pt x="5842" y="6230"/>
                    <a:pt x="4417" y="6193"/>
                  </a:cubicBezTo>
                  <a:cubicBezTo>
                    <a:pt x="4511" y="5918"/>
                    <a:pt x="4553" y="5623"/>
                    <a:pt x="4536" y="5327"/>
                  </a:cubicBezTo>
                  <a:cubicBezTo>
                    <a:pt x="5178" y="5333"/>
                    <a:pt x="6183" y="5246"/>
                    <a:pt x="6727" y="4914"/>
                  </a:cubicBezTo>
                  <a:lnTo>
                    <a:pt x="6727" y="5644"/>
                  </a:lnTo>
                  <a:close/>
                  <a:moveTo>
                    <a:pt x="6727" y="4444"/>
                  </a:moveTo>
                  <a:cubicBezTo>
                    <a:pt x="6727" y="4679"/>
                    <a:pt x="5791" y="5014"/>
                    <a:pt x="4493" y="4994"/>
                  </a:cubicBezTo>
                  <a:cubicBezTo>
                    <a:pt x="4427" y="4674"/>
                    <a:pt x="4294" y="4374"/>
                    <a:pt x="4099" y="4110"/>
                  </a:cubicBezTo>
                  <a:cubicBezTo>
                    <a:pt x="4852" y="4162"/>
                    <a:pt x="6095" y="4100"/>
                    <a:pt x="6727" y="3713"/>
                  </a:cubicBezTo>
                  <a:lnTo>
                    <a:pt x="6727" y="4444"/>
                  </a:lnTo>
                  <a:close/>
                  <a:moveTo>
                    <a:pt x="6727" y="3244"/>
                  </a:moveTo>
                  <a:cubicBezTo>
                    <a:pt x="6727" y="3540"/>
                    <a:pt x="5313" y="3942"/>
                    <a:pt x="3760" y="3743"/>
                  </a:cubicBezTo>
                  <a:cubicBezTo>
                    <a:pt x="3397" y="3425"/>
                    <a:pt x="2951" y="3238"/>
                    <a:pt x="2484" y="3195"/>
                  </a:cubicBezTo>
                  <a:lnTo>
                    <a:pt x="2484" y="2513"/>
                  </a:lnTo>
                  <a:cubicBezTo>
                    <a:pt x="3197" y="2949"/>
                    <a:pt x="5069" y="3081"/>
                    <a:pt x="6259" y="2714"/>
                  </a:cubicBezTo>
                  <a:cubicBezTo>
                    <a:pt x="6418" y="2710"/>
                    <a:pt x="6586" y="2699"/>
                    <a:pt x="6727" y="2686"/>
                  </a:cubicBezTo>
                  <a:lnTo>
                    <a:pt x="6727" y="3244"/>
                  </a:lnTo>
                  <a:close/>
                  <a:moveTo>
                    <a:pt x="6062" y="1767"/>
                  </a:moveTo>
                  <a:cubicBezTo>
                    <a:pt x="6689" y="1767"/>
                    <a:pt x="7656" y="1676"/>
                    <a:pt x="8184" y="1354"/>
                  </a:cubicBezTo>
                  <a:lnTo>
                    <a:pt x="8184" y="1833"/>
                  </a:lnTo>
                  <a:cubicBezTo>
                    <a:pt x="8184" y="1978"/>
                    <a:pt x="7732" y="2229"/>
                    <a:pt x="6889" y="2335"/>
                  </a:cubicBezTo>
                  <a:cubicBezTo>
                    <a:pt x="6884" y="2335"/>
                    <a:pt x="6879" y="2335"/>
                    <a:pt x="6873" y="2336"/>
                  </a:cubicBezTo>
                  <a:cubicBezTo>
                    <a:pt x="5342" y="2523"/>
                    <a:pt x="3940" y="2128"/>
                    <a:pt x="3940" y="1833"/>
                  </a:cubicBezTo>
                  <a:lnTo>
                    <a:pt x="3940" y="1353"/>
                  </a:lnTo>
                  <a:cubicBezTo>
                    <a:pt x="4156" y="1485"/>
                    <a:pt x="4441" y="1572"/>
                    <a:pt x="4687" y="1628"/>
                  </a:cubicBezTo>
                  <a:cubicBezTo>
                    <a:pt x="4777" y="1648"/>
                    <a:pt x="4866" y="1592"/>
                    <a:pt x="4886" y="1503"/>
                  </a:cubicBezTo>
                  <a:cubicBezTo>
                    <a:pt x="4907" y="1413"/>
                    <a:pt x="4850" y="1324"/>
                    <a:pt x="4761" y="1304"/>
                  </a:cubicBezTo>
                  <a:cubicBezTo>
                    <a:pt x="4662" y="1281"/>
                    <a:pt x="4561" y="1254"/>
                    <a:pt x="4463" y="1222"/>
                  </a:cubicBezTo>
                  <a:cubicBezTo>
                    <a:pt x="4091" y="1101"/>
                    <a:pt x="3943" y="961"/>
                    <a:pt x="3940" y="886"/>
                  </a:cubicBezTo>
                  <a:cubicBezTo>
                    <a:pt x="3940" y="885"/>
                    <a:pt x="3940" y="885"/>
                    <a:pt x="3940" y="884"/>
                  </a:cubicBezTo>
                  <a:cubicBezTo>
                    <a:pt x="3940" y="883"/>
                    <a:pt x="3940" y="882"/>
                    <a:pt x="3940" y="881"/>
                  </a:cubicBezTo>
                  <a:cubicBezTo>
                    <a:pt x="3948" y="693"/>
                    <a:pt x="4696" y="333"/>
                    <a:pt x="6062" y="333"/>
                  </a:cubicBezTo>
                  <a:cubicBezTo>
                    <a:pt x="7435" y="333"/>
                    <a:pt x="8184" y="697"/>
                    <a:pt x="8184" y="884"/>
                  </a:cubicBezTo>
                  <a:cubicBezTo>
                    <a:pt x="8184" y="1071"/>
                    <a:pt x="7435" y="1435"/>
                    <a:pt x="6062" y="1435"/>
                  </a:cubicBezTo>
                  <a:cubicBezTo>
                    <a:pt x="5970" y="1435"/>
                    <a:pt x="5895" y="1509"/>
                    <a:pt x="5895" y="1601"/>
                  </a:cubicBezTo>
                  <a:cubicBezTo>
                    <a:pt x="5895" y="1693"/>
                    <a:pt x="5970" y="1767"/>
                    <a:pt x="6062" y="17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11">
              <a:extLst>
                <a:ext uri="{FF2B5EF4-FFF2-40B4-BE49-F238E27FC236}">
                  <a16:creationId xmlns:a16="http://schemas.microsoft.com/office/drawing/2014/main" id="{FDDC52DD-4064-49CE-BD0A-D05BA6DAF2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380" y="5259566"/>
              <a:ext cx="89010" cy="88299"/>
            </a:xfrm>
            <a:custGeom>
              <a:avLst/>
              <a:gdLst>
                <a:gd name="T0" fmla="*/ 1648 w 3295"/>
                <a:gd name="T1" fmla="*/ 0 h 3295"/>
                <a:gd name="T2" fmla="*/ 0 w 3295"/>
                <a:gd name="T3" fmla="*/ 1648 h 3295"/>
                <a:gd name="T4" fmla="*/ 1648 w 3295"/>
                <a:gd name="T5" fmla="*/ 3295 h 3295"/>
                <a:gd name="T6" fmla="*/ 3295 w 3295"/>
                <a:gd name="T7" fmla="*/ 1648 h 3295"/>
                <a:gd name="T8" fmla="*/ 1648 w 3295"/>
                <a:gd name="T9" fmla="*/ 0 h 3295"/>
                <a:gd name="T10" fmla="*/ 1648 w 3295"/>
                <a:gd name="T11" fmla="*/ 2963 h 3295"/>
                <a:gd name="T12" fmla="*/ 333 w 3295"/>
                <a:gd name="T13" fmla="*/ 1648 h 3295"/>
                <a:gd name="T14" fmla="*/ 1648 w 3295"/>
                <a:gd name="T15" fmla="*/ 333 h 3295"/>
                <a:gd name="T16" fmla="*/ 2963 w 3295"/>
                <a:gd name="T17" fmla="*/ 1648 h 3295"/>
                <a:gd name="T18" fmla="*/ 1648 w 3295"/>
                <a:gd name="T19" fmla="*/ 296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5" h="3295">
                  <a:moveTo>
                    <a:pt x="1648" y="0"/>
                  </a:moveTo>
                  <a:cubicBezTo>
                    <a:pt x="739" y="0"/>
                    <a:pt x="0" y="739"/>
                    <a:pt x="0" y="1648"/>
                  </a:cubicBezTo>
                  <a:cubicBezTo>
                    <a:pt x="0" y="2556"/>
                    <a:pt x="739" y="3295"/>
                    <a:pt x="1648" y="3295"/>
                  </a:cubicBezTo>
                  <a:cubicBezTo>
                    <a:pt x="2556" y="3295"/>
                    <a:pt x="3295" y="2556"/>
                    <a:pt x="3295" y="1648"/>
                  </a:cubicBezTo>
                  <a:cubicBezTo>
                    <a:pt x="3295" y="739"/>
                    <a:pt x="2556" y="0"/>
                    <a:pt x="1648" y="0"/>
                  </a:cubicBezTo>
                  <a:close/>
                  <a:moveTo>
                    <a:pt x="1648" y="2963"/>
                  </a:moveTo>
                  <a:cubicBezTo>
                    <a:pt x="923" y="2963"/>
                    <a:pt x="333" y="2373"/>
                    <a:pt x="333" y="1648"/>
                  </a:cubicBezTo>
                  <a:cubicBezTo>
                    <a:pt x="333" y="923"/>
                    <a:pt x="923" y="333"/>
                    <a:pt x="1648" y="333"/>
                  </a:cubicBezTo>
                  <a:cubicBezTo>
                    <a:pt x="2373" y="333"/>
                    <a:pt x="2963" y="923"/>
                    <a:pt x="2963" y="1648"/>
                  </a:cubicBezTo>
                  <a:cubicBezTo>
                    <a:pt x="2963" y="2373"/>
                    <a:pt x="2373" y="2963"/>
                    <a:pt x="1648" y="29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Oval 13">
              <a:extLst>
                <a:ext uri="{FF2B5EF4-FFF2-40B4-BE49-F238E27FC236}">
                  <a16:creationId xmlns:a16="http://schemas.microsoft.com/office/drawing/2014/main" id="{2838C418-FCC4-4E38-AD4E-4A32B7F4A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281" y="5195478"/>
              <a:ext cx="9257" cy="85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3" name="Group 121">
            <a:extLst>
              <a:ext uri="{FF2B5EF4-FFF2-40B4-BE49-F238E27FC236}">
                <a16:creationId xmlns:a16="http://schemas.microsoft.com/office/drawing/2014/main" id="{C7122CF0-EF0E-4E7C-BAC4-22E969C4E688}"/>
              </a:ext>
            </a:extLst>
          </p:cNvPr>
          <p:cNvGrpSpPr/>
          <p:nvPr/>
        </p:nvGrpSpPr>
        <p:grpSpPr>
          <a:xfrm>
            <a:off x="9063913" y="5139976"/>
            <a:ext cx="622096" cy="636588"/>
            <a:chOff x="4144554" y="5426264"/>
            <a:chExt cx="622096" cy="636866"/>
          </a:xfrm>
        </p:grpSpPr>
        <p:graphicFrame>
          <p:nvGraphicFramePr>
            <p:cNvPr id="214" name="Диаграмма 234">
              <a:extLst>
                <a:ext uri="{FF2B5EF4-FFF2-40B4-BE49-F238E27FC236}">
                  <a16:creationId xmlns:a16="http://schemas.microsoft.com/office/drawing/2014/main" id="{1A7E9ABD-1BAD-4B44-BB88-E63039F2AD60}"/>
                </a:ext>
              </a:extLst>
            </p:cNvPr>
            <p:cNvGraphicFramePr/>
            <p:nvPr/>
          </p:nvGraphicFramePr>
          <p:xfrm>
            <a:off x="4180648" y="5467363"/>
            <a:ext cx="564876" cy="5387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F8154623-9EEB-4E4A-9C0A-9088BE2AA852}"/>
                </a:ext>
              </a:extLst>
            </p:cNvPr>
            <p:cNvSpPr txBox="1">
              <a:spLocks/>
            </p:cNvSpPr>
            <p:nvPr/>
          </p:nvSpPr>
          <p:spPr>
            <a:xfrm>
              <a:off x="4264093" y="5641441"/>
              <a:ext cx="4142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70</a:t>
              </a: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216" name="Круг: прозрачная заливка 107">
              <a:extLst>
                <a:ext uri="{FF2B5EF4-FFF2-40B4-BE49-F238E27FC236}">
                  <a16:creationId xmlns:a16="http://schemas.microsoft.com/office/drawing/2014/main" id="{46FB0865-A525-46F1-8791-6118C17CC3BF}"/>
                </a:ext>
              </a:extLst>
            </p:cNvPr>
            <p:cNvSpPr/>
            <p:nvPr/>
          </p:nvSpPr>
          <p:spPr>
            <a:xfrm>
              <a:off x="4247321" y="5517023"/>
              <a:ext cx="431528" cy="431524"/>
            </a:xfrm>
            <a:prstGeom prst="donut">
              <a:avLst>
                <a:gd name="adj" fmla="val 18008"/>
              </a:avLst>
            </a:prstGeom>
            <a:solidFill>
              <a:schemeClr val="tx2">
                <a:alpha val="52000"/>
              </a:schemeClr>
            </a:solidFill>
            <a:ln w="6350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7" name="Дуга 237">
              <a:extLst>
                <a:ext uri="{FF2B5EF4-FFF2-40B4-BE49-F238E27FC236}">
                  <a16:creationId xmlns:a16="http://schemas.microsoft.com/office/drawing/2014/main" id="{1D2C6687-66F0-4C75-9FC5-3FF2342509DC}"/>
                </a:ext>
              </a:extLst>
            </p:cNvPr>
            <p:cNvSpPr>
              <a:spLocks/>
            </p:cNvSpPr>
            <p:nvPr/>
          </p:nvSpPr>
          <p:spPr>
            <a:xfrm>
              <a:off x="4144554" y="5426264"/>
              <a:ext cx="622096" cy="636866"/>
            </a:xfrm>
            <a:prstGeom prst="arc">
              <a:avLst>
                <a:gd name="adj1" fmla="val 16200000"/>
                <a:gd name="adj2" fmla="val 19368257"/>
              </a:avLst>
            </a:prstGeom>
            <a:ln>
              <a:gradFill>
                <a:gsLst>
                  <a:gs pos="0">
                    <a:srgbClr val="FF9467">
                      <a:alpha val="0"/>
                    </a:srgbClr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18" name="Group 1">
            <a:extLst>
              <a:ext uri="{FF2B5EF4-FFF2-40B4-BE49-F238E27FC236}">
                <a16:creationId xmlns:a16="http://schemas.microsoft.com/office/drawing/2014/main" id="{C6868299-9FAE-4402-99E0-C9C6E8F2B2C4}"/>
              </a:ext>
            </a:extLst>
          </p:cNvPr>
          <p:cNvGrpSpPr/>
          <p:nvPr/>
        </p:nvGrpSpPr>
        <p:grpSpPr>
          <a:xfrm>
            <a:off x="1665958" y="5154265"/>
            <a:ext cx="564876" cy="538163"/>
            <a:chOff x="576852" y="5486247"/>
            <a:chExt cx="564876" cy="538780"/>
          </a:xfrm>
        </p:grpSpPr>
        <p:graphicFrame>
          <p:nvGraphicFramePr>
            <p:cNvPr id="219" name="Диаграмма 234">
              <a:extLst>
                <a:ext uri="{FF2B5EF4-FFF2-40B4-BE49-F238E27FC236}">
                  <a16:creationId xmlns:a16="http://schemas.microsoft.com/office/drawing/2014/main" id="{5C9B74C3-3244-45D2-9B29-DBDBFB5CDAC4}"/>
                </a:ext>
              </a:extLst>
            </p:cNvPr>
            <p:cNvGraphicFramePr/>
            <p:nvPr/>
          </p:nvGraphicFramePr>
          <p:xfrm>
            <a:off x="576852" y="5486247"/>
            <a:ext cx="564876" cy="5387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567309AB-63F8-42A2-94F7-912FE8334C0E}"/>
                </a:ext>
              </a:extLst>
            </p:cNvPr>
            <p:cNvSpPr txBox="1">
              <a:spLocks/>
            </p:cNvSpPr>
            <p:nvPr/>
          </p:nvSpPr>
          <p:spPr>
            <a:xfrm>
              <a:off x="674720" y="5663500"/>
              <a:ext cx="36478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100</a:t>
              </a: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221" name="Круг: прозрачная заливка 107">
              <a:extLst>
                <a:ext uri="{FF2B5EF4-FFF2-40B4-BE49-F238E27FC236}">
                  <a16:creationId xmlns:a16="http://schemas.microsoft.com/office/drawing/2014/main" id="{F5FAE2C2-5C70-41C1-B6B0-BC24286A5033}"/>
                </a:ext>
              </a:extLst>
            </p:cNvPr>
            <p:cNvSpPr/>
            <p:nvPr/>
          </p:nvSpPr>
          <p:spPr>
            <a:xfrm>
              <a:off x="643525" y="5535907"/>
              <a:ext cx="431528" cy="431524"/>
            </a:xfrm>
            <a:prstGeom prst="donut">
              <a:avLst>
                <a:gd name="adj" fmla="val 9672"/>
              </a:avLst>
            </a:prstGeom>
            <a:solidFill>
              <a:schemeClr val="tx2">
                <a:alpha val="52000"/>
              </a:schemeClr>
            </a:solidFill>
            <a:ln w="6350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22" name="Дуга 237">
            <a:extLst>
              <a:ext uri="{FF2B5EF4-FFF2-40B4-BE49-F238E27FC236}">
                <a16:creationId xmlns:a16="http://schemas.microsoft.com/office/drawing/2014/main" id="{AF34386B-357D-4AF6-9800-F550005C876C}"/>
              </a:ext>
            </a:extLst>
          </p:cNvPr>
          <p:cNvSpPr>
            <a:spLocks/>
          </p:cNvSpPr>
          <p:nvPr/>
        </p:nvSpPr>
        <p:spPr>
          <a:xfrm>
            <a:off x="1629864" y="5112988"/>
            <a:ext cx="622096" cy="638176"/>
          </a:xfrm>
          <a:prstGeom prst="arc">
            <a:avLst>
              <a:gd name="adj1" fmla="val 16200000"/>
              <a:gd name="adj2" fmla="val 19364854"/>
            </a:avLst>
          </a:prstGeom>
          <a:ln>
            <a:gradFill>
              <a:gsLst>
                <a:gs pos="0">
                  <a:srgbClr val="FF9467">
                    <a:alpha val="0"/>
                  </a:srgbClr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64C3853D-8CAE-4702-92B3-A95B3DD52DB3}"/>
              </a:ext>
            </a:extLst>
          </p:cNvPr>
          <p:cNvSpPr txBox="1"/>
          <p:nvPr/>
        </p:nvSpPr>
        <p:spPr bwMode="auto">
          <a:xfrm>
            <a:off x="2272434" y="5300314"/>
            <a:ext cx="1117835" cy="246063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>
            <a:defPPr lvl="0">
              <a:defRPr lang="en-US"/>
            </a:defPPr>
            <a:lvl1pPr defTabSz="9144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050"/>
            </a:lvl1pPr>
          </a:lstStyle>
          <a:p>
            <a:pPr marL="0" marR="0" lvl="0" indent="0" algn="l" defTabSz="316531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Собственные продажи</a:t>
            </a:r>
          </a:p>
        </p:txBody>
      </p:sp>
      <p:sp>
        <p:nvSpPr>
          <p:cNvPr id="224" name="Rounded Rectangle 172">
            <a:extLst>
              <a:ext uri="{FF2B5EF4-FFF2-40B4-BE49-F238E27FC236}">
                <a16:creationId xmlns:a16="http://schemas.microsoft.com/office/drawing/2014/main" id="{BD18432C-7805-4D02-82E3-3E2B5843C924}"/>
              </a:ext>
            </a:extLst>
          </p:cNvPr>
          <p:cNvSpPr/>
          <p:nvPr/>
        </p:nvSpPr>
        <p:spPr>
          <a:xfrm rot="16200000">
            <a:off x="2052719" y="4633564"/>
            <a:ext cx="673150" cy="1647825"/>
          </a:xfrm>
          <a:prstGeom prst="roundRect">
            <a:avLst>
              <a:gd name="adj" fmla="val 22787"/>
            </a:avLst>
          </a:prstGeom>
          <a:noFill/>
          <a:ln w="12700">
            <a:solidFill>
              <a:srgbClr val="7795E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pic>
        <p:nvPicPr>
          <p:cNvPr id="225" name="Picture 6">
            <a:extLst>
              <a:ext uri="{FF2B5EF4-FFF2-40B4-BE49-F238E27FC236}">
                <a16:creationId xmlns:a16="http://schemas.microsoft.com/office/drawing/2014/main" id="{22BC8CF7-6DD4-4AC8-9DC5-B2A43547B2C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84536" y="5093938"/>
            <a:ext cx="292759" cy="287338"/>
          </a:xfrm>
          <a:prstGeom prst="rect">
            <a:avLst/>
          </a:prstGeom>
        </p:spPr>
      </p:pic>
      <p:grpSp>
        <p:nvGrpSpPr>
          <p:cNvPr id="226" name="Group 8">
            <a:extLst>
              <a:ext uri="{FF2B5EF4-FFF2-40B4-BE49-F238E27FC236}">
                <a16:creationId xmlns:a16="http://schemas.microsoft.com/office/drawing/2014/main" id="{CBF229F0-5646-42B3-BFAA-6D078D422EB9}"/>
              </a:ext>
            </a:extLst>
          </p:cNvPr>
          <p:cNvGrpSpPr/>
          <p:nvPr/>
        </p:nvGrpSpPr>
        <p:grpSpPr>
          <a:xfrm>
            <a:off x="8887859" y="4901263"/>
            <a:ext cx="1637635" cy="288000"/>
            <a:chOff x="7420138" y="1017658"/>
            <a:chExt cx="1637635" cy="288000"/>
          </a:xfrm>
        </p:grpSpPr>
        <p:pic>
          <p:nvPicPr>
            <p:cNvPr id="227" name="Picture 151">
              <a:extLst>
                <a:ext uri="{FF2B5EF4-FFF2-40B4-BE49-F238E27FC236}">
                  <a16:creationId xmlns:a16="http://schemas.microsoft.com/office/drawing/2014/main" id="{67E88D76-4917-4D2A-B10E-61A51BAE5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7420138" y="1017658"/>
              <a:ext cx="293433" cy="288000"/>
            </a:xfrm>
            <a:prstGeom prst="rect">
              <a:avLst/>
            </a:prstGeom>
          </p:spPr>
        </p:pic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7D9974A-9C92-4C31-A288-2F597CCDFAE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88275" y="1102796"/>
              <a:ext cx="1269498" cy="11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779103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40000"/>
                </a:buClr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</a:t>
              </a: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фокус развития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EC3BDA4A-9C13-45F4-8B3B-B8C03FCE7F89}"/>
              </a:ext>
            </a:extLst>
          </p:cNvPr>
          <p:cNvSpPr txBox="1"/>
          <p:nvPr/>
        </p:nvSpPr>
        <p:spPr>
          <a:xfrm>
            <a:off x="9563283" y="2634154"/>
            <a:ext cx="203200" cy="18081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3%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BF678E85-86A7-441E-9793-4D56DB23654D}"/>
              </a:ext>
            </a:extLst>
          </p:cNvPr>
          <p:cNvSpPr txBox="1">
            <a:spLocks/>
          </p:cNvSpPr>
          <p:nvPr/>
        </p:nvSpPr>
        <p:spPr bwMode="auto">
          <a:xfrm>
            <a:off x="4241944" y="3723279"/>
            <a:ext cx="184777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Собственная розница</a:t>
            </a:r>
            <a:endParaRPr kumimoji="0" lang="en-GB" sz="1000" b="1" i="0" u="none" strike="noStrike" kern="1200" cap="none" spc="0" normalizeH="0" baseline="3000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9344D22C-CDAF-4D48-8321-D0071BDFC152}"/>
              </a:ext>
            </a:extLst>
          </p:cNvPr>
          <p:cNvSpPr txBox="1">
            <a:spLocks/>
          </p:cNvSpPr>
          <p:nvPr/>
        </p:nvSpPr>
        <p:spPr bwMode="auto">
          <a:xfrm>
            <a:off x="7941580" y="3610958"/>
            <a:ext cx="109299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Оптовая дистрибьюция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E370501A-31CC-42B4-9B9D-7F8FBF11252F}"/>
              </a:ext>
            </a:extLst>
          </p:cNvPr>
          <p:cNvSpPr txBox="1">
            <a:spLocks/>
          </p:cNvSpPr>
          <p:nvPr/>
        </p:nvSpPr>
        <p:spPr bwMode="auto">
          <a:xfrm>
            <a:off x="9412103" y="3729979"/>
            <a:ext cx="790605" cy="13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Ecom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5D86A024-1EA2-46C0-81DE-E4679AC4813D}"/>
              </a:ext>
            </a:extLst>
          </p:cNvPr>
          <p:cNvSpPr txBox="1">
            <a:spLocks/>
          </p:cNvSpPr>
          <p:nvPr/>
        </p:nvSpPr>
        <p:spPr bwMode="auto">
          <a:xfrm>
            <a:off x="9005400" y="3729979"/>
            <a:ext cx="40670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b2g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537F675-3AA7-4F72-974D-6310836508A8}"/>
              </a:ext>
            </a:extLst>
          </p:cNvPr>
          <p:cNvSpPr txBox="1">
            <a:spLocks/>
          </p:cNvSpPr>
          <p:nvPr/>
        </p:nvSpPr>
        <p:spPr bwMode="auto">
          <a:xfrm>
            <a:off x="10141425" y="3746779"/>
            <a:ext cx="563351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Экспорт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0" name="Text Placeholder 2">
            <a:extLst>
              <a:ext uri="{FF2B5EF4-FFF2-40B4-BE49-F238E27FC236}">
                <a16:creationId xmlns:a16="http://schemas.microsoft.com/office/drawing/2014/main" id="{AECAB4CA-30B8-4199-BC17-6ACA11876742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9089055" y="4118426"/>
            <a:ext cx="217488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SzPct val="70000"/>
              <a:buFont typeface="Arial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  <a:sym typeface="Arial" panose="020B0604020202020204" pitchFamily="34" charset="0"/>
              </a:rPr>
              <a:t>120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C175A43A-55D7-400F-8F47-34DDCE004AFF}"/>
              </a:ext>
            </a:extLst>
          </p:cNvPr>
          <p:cNvSpPr txBox="1"/>
          <p:nvPr/>
        </p:nvSpPr>
        <p:spPr bwMode="auto">
          <a:xfrm>
            <a:off x="10462094" y="2253212"/>
            <a:ext cx="313289" cy="15388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0F0F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0F0F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п.п. </a:t>
            </a:r>
          </a:p>
        </p:txBody>
      </p:sp>
      <p:sp>
        <p:nvSpPr>
          <p:cNvPr id="243" name="Равнобедренный треугольник 196">
            <a:extLst>
              <a:ext uri="{FF2B5EF4-FFF2-40B4-BE49-F238E27FC236}">
                <a16:creationId xmlns:a16="http://schemas.microsoft.com/office/drawing/2014/main" id="{2962D1C8-0947-43F5-AADE-FBA181AAF8B8}"/>
              </a:ext>
            </a:extLst>
          </p:cNvPr>
          <p:cNvSpPr/>
          <p:nvPr/>
        </p:nvSpPr>
        <p:spPr>
          <a:xfrm>
            <a:off x="10327513" y="2275583"/>
            <a:ext cx="130687" cy="105574"/>
          </a:xfrm>
          <a:prstGeom prst="triangle">
            <a:avLst/>
          </a:prstGeom>
          <a:solidFill>
            <a:srgbClr val="2C9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5" name="Text Placeholder 2">
            <a:extLst>
              <a:ext uri="{FF2B5EF4-FFF2-40B4-BE49-F238E27FC236}">
                <a16:creationId xmlns:a16="http://schemas.microsoft.com/office/drawing/2014/main" id="{C7349C2F-7F24-4A96-BC64-120B03A5B67D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8991263" y="1893516"/>
            <a:ext cx="217488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356630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1325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06988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142651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783149" indent="-356630" algn="l" defTabSz="914435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  <a:lvl6pPr marL="2514697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14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31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48" indent="-228609" algn="l" defTabSz="9144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E600"/>
              </a:buClr>
              <a:buSzPct val="70000"/>
              <a:buFont typeface="Arial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  <a:sym typeface="Arial" panose="020B0604020202020204" pitchFamily="34" charset="0"/>
              </a:rPr>
              <a:t>5%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C77A3395-DACB-48BC-8EAC-B096FF88BB5F}"/>
              </a:ext>
            </a:extLst>
          </p:cNvPr>
          <p:cNvSpPr txBox="1">
            <a:spLocks/>
          </p:cNvSpPr>
          <p:nvPr/>
        </p:nvSpPr>
        <p:spPr bwMode="auto">
          <a:xfrm>
            <a:off x="8896656" y="1533796"/>
            <a:ext cx="40670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779103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b2g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" name="Равнобедренный треугольник 196">
            <a:extLst>
              <a:ext uri="{FF2B5EF4-FFF2-40B4-BE49-F238E27FC236}">
                <a16:creationId xmlns:a16="http://schemas.microsoft.com/office/drawing/2014/main" id="{2962D1C8-0947-43F5-AADE-FBA181AAF8B8}"/>
              </a:ext>
            </a:extLst>
          </p:cNvPr>
          <p:cNvSpPr/>
          <p:nvPr/>
        </p:nvSpPr>
        <p:spPr>
          <a:xfrm>
            <a:off x="9755802" y="2266319"/>
            <a:ext cx="130687" cy="105574"/>
          </a:xfrm>
          <a:prstGeom prst="triangle">
            <a:avLst/>
          </a:prstGeom>
          <a:solidFill>
            <a:srgbClr val="2C9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13" name="Группа 73">
            <a:extLst>
              <a:ext uri="{FF2B5EF4-FFF2-40B4-BE49-F238E27FC236}">
                <a16:creationId xmlns:a16="http://schemas.microsoft.com/office/drawing/2014/main" id="{F3CDABC0-D7F4-4F1A-BA2D-F8C78AABD6C9}"/>
              </a:ext>
            </a:extLst>
          </p:cNvPr>
          <p:cNvGrpSpPr/>
          <p:nvPr/>
        </p:nvGrpSpPr>
        <p:grpSpPr>
          <a:xfrm rot="10800000">
            <a:off x="10321275" y="2124991"/>
            <a:ext cx="165983" cy="392349"/>
            <a:chOff x="4819542" y="4408428"/>
            <a:chExt cx="628757" cy="507646"/>
          </a:xfrm>
        </p:grpSpPr>
        <p:sp>
          <p:nvSpPr>
            <p:cNvPr id="114" name="Стрелка: изогнутая 70">
              <a:extLst>
                <a:ext uri="{FF2B5EF4-FFF2-40B4-BE49-F238E27FC236}">
                  <a16:creationId xmlns:a16="http://schemas.microsoft.com/office/drawing/2014/main" id="{6358ABD0-5AD9-4414-8F90-CADE84CFB9F2}"/>
                </a:ext>
              </a:extLst>
            </p:cNvPr>
            <p:cNvSpPr/>
            <p:nvPr/>
          </p:nvSpPr>
          <p:spPr>
            <a:xfrm rot="5400000">
              <a:off x="4989840" y="4238130"/>
              <a:ext cx="288160" cy="628755"/>
            </a:xfrm>
            <a:prstGeom prst="bentArrow">
              <a:avLst>
                <a:gd name="adj1" fmla="val 25000"/>
                <a:gd name="adj2" fmla="val 0"/>
                <a:gd name="adj3" fmla="val 0"/>
                <a:gd name="adj4" fmla="val 26103"/>
              </a:avLst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115" name="Прямая со стрелкой 71">
              <a:extLst>
                <a:ext uri="{FF2B5EF4-FFF2-40B4-BE49-F238E27FC236}">
                  <a16:creationId xmlns:a16="http://schemas.microsoft.com/office/drawing/2014/main" id="{026C468B-C2A4-4AFD-AEA9-33713A8A318D}"/>
                </a:ext>
              </a:extLst>
            </p:cNvPr>
            <p:cNvCxnSpPr>
              <a:cxnSpLocks/>
            </p:cNvCxnSpPr>
            <p:nvPr/>
          </p:nvCxnSpPr>
          <p:spPr>
            <a:xfrm>
              <a:off x="5448299" y="4533635"/>
              <a:ext cx="0" cy="382439"/>
            </a:xfrm>
            <a:prstGeom prst="straightConnector1">
              <a:avLst/>
            </a:prstGeom>
            <a:ln w="6350" cap="rnd">
              <a:solidFill>
                <a:schemeClr val="bg1">
                  <a:lumMod val="60000"/>
                  <a:lumOff val="40000"/>
                </a:schemeClr>
              </a:solidFill>
              <a:round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324836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4" name="think-cell Slide" r:id="rId4" imgW="443" imgH="443" progId="TCLayout.ActiveDocument.1">
                  <p:embed/>
                </p:oleObj>
              </mc:Choice>
              <mc:Fallback>
                <p:oleObj name="think-cell Slide" r:id="rId4" imgW="443" imgH="443" progId="TCLayout.ActiveDocument.1">
                  <p:embed/>
                  <p:pic>
                    <p:nvPicPr>
                      <p:cNvPr id="15" name="Object 1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3B1A60-B7C0-49EB-BB25-529A63E3AB71}"/>
              </a:ext>
            </a:extLst>
          </p:cNvPr>
          <p:cNvSpPr/>
          <p:nvPr/>
        </p:nvSpPr>
        <p:spPr>
          <a:xfrm>
            <a:off x="1565533" y="136396"/>
            <a:ext cx="330844" cy="443367"/>
          </a:xfrm>
          <a:prstGeom prst="rect">
            <a:avLst/>
          </a:prstGeom>
          <a:solidFill>
            <a:srgbClr val="0057FF"/>
          </a:solidFill>
          <a:ln w="9525">
            <a:solidFill>
              <a:srgbClr val="005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AF7011C-815E-463E-B290-3D662271564C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indent="441325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Маркетинг: </a:t>
            </a:r>
            <a:r>
              <a:rPr lang="ru-RU" sz="2000" b="0" i="1" dirty="0">
                <a:solidFill>
                  <a:srgbClr val="000000"/>
                </a:solidFill>
                <a:latin typeface="Arial" panose="020B0604020202020204" pitchFamily="34" charset="0"/>
              </a:rPr>
              <a:t>розничная сеть</a:t>
            </a: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B8E2668B-BEC8-4F48-AFD4-3B63C0A8A6B5}"/>
              </a:ext>
            </a:extLst>
          </p:cNvPr>
          <p:cNvSpPr txBox="1">
            <a:spLocks/>
          </p:cNvSpPr>
          <p:nvPr/>
        </p:nvSpPr>
        <p:spPr>
          <a:xfrm>
            <a:off x="1668240" y="5976094"/>
            <a:ext cx="9290092" cy="61555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2C973E"/>
                </a:solidFill>
                <a:latin typeface="Arial" panose="020B0604020202020204" pitchFamily="34" charset="0"/>
              </a:rPr>
              <a:t>К 2026 году собственная розничная сеть составит 70% от общего объема каналов продаж. 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B5186E8-07D4-4F20-8CB9-D3A41D972EF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913" y="627100"/>
            <a:ext cx="8178799" cy="48276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761DCA0-CA6D-4397-8B5E-C315908C16ED}"/>
              </a:ext>
            </a:extLst>
          </p:cNvPr>
          <p:cNvSpPr txBox="1"/>
          <p:nvPr/>
        </p:nvSpPr>
        <p:spPr>
          <a:xfrm>
            <a:off x="2700869" y="3560685"/>
            <a:ext cx="140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rgbClr val="0057FF"/>
                </a:solidFill>
              </a:rPr>
              <a:t>Москва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0CEA0E-B4F7-4B0B-B580-957EC34096AC}"/>
              </a:ext>
            </a:extLst>
          </p:cNvPr>
          <p:cNvSpPr txBox="1"/>
          <p:nvPr/>
        </p:nvSpPr>
        <p:spPr>
          <a:xfrm>
            <a:off x="4871876" y="4651608"/>
            <a:ext cx="12245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0057FF"/>
                </a:solidFill>
              </a:rPr>
              <a:t>Новосибирск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9BE07D6-C452-4EDF-AB25-39E56F5EE8E5}"/>
              </a:ext>
            </a:extLst>
          </p:cNvPr>
          <p:cNvSpPr txBox="1"/>
          <p:nvPr/>
        </p:nvSpPr>
        <p:spPr>
          <a:xfrm>
            <a:off x="2808798" y="2617701"/>
            <a:ext cx="118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0057FF"/>
                </a:solidFill>
              </a:rPr>
              <a:t>Санкт- Петербург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8B410E2C-922D-4F63-9005-00A8FB2F142F}"/>
              </a:ext>
            </a:extLst>
          </p:cNvPr>
          <p:cNvSpPr/>
          <p:nvPr/>
        </p:nvSpPr>
        <p:spPr bwMode="auto">
          <a:xfrm>
            <a:off x="2689963" y="2695208"/>
            <a:ext cx="108000" cy="108000"/>
          </a:xfrm>
          <a:prstGeom prst="ellipse">
            <a:avLst/>
          </a:prstGeom>
          <a:solidFill>
            <a:srgbClr val="0057FF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EYInterstate Light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DDB7FA72-EDC1-4D8D-911F-00EFAB30D0AC}"/>
              </a:ext>
            </a:extLst>
          </p:cNvPr>
          <p:cNvSpPr/>
          <p:nvPr/>
        </p:nvSpPr>
        <p:spPr bwMode="auto">
          <a:xfrm>
            <a:off x="5112758" y="4525177"/>
            <a:ext cx="108000" cy="108000"/>
          </a:xfrm>
          <a:prstGeom prst="ellipse">
            <a:avLst/>
          </a:prstGeom>
          <a:solidFill>
            <a:srgbClr val="0057FF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EYInterstate Light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A86EDB8F-3D9D-4554-BE12-19E1729CFD1C}"/>
              </a:ext>
            </a:extLst>
          </p:cNvPr>
          <p:cNvSpPr/>
          <p:nvPr/>
        </p:nvSpPr>
        <p:spPr bwMode="auto">
          <a:xfrm>
            <a:off x="2797963" y="3397158"/>
            <a:ext cx="108000" cy="108000"/>
          </a:xfrm>
          <a:prstGeom prst="ellipse">
            <a:avLst/>
          </a:prstGeom>
          <a:solidFill>
            <a:srgbClr val="0057FF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EYInterstate Ligh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B319E7-F0A6-4C24-9A05-9BDE5E012702}"/>
              </a:ext>
            </a:extLst>
          </p:cNvPr>
          <p:cNvSpPr/>
          <p:nvPr/>
        </p:nvSpPr>
        <p:spPr>
          <a:xfrm>
            <a:off x="6316022" y="1009992"/>
            <a:ext cx="4552740" cy="4993292"/>
          </a:xfrm>
          <a:prstGeom prst="rect">
            <a:avLst/>
          </a:prstGeom>
          <a:solidFill>
            <a:schemeClr val="tx2">
              <a:alpha val="74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676E63-A243-448D-8147-45D74F141A40}"/>
              </a:ext>
            </a:extLst>
          </p:cNvPr>
          <p:cNvSpPr txBox="1">
            <a:spLocks/>
          </p:cNvSpPr>
          <p:nvPr/>
        </p:nvSpPr>
        <p:spPr>
          <a:xfrm>
            <a:off x="7599194" y="1260683"/>
            <a:ext cx="870828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6C462C-F672-4226-901C-0BBC2E7F4BFC}"/>
              </a:ext>
            </a:extLst>
          </p:cNvPr>
          <p:cNvSpPr txBox="1">
            <a:spLocks/>
          </p:cNvSpPr>
          <p:nvPr/>
        </p:nvSpPr>
        <p:spPr>
          <a:xfrm>
            <a:off x="8436970" y="1191433"/>
            <a:ext cx="87082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магазинов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2F188D5-D1B3-4C85-911D-F8D95D3EAFDA}"/>
              </a:ext>
            </a:extLst>
          </p:cNvPr>
          <p:cNvSpPr txBox="1">
            <a:spLocks/>
          </p:cNvSpPr>
          <p:nvPr/>
        </p:nvSpPr>
        <p:spPr>
          <a:xfrm>
            <a:off x="9237859" y="1122185"/>
            <a:ext cx="870828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магазина, м2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749FE09-DE76-4E2A-84AA-24D8F2C6952A}"/>
              </a:ext>
            </a:extLst>
          </p:cNvPr>
          <p:cNvSpPr txBox="1">
            <a:spLocks/>
          </p:cNvSpPr>
          <p:nvPr/>
        </p:nvSpPr>
        <p:spPr>
          <a:xfrm>
            <a:off x="10129692" y="1191433"/>
            <a:ext cx="821712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чек. руб</a:t>
            </a:r>
          </a:p>
        </p:txBody>
      </p:sp>
      <p:pic>
        <p:nvPicPr>
          <p:cNvPr id="50" name="Picture 15">
            <a:extLst>
              <a:ext uri="{FF2B5EF4-FFF2-40B4-BE49-F238E27FC236}">
                <a16:creationId xmlns:a16="http://schemas.microsoft.com/office/drawing/2014/main" id="{5E14EC86-E57B-4B11-B843-6DF6271261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43" y="1833371"/>
            <a:ext cx="830679" cy="528614"/>
          </a:xfrm>
          <a:prstGeom prst="rect">
            <a:avLst/>
          </a:prstGeom>
        </p:spPr>
      </p:pic>
      <p:pic>
        <p:nvPicPr>
          <p:cNvPr id="51" name="Picture 16">
            <a:extLst>
              <a:ext uri="{FF2B5EF4-FFF2-40B4-BE49-F238E27FC236}">
                <a16:creationId xmlns:a16="http://schemas.microsoft.com/office/drawing/2014/main" id="{80474D0B-6BB4-4E9B-86FB-7BDEF9A527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43" y="2542043"/>
            <a:ext cx="830679" cy="528614"/>
          </a:xfrm>
          <a:prstGeom prst="rect">
            <a:avLst/>
          </a:prstGeom>
        </p:spPr>
      </p:pic>
      <p:pic>
        <p:nvPicPr>
          <p:cNvPr id="52" name="Picture 17">
            <a:extLst>
              <a:ext uri="{FF2B5EF4-FFF2-40B4-BE49-F238E27FC236}">
                <a16:creationId xmlns:a16="http://schemas.microsoft.com/office/drawing/2014/main" id="{EBBD3F64-CC3D-46BC-AC43-ABE06BA7A6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43" y="3924942"/>
            <a:ext cx="830679" cy="528614"/>
          </a:xfrm>
          <a:prstGeom prst="rect">
            <a:avLst/>
          </a:prstGeom>
        </p:spPr>
      </p:pic>
      <p:pic>
        <p:nvPicPr>
          <p:cNvPr id="53" name="Picture 18">
            <a:extLst>
              <a:ext uri="{FF2B5EF4-FFF2-40B4-BE49-F238E27FC236}">
                <a16:creationId xmlns:a16="http://schemas.microsoft.com/office/drawing/2014/main" id="{ED746ECC-0A75-47D9-8011-F29A05DC2C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42" y="5293957"/>
            <a:ext cx="830658" cy="528614"/>
          </a:xfrm>
          <a:prstGeom prst="rect">
            <a:avLst/>
          </a:prstGeom>
        </p:spPr>
      </p:pic>
      <p:pic>
        <p:nvPicPr>
          <p:cNvPr id="54" name="Picture 19">
            <a:extLst>
              <a:ext uri="{FF2B5EF4-FFF2-40B4-BE49-F238E27FC236}">
                <a16:creationId xmlns:a16="http://schemas.microsoft.com/office/drawing/2014/main" id="{3064F7D5-C460-4FFB-848E-75C5DBC77E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43" y="4609848"/>
            <a:ext cx="830679" cy="528614"/>
          </a:xfrm>
          <a:prstGeom prst="rect">
            <a:avLst/>
          </a:prstGeom>
        </p:spPr>
      </p:pic>
      <p:pic>
        <p:nvPicPr>
          <p:cNvPr id="55" name="Picture 20">
            <a:extLst>
              <a:ext uri="{FF2B5EF4-FFF2-40B4-BE49-F238E27FC236}">
                <a16:creationId xmlns:a16="http://schemas.microsoft.com/office/drawing/2014/main" id="{69ECFBF4-DBE8-482B-8C43-73D41D215CE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43" y="3240851"/>
            <a:ext cx="830679" cy="528614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2E22F16-E199-4DD9-A7BB-9199857DD5F6}"/>
              </a:ext>
            </a:extLst>
          </p:cNvPr>
          <p:cNvSpPr txBox="1">
            <a:spLocks/>
          </p:cNvSpPr>
          <p:nvPr/>
        </p:nvSpPr>
        <p:spPr>
          <a:xfrm>
            <a:off x="7541872" y="1974653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782603-315E-463D-977E-EC46F40FF7E6}"/>
              </a:ext>
            </a:extLst>
          </p:cNvPr>
          <p:cNvSpPr txBox="1">
            <a:spLocks/>
          </p:cNvSpPr>
          <p:nvPr/>
        </p:nvSpPr>
        <p:spPr>
          <a:xfrm>
            <a:off x="7541872" y="2595903"/>
            <a:ext cx="985472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B942598-F8D6-479E-8BDD-590F522B55E4}"/>
              </a:ext>
            </a:extLst>
          </p:cNvPr>
          <p:cNvSpPr txBox="1">
            <a:spLocks/>
          </p:cNvSpPr>
          <p:nvPr/>
        </p:nvSpPr>
        <p:spPr>
          <a:xfrm>
            <a:off x="7541872" y="3323271"/>
            <a:ext cx="985472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Московская область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3BCF10C-924A-4733-B743-343707928427}"/>
              </a:ext>
            </a:extLst>
          </p:cNvPr>
          <p:cNvSpPr txBox="1">
            <a:spLocks/>
          </p:cNvSpPr>
          <p:nvPr/>
        </p:nvSpPr>
        <p:spPr>
          <a:xfrm>
            <a:off x="7488501" y="4019702"/>
            <a:ext cx="1092214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780964">
              <a:spcAft>
                <a:spcPts val="400"/>
              </a:spcAft>
              <a:defRPr/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Города-миллионники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4FDE11-07A3-4CEF-85EC-8E6ECEB374DF}"/>
              </a:ext>
            </a:extLst>
          </p:cNvPr>
          <p:cNvSpPr txBox="1">
            <a:spLocks/>
          </p:cNvSpPr>
          <p:nvPr/>
        </p:nvSpPr>
        <p:spPr>
          <a:xfrm>
            <a:off x="7507687" y="4689489"/>
            <a:ext cx="107302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Туристические кластеры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6E8F36A-7254-4F09-87D7-9EF43F8C2A5B}"/>
              </a:ext>
            </a:extLst>
          </p:cNvPr>
          <p:cNvSpPr txBox="1">
            <a:spLocks/>
          </p:cNvSpPr>
          <p:nvPr/>
        </p:nvSpPr>
        <p:spPr>
          <a:xfrm>
            <a:off x="7541872" y="5436128"/>
            <a:ext cx="985472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Золотое кольцо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23F778D-895A-48F0-8FB2-E729276329DE}"/>
              </a:ext>
            </a:extLst>
          </p:cNvPr>
          <p:cNvSpPr txBox="1">
            <a:spLocks/>
          </p:cNvSpPr>
          <p:nvPr/>
        </p:nvSpPr>
        <p:spPr>
          <a:xfrm>
            <a:off x="8379648" y="1974653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6D145B8-D3F5-403E-B787-F77908C92019}"/>
              </a:ext>
            </a:extLst>
          </p:cNvPr>
          <p:cNvSpPr txBox="1">
            <a:spLocks/>
          </p:cNvSpPr>
          <p:nvPr/>
        </p:nvSpPr>
        <p:spPr>
          <a:xfrm>
            <a:off x="8379648" y="2665153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162954B-A28B-453F-AC31-BECF6B2FE081}"/>
              </a:ext>
            </a:extLst>
          </p:cNvPr>
          <p:cNvSpPr txBox="1">
            <a:spLocks/>
          </p:cNvSpPr>
          <p:nvPr/>
        </p:nvSpPr>
        <p:spPr>
          <a:xfrm>
            <a:off x="8379648" y="3392521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B4332EF-5D5A-44D8-9670-924A305AA761}"/>
              </a:ext>
            </a:extLst>
          </p:cNvPr>
          <p:cNvSpPr txBox="1">
            <a:spLocks/>
          </p:cNvSpPr>
          <p:nvPr/>
        </p:nvSpPr>
        <p:spPr>
          <a:xfrm>
            <a:off x="8326277" y="4088952"/>
            <a:ext cx="109221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780964">
              <a:spcAft>
                <a:spcPts val="400"/>
              </a:spcAft>
              <a:defRPr/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6C2BFAE-ADE3-4A1D-818D-09CA63400F32}"/>
              </a:ext>
            </a:extLst>
          </p:cNvPr>
          <p:cNvSpPr txBox="1">
            <a:spLocks/>
          </p:cNvSpPr>
          <p:nvPr/>
        </p:nvSpPr>
        <p:spPr>
          <a:xfrm>
            <a:off x="8379648" y="4758739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4D086EE-A10F-4EBC-81DB-880C72AAD7FE}"/>
              </a:ext>
            </a:extLst>
          </p:cNvPr>
          <p:cNvSpPr txBox="1">
            <a:spLocks/>
          </p:cNvSpPr>
          <p:nvPr/>
        </p:nvSpPr>
        <p:spPr>
          <a:xfrm>
            <a:off x="8379648" y="5505378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2E3EB3B-E1AA-4406-88FF-6A9F3584CCD6}"/>
              </a:ext>
            </a:extLst>
          </p:cNvPr>
          <p:cNvSpPr txBox="1">
            <a:spLocks/>
          </p:cNvSpPr>
          <p:nvPr/>
        </p:nvSpPr>
        <p:spPr>
          <a:xfrm>
            <a:off x="9180537" y="1984852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662B8C9-3D7D-46E3-9831-D44009CF4D85}"/>
              </a:ext>
            </a:extLst>
          </p:cNvPr>
          <p:cNvSpPr txBox="1">
            <a:spLocks/>
          </p:cNvSpPr>
          <p:nvPr/>
        </p:nvSpPr>
        <p:spPr>
          <a:xfrm>
            <a:off x="9180537" y="2675352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0F86152-FDA8-45CB-943C-DC502BAA88E1}"/>
              </a:ext>
            </a:extLst>
          </p:cNvPr>
          <p:cNvSpPr txBox="1">
            <a:spLocks/>
          </p:cNvSpPr>
          <p:nvPr/>
        </p:nvSpPr>
        <p:spPr>
          <a:xfrm>
            <a:off x="9180537" y="3402720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59588B8-D48D-4222-B389-2A39BB1C0DFB}"/>
              </a:ext>
            </a:extLst>
          </p:cNvPr>
          <p:cNvSpPr txBox="1">
            <a:spLocks/>
          </p:cNvSpPr>
          <p:nvPr/>
        </p:nvSpPr>
        <p:spPr>
          <a:xfrm>
            <a:off x="9127166" y="4099151"/>
            <a:ext cx="109221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780964">
              <a:spcAft>
                <a:spcPts val="400"/>
              </a:spcAft>
              <a:defRPr/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087B233-4348-4998-9C47-6C319EF85A2A}"/>
              </a:ext>
            </a:extLst>
          </p:cNvPr>
          <p:cNvSpPr txBox="1">
            <a:spLocks/>
          </p:cNvSpPr>
          <p:nvPr/>
        </p:nvSpPr>
        <p:spPr>
          <a:xfrm>
            <a:off x="9180537" y="4768938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75A397E-4C44-48F1-BDC8-1E01A0D03A70}"/>
              </a:ext>
            </a:extLst>
          </p:cNvPr>
          <p:cNvSpPr txBox="1">
            <a:spLocks/>
          </p:cNvSpPr>
          <p:nvPr/>
        </p:nvSpPr>
        <p:spPr>
          <a:xfrm>
            <a:off x="9180537" y="5515577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CB12D1-F1EB-4E9E-8F59-54310165F14E}"/>
              </a:ext>
            </a:extLst>
          </p:cNvPr>
          <p:cNvSpPr txBox="1">
            <a:spLocks/>
          </p:cNvSpPr>
          <p:nvPr/>
        </p:nvSpPr>
        <p:spPr>
          <a:xfrm>
            <a:off x="10047812" y="1966191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8 000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C9782C3-7079-49CD-B3B8-55E25DC751D0}"/>
              </a:ext>
            </a:extLst>
          </p:cNvPr>
          <p:cNvSpPr txBox="1">
            <a:spLocks/>
          </p:cNvSpPr>
          <p:nvPr/>
        </p:nvSpPr>
        <p:spPr>
          <a:xfrm>
            <a:off x="10047812" y="2656691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8 000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F13BE4D-21E9-4412-83C0-AAD204A354FA}"/>
              </a:ext>
            </a:extLst>
          </p:cNvPr>
          <p:cNvSpPr txBox="1">
            <a:spLocks/>
          </p:cNvSpPr>
          <p:nvPr/>
        </p:nvSpPr>
        <p:spPr>
          <a:xfrm>
            <a:off x="10047812" y="3384059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1 500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07AFB19-0CA0-4113-BAED-9B0379A4D63F}"/>
              </a:ext>
            </a:extLst>
          </p:cNvPr>
          <p:cNvSpPr txBox="1">
            <a:spLocks/>
          </p:cNvSpPr>
          <p:nvPr/>
        </p:nvSpPr>
        <p:spPr>
          <a:xfrm>
            <a:off x="9994441" y="4080490"/>
            <a:ext cx="109221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780964">
              <a:spcAft>
                <a:spcPts val="400"/>
              </a:spcAft>
              <a:defRPr/>
            </a:pPr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3 000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BC6923B-A295-4B37-ADBE-49E48325C27D}"/>
              </a:ext>
            </a:extLst>
          </p:cNvPr>
          <p:cNvSpPr txBox="1">
            <a:spLocks/>
          </p:cNvSpPr>
          <p:nvPr/>
        </p:nvSpPr>
        <p:spPr>
          <a:xfrm>
            <a:off x="10047812" y="4750277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2 000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FEB11CB-D338-4CEC-97D1-0B9FA178BF1F}"/>
              </a:ext>
            </a:extLst>
          </p:cNvPr>
          <p:cNvSpPr txBox="1">
            <a:spLocks/>
          </p:cNvSpPr>
          <p:nvPr/>
        </p:nvSpPr>
        <p:spPr>
          <a:xfrm>
            <a:off x="10047812" y="5496916"/>
            <a:ext cx="98547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9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1 500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B19B7ECC-C730-497E-981A-D7E7B01F9E9A}"/>
              </a:ext>
            </a:extLst>
          </p:cNvPr>
          <p:cNvSpPr/>
          <p:nvPr/>
        </p:nvSpPr>
        <p:spPr bwMode="auto">
          <a:xfrm>
            <a:off x="2096923" y="4555398"/>
            <a:ext cx="108000" cy="108000"/>
          </a:xfrm>
          <a:prstGeom prst="ellipse">
            <a:avLst/>
          </a:prstGeom>
          <a:solidFill>
            <a:srgbClr val="0057FF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EYInterstate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076BE2F-1A2B-4017-97C4-8C2A59577792}"/>
              </a:ext>
            </a:extLst>
          </p:cNvPr>
          <p:cNvSpPr txBox="1"/>
          <p:nvPr/>
        </p:nvSpPr>
        <p:spPr>
          <a:xfrm>
            <a:off x="2154472" y="4417178"/>
            <a:ext cx="140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rgbClr val="0057FF"/>
                </a:solidFill>
              </a:rPr>
              <a:t>Сочи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1A95DDB-7847-4848-9F2E-66EAD9B8FED1}"/>
              </a:ext>
            </a:extLst>
          </p:cNvPr>
          <p:cNvSpPr txBox="1"/>
          <p:nvPr/>
        </p:nvSpPr>
        <p:spPr>
          <a:xfrm>
            <a:off x="5394483" y="3963698"/>
            <a:ext cx="9060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rgbClr val="0057FF"/>
                </a:solidFill>
              </a:rPr>
              <a:t>Красноярск</a:t>
            </a:r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7C5BF483-98B8-4437-B8B4-3AF39C161BA8}"/>
              </a:ext>
            </a:extLst>
          </p:cNvPr>
          <p:cNvSpPr/>
          <p:nvPr/>
        </p:nvSpPr>
        <p:spPr bwMode="auto">
          <a:xfrm>
            <a:off x="5885654" y="3827452"/>
            <a:ext cx="108000" cy="108000"/>
          </a:xfrm>
          <a:prstGeom prst="ellipse">
            <a:avLst/>
          </a:prstGeom>
          <a:solidFill>
            <a:srgbClr val="0057FF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EYInterstate Light"/>
            </a:endParaRPr>
          </a:p>
        </p:txBody>
      </p:sp>
      <p:sp>
        <p:nvSpPr>
          <p:cNvPr id="98" name="Овал 97">
            <a:extLst>
              <a:ext uri="{FF2B5EF4-FFF2-40B4-BE49-F238E27FC236}">
                <a16:creationId xmlns:a16="http://schemas.microsoft.com/office/drawing/2014/main" id="{60EE0D37-8976-4BA3-87FE-CFC4CD210962}"/>
              </a:ext>
            </a:extLst>
          </p:cNvPr>
          <p:cNvSpPr/>
          <p:nvPr/>
        </p:nvSpPr>
        <p:spPr bwMode="auto">
          <a:xfrm>
            <a:off x="3194203" y="3254918"/>
            <a:ext cx="108000" cy="108000"/>
          </a:xfrm>
          <a:prstGeom prst="ellipse">
            <a:avLst/>
          </a:prstGeom>
          <a:solidFill>
            <a:srgbClr val="0057FF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EYInterstate Light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37584A8-1438-4864-AA5D-8D92991674B2}"/>
              </a:ext>
            </a:extLst>
          </p:cNvPr>
          <p:cNvSpPr txBox="1"/>
          <p:nvPr/>
        </p:nvSpPr>
        <p:spPr>
          <a:xfrm>
            <a:off x="3302203" y="3204938"/>
            <a:ext cx="140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rgbClr val="0057FF"/>
                </a:solidFill>
              </a:rPr>
              <a:t>Суздаль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448061F-FFD3-4907-A1A7-B2DA5E00BDB1}"/>
              </a:ext>
            </a:extLst>
          </p:cNvPr>
          <p:cNvCxnSpPr/>
          <p:nvPr/>
        </p:nvCxnSpPr>
        <p:spPr>
          <a:xfrm>
            <a:off x="7507688" y="1630015"/>
            <a:ext cx="3361075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5DE0345E-1A12-468F-A4AE-E8AFC3323E8F}"/>
              </a:ext>
            </a:extLst>
          </p:cNvPr>
          <p:cNvCxnSpPr/>
          <p:nvPr/>
        </p:nvCxnSpPr>
        <p:spPr>
          <a:xfrm>
            <a:off x="7507688" y="5887946"/>
            <a:ext cx="3361075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782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5">
            <a:extLst>
              <a:ext uri="{FF2B5EF4-FFF2-40B4-BE49-F238E27FC236}">
                <a16:creationId xmlns:a16="http://schemas.microsoft.com/office/drawing/2014/main" id="{DBE4ADDE-ECD5-434A-BC12-395F0EB36229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449263" algn="l" defTabSz="895381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Результат реализации стратегии</a:t>
            </a: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2CF6575-50DC-42D4-9BF4-4BA3E4C907D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247847" y="73065"/>
          <a:ext cx="1555" cy="1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8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2CF6575-50DC-42D4-9BF4-4BA3E4C907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7847" y="73065"/>
                        <a:ext cx="1555" cy="1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50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3" name="Rectangle 62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5" name="Rectangle 174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1" name="Rectangle 180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6" name="Rectangle 185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0" name="Rectangle 219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6" name="Rectangle 235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0" name="Rectangle 299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2464755" y="4074653"/>
            <a:ext cx="322263" cy="1841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3056575" y="4074653"/>
            <a:ext cx="320675" cy="1841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3638176" y="4074653"/>
            <a:ext cx="322263" cy="1841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4180074" y="4074653"/>
            <a:ext cx="322263" cy="1841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4755358" y="4074653"/>
            <a:ext cx="322263" cy="1841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5352593" y="4074653"/>
            <a:ext cx="322263" cy="1841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9" name="Rectangle 8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Rectangle 18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Rectangle 21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Rectangle 23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Rectangle 25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7190DD8-422B-4A6A-BD65-006720B26540}"/>
              </a:ext>
            </a:extLst>
          </p:cNvPr>
          <p:cNvSpPr txBox="1"/>
          <p:nvPr/>
        </p:nvSpPr>
        <p:spPr bwMode="auto">
          <a:xfrm>
            <a:off x="1857491" y="4074395"/>
            <a:ext cx="409645" cy="184666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-66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75" name="Прямоугольник: скругленные углы 250">
            <a:extLst>
              <a:ext uri="{FF2B5EF4-FFF2-40B4-BE49-F238E27FC236}">
                <a16:creationId xmlns:a16="http://schemas.microsoft.com/office/drawing/2014/main" id="{B1150889-0760-41A7-9491-ED9C35A80D08}"/>
              </a:ext>
            </a:extLst>
          </p:cNvPr>
          <p:cNvSpPr>
            <a:spLocks/>
          </p:cNvSpPr>
          <p:nvPr/>
        </p:nvSpPr>
        <p:spPr>
          <a:xfrm>
            <a:off x="8082998" y="4001377"/>
            <a:ext cx="2656057" cy="387072"/>
          </a:xfrm>
          <a:prstGeom prst="roundRect">
            <a:avLst>
              <a:gd name="adj" fmla="val 19206"/>
            </a:avLst>
          </a:prstGeom>
          <a:solidFill>
            <a:srgbClr val="2C2D84">
              <a:lumMod val="20000"/>
              <a:lumOff val="80000"/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Открытие собственной розничной сети  (до 66 торговых точек)</a:t>
            </a:r>
          </a:p>
        </p:txBody>
      </p:sp>
      <p:sp>
        <p:nvSpPr>
          <p:cNvPr id="79" name="Прямоугольник: скругленные углы 252">
            <a:extLst>
              <a:ext uri="{FF2B5EF4-FFF2-40B4-BE49-F238E27FC236}">
                <a16:creationId xmlns:a16="http://schemas.microsoft.com/office/drawing/2014/main" id="{87C2C4A8-3870-482F-AF74-20A7C5C74E1D}"/>
              </a:ext>
            </a:extLst>
          </p:cNvPr>
          <p:cNvSpPr>
            <a:spLocks/>
          </p:cNvSpPr>
          <p:nvPr/>
        </p:nvSpPr>
        <p:spPr>
          <a:xfrm>
            <a:off x="8067672" y="4510481"/>
            <a:ext cx="2671383" cy="907121"/>
          </a:xfrm>
          <a:prstGeom prst="roundRect">
            <a:avLst>
              <a:gd name="adj" fmla="val 19206"/>
            </a:avLst>
          </a:prstGeom>
          <a:solidFill>
            <a:srgbClr val="2C2D84">
              <a:lumMod val="20000"/>
              <a:lumOff val="80000"/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Начало продаж на рынке Китая: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в2в через дистрибьюторов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онлайн магазин на площадке </a:t>
            </a:r>
            <a:r>
              <a:rPr kumimoji="0" lang="es-419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Taobao 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646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Tmall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46464">
                  <a:lumMod val="50000"/>
                </a:srgbClr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pic>
        <p:nvPicPr>
          <p:cNvPr id="80" name="Picture 161">
            <a:extLst>
              <a:ext uri="{FF2B5EF4-FFF2-40B4-BE49-F238E27FC236}">
                <a16:creationId xmlns:a16="http://schemas.microsoft.com/office/drawing/2014/main" id="{BE3AA429-58FF-40D2-9887-AE0938B351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51" y="5324040"/>
            <a:ext cx="1430451" cy="652591"/>
          </a:xfrm>
          <a:prstGeom prst="rect">
            <a:avLst/>
          </a:prstGeom>
        </p:spPr>
      </p:pic>
      <p:pic>
        <p:nvPicPr>
          <p:cNvPr id="81" name="Picture 191">
            <a:extLst>
              <a:ext uri="{FF2B5EF4-FFF2-40B4-BE49-F238E27FC236}">
                <a16:creationId xmlns:a16="http://schemas.microsoft.com/office/drawing/2014/main" id="{5020279A-E30C-479A-A462-B27A23C2DE0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67" y="4496790"/>
            <a:ext cx="1021740" cy="868267"/>
          </a:xfrm>
          <a:prstGeom prst="rect">
            <a:avLst/>
          </a:prstGeom>
        </p:spPr>
      </p:pic>
      <p:pic>
        <p:nvPicPr>
          <p:cNvPr id="82" name="Picture 192">
            <a:extLst>
              <a:ext uri="{FF2B5EF4-FFF2-40B4-BE49-F238E27FC236}">
                <a16:creationId xmlns:a16="http://schemas.microsoft.com/office/drawing/2014/main" id="{2479F6D0-D013-4C85-9DFC-2A143D21E8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920" y="4029859"/>
            <a:ext cx="1275628" cy="312291"/>
          </a:xfrm>
          <a:prstGeom prst="rect">
            <a:avLst/>
          </a:prstGeom>
        </p:spPr>
      </p:pic>
      <p:sp>
        <p:nvSpPr>
          <p:cNvPr id="85" name="Прямоугольник: скругленные углы 250">
            <a:extLst>
              <a:ext uri="{FF2B5EF4-FFF2-40B4-BE49-F238E27FC236}">
                <a16:creationId xmlns:a16="http://schemas.microsoft.com/office/drawing/2014/main" id="{2F163CA8-34EC-4AF7-A6C8-9A8A7197ED1F}"/>
              </a:ext>
            </a:extLst>
          </p:cNvPr>
          <p:cNvSpPr>
            <a:spLocks/>
          </p:cNvSpPr>
          <p:nvPr/>
        </p:nvSpPr>
        <p:spPr>
          <a:xfrm>
            <a:off x="8082998" y="5490361"/>
            <a:ext cx="2656057" cy="380290"/>
          </a:xfrm>
          <a:prstGeom prst="roundRect">
            <a:avLst>
              <a:gd name="adj" fmla="val 19206"/>
            </a:avLst>
          </a:prstGeom>
          <a:solidFill>
            <a:srgbClr val="2C2D84">
              <a:lumMod val="20000"/>
              <a:lumOff val="80000"/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Партнерство с OZON и модернизация собственного сайта</a:t>
            </a:r>
          </a:p>
        </p:txBody>
      </p:sp>
      <p:sp>
        <p:nvSpPr>
          <p:cNvPr id="95" name="Google Shape;12464;p66">
            <a:extLst>
              <a:ext uri="{FF2B5EF4-FFF2-40B4-BE49-F238E27FC236}">
                <a16:creationId xmlns:a16="http://schemas.microsoft.com/office/drawing/2014/main" id="{FF9199E4-7BBA-466E-8DE0-2875DB47A0C1}"/>
              </a:ext>
            </a:extLst>
          </p:cNvPr>
          <p:cNvSpPr/>
          <p:nvPr/>
        </p:nvSpPr>
        <p:spPr>
          <a:xfrm>
            <a:off x="6598920" y="728427"/>
            <a:ext cx="4133594" cy="35260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Рынок в сегменте премиум в 2026 г.</a:t>
            </a:r>
          </a:p>
        </p:txBody>
      </p:sp>
      <p:sp>
        <p:nvSpPr>
          <p:cNvPr id="97" name="Google Shape;12464;p66">
            <a:extLst>
              <a:ext uri="{FF2B5EF4-FFF2-40B4-BE49-F238E27FC236}">
                <a16:creationId xmlns:a16="http://schemas.microsoft.com/office/drawing/2014/main" id="{FA7D4162-06A2-480F-93DA-FD1FCD66B558}"/>
              </a:ext>
            </a:extLst>
          </p:cNvPr>
          <p:cNvSpPr/>
          <p:nvPr/>
        </p:nvSpPr>
        <p:spPr>
          <a:xfrm>
            <a:off x="6781800" y="3525875"/>
            <a:ext cx="3740846" cy="35260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Ключевые драйверы роста продаж</a:t>
            </a:r>
          </a:p>
        </p:txBody>
      </p:sp>
      <p:graphicFrame>
        <p:nvGraphicFramePr>
          <p:cNvPr id="98" name="Диаграмма 97">
            <a:extLst>
              <a:ext uri="{FF2B5EF4-FFF2-40B4-BE49-F238E27FC236}">
                <a16:creationId xmlns:a16="http://schemas.microsoft.com/office/drawing/2014/main" id="{5D8516C6-532A-465A-9CB5-2012D6C7A92D}"/>
              </a:ext>
            </a:extLst>
          </p:cNvPr>
          <p:cNvGraphicFramePr>
            <a:graphicFrameLocks/>
          </p:cNvGraphicFramePr>
          <p:nvPr/>
        </p:nvGraphicFramePr>
        <p:xfrm>
          <a:off x="1554073" y="1215520"/>
          <a:ext cx="4264425" cy="1678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100" name="Диаграмма 99">
            <a:extLst>
              <a:ext uri="{FF2B5EF4-FFF2-40B4-BE49-F238E27FC236}">
                <a16:creationId xmlns:a16="http://schemas.microsoft.com/office/drawing/2014/main" id="{D0E0FAE5-7DC7-40D6-8C48-2D86A4AB6B5A}"/>
              </a:ext>
            </a:extLst>
          </p:cNvPr>
          <p:cNvGraphicFramePr>
            <a:graphicFrameLocks/>
          </p:cNvGraphicFramePr>
          <p:nvPr/>
        </p:nvGraphicFramePr>
        <p:xfrm>
          <a:off x="1638301" y="4478346"/>
          <a:ext cx="4280395" cy="1596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01" name="Google Shape;12464;p66">
            <a:extLst>
              <a:ext uri="{FF2B5EF4-FFF2-40B4-BE49-F238E27FC236}">
                <a16:creationId xmlns:a16="http://schemas.microsoft.com/office/drawing/2014/main" id="{5050108B-107F-4CD8-98EC-7A3445519E74}"/>
              </a:ext>
            </a:extLst>
          </p:cNvPr>
          <p:cNvSpPr/>
          <p:nvPr/>
        </p:nvSpPr>
        <p:spPr>
          <a:xfrm>
            <a:off x="1548040" y="728427"/>
            <a:ext cx="4133595" cy="35260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Выручка, млн руб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" name="Google Shape;12464;p66">
            <a:extLst>
              <a:ext uri="{FF2B5EF4-FFF2-40B4-BE49-F238E27FC236}">
                <a16:creationId xmlns:a16="http://schemas.microsoft.com/office/drawing/2014/main" id="{70B5C4F2-716A-46C0-8156-2AEAB18FD129}"/>
              </a:ext>
            </a:extLst>
          </p:cNvPr>
          <p:cNvSpPr/>
          <p:nvPr/>
        </p:nvSpPr>
        <p:spPr>
          <a:xfrm>
            <a:off x="1548040" y="3362441"/>
            <a:ext cx="4133594" cy="35260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EBITDA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млн руб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3" name="Диаграмма 102">
            <a:extLst>
              <a:ext uri="{FF2B5EF4-FFF2-40B4-BE49-F238E27FC236}">
                <a16:creationId xmlns:a16="http://schemas.microsoft.com/office/drawing/2014/main" id="{66E7F9B3-D00B-41C6-A8E0-F907E1056C08}"/>
              </a:ext>
            </a:extLst>
          </p:cNvPr>
          <p:cNvGraphicFramePr>
            <a:graphicFrameLocks/>
          </p:cNvGraphicFramePr>
          <p:nvPr/>
        </p:nvGraphicFramePr>
        <p:xfrm>
          <a:off x="7289157" y="701866"/>
          <a:ext cx="2941320" cy="2659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pic>
        <p:nvPicPr>
          <p:cNvPr id="161" name="Рисунок 160">
            <a:extLst>
              <a:ext uri="{FF2B5EF4-FFF2-40B4-BE49-F238E27FC236}">
                <a16:creationId xmlns:a16="http://schemas.microsoft.com/office/drawing/2014/main" id="{DCAA9D59-F4B5-4F28-83DC-B7941B926AB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774" y="1208117"/>
            <a:ext cx="551608" cy="551608"/>
          </a:xfrm>
          <a:prstGeom prst="rect">
            <a:avLst/>
          </a:prstGeom>
        </p:spPr>
      </p:pic>
      <p:sp>
        <p:nvSpPr>
          <p:cNvPr id="164" name="Google Shape;12464;p66">
            <a:extLst>
              <a:ext uri="{FF2B5EF4-FFF2-40B4-BE49-F238E27FC236}">
                <a16:creationId xmlns:a16="http://schemas.microsoft.com/office/drawing/2014/main" id="{FA69A8D1-3097-4102-A145-5F883157E9BA}"/>
              </a:ext>
            </a:extLst>
          </p:cNvPr>
          <p:cNvSpPr/>
          <p:nvPr/>
        </p:nvSpPr>
        <p:spPr>
          <a:xfrm>
            <a:off x="9624753" y="1770116"/>
            <a:ext cx="551608" cy="29056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5" name="Рисунок 5">
            <a:extLst>
              <a:ext uri="{FF2B5EF4-FFF2-40B4-BE49-F238E27FC236}">
                <a16:creationId xmlns:a16="http://schemas.microsoft.com/office/drawing/2014/main" id="{FFC5EBD1-FACA-48AF-86E0-ADE406E26F1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8697" y="2825560"/>
            <a:ext cx="611121" cy="582351"/>
          </a:xfrm>
          <a:prstGeom prst="rect">
            <a:avLst/>
          </a:prstGeom>
        </p:spPr>
      </p:pic>
      <p:sp>
        <p:nvSpPr>
          <p:cNvPr id="166" name="Google Shape;12464;p66">
            <a:extLst>
              <a:ext uri="{FF2B5EF4-FFF2-40B4-BE49-F238E27FC236}">
                <a16:creationId xmlns:a16="http://schemas.microsoft.com/office/drawing/2014/main" id="{B0D83426-829A-44F2-A751-FBF7EF1ED395}"/>
              </a:ext>
            </a:extLst>
          </p:cNvPr>
          <p:cNvSpPr/>
          <p:nvPr/>
        </p:nvSpPr>
        <p:spPr>
          <a:xfrm>
            <a:off x="8805906" y="2995889"/>
            <a:ext cx="551608" cy="29056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7" name="Google Shape;12464;p66">
            <a:extLst>
              <a:ext uri="{FF2B5EF4-FFF2-40B4-BE49-F238E27FC236}">
                <a16:creationId xmlns:a16="http://schemas.microsoft.com/office/drawing/2014/main" id="{898F1B81-0652-41AB-B89E-B4A0E9AF81F3}"/>
              </a:ext>
            </a:extLst>
          </p:cNvPr>
          <p:cNvSpPr/>
          <p:nvPr/>
        </p:nvSpPr>
        <p:spPr>
          <a:xfrm>
            <a:off x="7256916" y="1693210"/>
            <a:ext cx="800026" cy="29056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Импорт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8" name="Picture 43" descr="Résultat de recherche d'images pour &quot;beranrdaud logo&quot;&quot;">
            <a:extLst>
              <a:ext uri="{FF2B5EF4-FFF2-40B4-BE49-F238E27FC236}">
                <a16:creationId xmlns:a16="http://schemas.microsoft.com/office/drawing/2014/main" id="{1DADFFA5-D6D3-4131-84C5-8D5D55EB9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36" b="28136"/>
          <a:stretch/>
        </p:blipFill>
        <p:spPr bwMode="auto">
          <a:xfrm>
            <a:off x="7082651" y="1178196"/>
            <a:ext cx="441686" cy="11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0" name="Picture 120" descr="https://avatars.mds.yandex.net/i?id=12847bb2d6f829c7ac13bc07e851a2509353c6fa-10349168-images-thumbs&amp;n=13">
            <a:extLst>
              <a:ext uri="{FF2B5EF4-FFF2-40B4-BE49-F238E27FC236}">
                <a16:creationId xmlns:a16="http://schemas.microsoft.com/office/drawing/2014/main" id="{D53EE252-A568-4691-942A-6E4761405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655" y="1193120"/>
            <a:ext cx="448663" cy="2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2" name="Picture 122" descr="https://media.ppassage.com/media/brand/icons/3bc2b3c0-efba-4f26-8745-ff2d82d39980.png">
            <a:extLst>
              <a:ext uri="{FF2B5EF4-FFF2-40B4-BE49-F238E27FC236}">
                <a16:creationId xmlns:a16="http://schemas.microsoft.com/office/drawing/2014/main" id="{FA1C05C6-3B9D-41B9-8F30-22509860D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652" y="1322428"/>
            <a:ext cx="484033" cy="17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Заголовок 1">
            <a:extLst>
              <a:ext uri="{FF2B5EF4-FFF2-40B4-BE49-F238E27FC236}">
                <a16:creationId xmlns:a16="http://schemas.microsoft.com/office/drawing/2014/main" id="{22C986DB-24C9-4C44-A7CD-BAE3B0A3A8AC}"/>
              </a:ext>
            </a:extLst>
          </p:cNvPr>
          <p:cNvSpPr txBox="1">
            <a:spLocks/>
          </p:cNvSpPr>
          <p:nvPr/>
        </p:nvSpPr>
        <p:spPr>
          <a:xfrm>
            <a:off x="1668241" y="6165537"/>
            <a:ext cx="9070814" cy="61555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953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C973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В результате реализации стратегии компания займет 30% рынка фарфора в сегменте премиум к 2026 г. Выручка к 2026 году составит 2,4 млрд руб.  Качество и дизайн продукции будут соответствовать лучшим мировым брендам фарфора.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A7EBD98-BC6A-4433-9C01-2008EF414D21}"/>
              </a:ext>
            </a:extLst>
          </p:cNvPr>
          <p:cNvCxnSpPr>
            <a:cxnSpLocks/>
          </p:cNvCxnSpPr>
          <p:nvPr/>
        </p:nvCxnSpPr>
        <p:spPr>
          <a:xfrm flipV="1">
            <a:off x="1923849" y="3911185"/>
            <a:ext cx="3740846" cy="1"/>
          </a:xfrm>
          <a:prstGeom prst="straightConnector1">
            <a:avLst/>
          </a:prstGeom>
          <a:ln w="9525">
            <a:solidFill>
              <a:srgbClr val="0057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86E9C604-D8CB-47B3-97AB-507D934339F1}"/>
              </a:ext>
            </a:extLst>
          </p:cNvPr>
          <p:cNvSpPr txBox="1"/>
          <p:nvPr/>
        </p:nvSpPr>
        <p:spPr bwMode="auto">
          <a:xfrm>
            <a:off x="3418840" y="3811614"/>
            <a:ext cx="725674" cy="184666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5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Маржа</a:t>
            </a:r>
          </a:p>
        </p:txBody>
      </p:sp>
    </p:spTree>
    <p:extLst>
      <p:ext uri="{BB962C8B-B14F-4D97-AF65-F5344CB8AC3E}">
        <p14:creationId xmlns:p14="http://schemas.microsoft.com/office/powerpoint/2010/main" val="520030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think-cell Slide" r:id="rId5" imgW="443" imgH="443" progId="TCLayout.ActiveDocument.1">
                  <p:embed/>
                </p:oleObj>
              </mc:Choice>
              <mc:Fallback>
                <p:oleObj name="think-cell Slide" r:id="rId5" imgW="443" imgH="44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382833"/>
            <a:ext cx="8286749" cy="261610"/>
          </a:xfrm>
        </p:spPr>
        <p:txBody>
          <a:bodyPr vert="horz"/>
          <a:lstStyle/>
          <a:p>
            <a:r>
              <a:rPr lang="ru-RU" dirty="0"/>
              <a:t>Комплекс мероприятий по защите бренда «Гжель»</a:t>
            </a:r>
            <a:endParaRPr lang="en-US" dirty="0"/>
          </a:p>
        </p:txBody>
      </p:sp>
      <p:sp>
        <p:nvSpPr>
          <p:cNvPr id="21" name="Google Shape;12482;p66"/>
          <p:cNvSpPr>
            <a:spLocks/>
          </p:cNvSpPr>
          <p:nvPr/>
        </p:nvSpPr>
        <p:spPr>
          <a:xfrm>
            <a:off x="1618761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Зарегистриро-ваны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действующие 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товарные знаки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pic>
        <p:nvPicPr>
          <p:cNvPr id="22" name="Рисунок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988" y="3979326"/>
            <a:ext cx="813802" cy="65305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pic>
      <p:pic>
        <p:nvPicPr>
          <p:cNvPr id="23" name="Рисунок 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87" y="4822061"/>
            <a:ext cx="1104900" cy="71622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2482;p66"/>
          <p:cNvSpPr>
            <a:spLocks/>
          </p:cNvSpPr>
          <p:nvPr/>
        </p:nvSpPr>
        <p:spPr>
          <a:xfrm>
            <a:off x="2921111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Компания владеет действующим свидетельством об </a:t>
            </a:r>
            <a:r>
              <a:rPr lang="ru-RU" sz="1100" b="1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исключитель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-ном праве 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на наименование 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места </a:t>
            </a:r>
            <a:r>
              <a:rPr lang="ru-RU" sz="1100" b="1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происхожде-ния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товара Гжель</a:t>
            </a:r>
          </a:p>
        </p:txBody>
      </p:sp>
      <p:sp>
        <p:nvSpPr>
          <p:cNvPr id="25" name="Google Shape;12482;p66"/>
          <p:cNvSpPr>
            <a:spLocks/>
          </p:cNvSpPr>
          <p:nvPr/>
        </p:nvSpPr>
        <p:spPr>
          <a:xfrm>
            <a:off x="4223461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</a:rPr>
              <a:t>Исключитель-ные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</a:rPr>
              <a:t> права на служебные  произведения принадлежат компании. Правовая охрана указанных объектов не требует </a:t>
            </a: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</a:rPr>
              <a:t>государствен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</a:rPr>
              <a:t>-ной регистрации</a:t>
            </a:r>
            <a:endParaRPr lang="ru-RU" sz="1100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26" name="Google Shape;12482;p66"/>
          <p:cNvSpPr>
            <a:spLocks/>
          </p:cNvSpPr>
          <p:nvPr/>
        </p:nvSpPr>
        <p:spPr>
          <a:xfrm>
            <a:off x="5525811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Компания на постоянной основе проводит аттестацию своих изделий на предмет их признания изделиями признанного художественного достоинства. 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Аттестовано 786 изделий</a:t>
            </a:r>
          </a:p>
        </p:txBody>
      </p:sp>
      <p:sp>
        <p:nvSpPr>
          <p:cNvPr id="27" name="Google Shape;12482;p66"/>
          <p:cNvSpPr>
            <a:spLocks/>
          </p:cNvSpPr>
          <p:nvPr/>
        </p:nvSpPr>
        <p:spPr>
          <a:xfrm>
            <a:off x="6828161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Внесение объектов </a:t>
            </a: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интеллектуаль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-ной собственности в таможенный реестр (в перспективе -формирование </a:t>
            </a: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там.реестра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Евразийского союза). Правовая охрана новых технологий производства</a:t>
            </a:r>
            <a:r>
              <a:rPr lang="ru-RU" sz="1100" baseline="300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1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. Промышленные образцы, дизайн, внешний вид, упаковка</a:t>
            </a:r>
            <a:r>
              <a:rPr lang="ru-RU" sz="1100" baseline="300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2</a:t>
            </a:r>
          </a:p>
        </p:txBody>
      </p:sp>
      <p:sp>
        <p:nvSpPr>
          <p:cNvPr id="30" name="Google Shape;28797;p321"/>
          <p:cNvSpPr txBox="1"/>
          <p:nvPr/>
        </p:nvSpPr>
        <p:spPr>
          <a:xfrm>
            <a:off x="1644160" y="5884681"/>
            <a:ext cx="8976785" cy="4009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При соблюдении комплекса мероприятий, а также с учетом перехода на премиальное качество, компания обеспечит себе сильный и защищенный бренд</a:t>
            </a:r>
            <a:endParaRPr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91AB3F-B8B0-4074-95D6-6C33515D8C96}"/>
              </a:ext>
            </a:extLst>
          </p:cNvPr>
          <p:cNvSpPr txBox="1"/>
          <p:nvPr/>
        </p:nvSpPr>
        <p:spPr>
          <a:xfrm>
            <a:off x="2288857" y="6303674"/>
            <a:ext cx="3236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Патент RU2321572C1: Использование: производство глазурей для нанесения на фарфоровые высокохудожественные изделия. Патент RU2360872C1: </a:t>
            </a:r>
            <a:r>
              <a:rPr lang="ru-RU" sz="700" i="1" kern="0" dirty="0" err="1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Подглазурная</a:t>
            </a: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краска для фарфоровых изделий Патент RU2421409: Композиции глазури</a:t>
            </a:r>
          </a:p>
        </p:txBody>
      </p:sp>
      <p:sp>
        <p:nvSpPr>
          <p:cNvPr id="8" name="Google Shape;28789;p321"/>
          <p:cNvSpPr/>
          <p:nvPr/>
        </p:nvSpPr>
        <p:spPr>
          <a:xfrm>
            <a:off x="6819746" y="1332992"/>
            <a:ext cx="1298858" cy="1041909"/>
          </a:xfrm>
          <a:prstGeom prst="rect">
            <a:avLst/>
          </a:prstGeom>
          <a:solidFill>
            <a:srgbClr val="B4CDE6"/>
          </a:solidFill>
          <a:ln>
            <a:noFill/>
          </a:ln>
        </p:spPr>
        <p:txBody>
          <a:bodyPr spcFirstLastPara="1" wrap="square" lIns="71992" tIns="71992" rIns="71992" bIns="71992" anchor="ctr" anchorCtr="0">
            <a:noAutofit/>
          </a:bodyPr>
          <a:lstStyle/>
          <a:p>
            <a:pPr algn="ctr"/>
            <a:endParaRPr sz="11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18" name="Google Shape;28791;p321"/>
          <p:cNvSpPr/>
          <p:nvPr/>
        </p:nvSpPr>
        <p:spPr>
          <a:xfrm flipH="1">
            <a:off x="5538305" y="1332992"/>
            <a:ext cx="1571273" cy="1041909"/>
          </a:xfrm>
          <a:custGeom>
            <a:avLst/>
            <a:gdLst/>
            <a:ahLst/>
            <a:cxnLst/>
            <a:rect l="l" t="t" r="r" b="b"/>
            <a:pathLst>
              <a:path w="1657351" h="1371600" extrusionOk="0">
                <a:moveTo>
                  <a:pt x="287338" y="0"/>
                </a:moveTo>
                <a:lnTo>
                  <a:pt x="1657351" y="0"/>
                </a:lnTo>
                <a:lnTo>
                  <a:pt x="1657351" y="1371600"/>
                </a:lnTo>
                <a:lnTo>
                  <a:pt x="287338" y="1371600"/>
                </a:lnTo>
                <a:lnTo>
                  <a:pt x="287338" y="829469"/>
                </a:lnTo>
                <a:lnTo>
                  <a:pt x="0" y="829469"/>
                </a:lnTo>
                <a:lnTo>
                  <a:pt x="0" y="542131"/>
                </a:lnTo>
                <a:lnTo>
                  <a:pt x="287338" y="542131"/>
                </a:lnTo>
                <a:lnTo>
                  <a:pt x="287338" y="0"/>
                </a:lnTo>
                <a:close/>
              </a:path>
            </a:pathLst>
          </a:custGeom>
          <a:solidFill>
            <a:srgbClr val="B4CDE6"/>
          </a:solidFill>
          <a:ln>
            <a:noFill/>
          </a:ln>
        </p:spPr>
        <p:txBody>
          <a:bodyPr spcFirstLastPara="1" wrap="square" lIns="71992" tIns="71992" rIns="71992" bIns="71992" anchor="ctr" anchorCtr="0">
            <a:noAutofit/>
          </a:bodyPr>
          <a:lstStyle/>
          <a:p>
            <a:pPr algn="ctr"/>
            <a:endParaRPr sz="11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" name="Google Shape;28792;p321"/>
          <p:cNvSpPr txBox="1"/>
          <p:nvPr/>
        </p:nvSpPr>
        <p:spPr>
          <a:xfrm flipH="1">
            <a:off x="6928113" y="1358316"/>
            <a:ext cx="1149210" cy="1010555"/>
          </a:xfrm>
          <a:prstGeom prst="rect">
            <a:avLst/>
          </a:prstGeom>
          <a:solidFill>
            <a:srgbClr val="B4CDE6"/>
          </a:solidFill>
          <a:ln>
            <a:noFill/>
          </a:ln>
        </p:spPr>
        <p:txBody>
          <a:bodyPr spcFirstLastPara="1" wrap="square" lIns="99157" tIns="99157" rIns="99157" bIns="99157" anchor="ctr" anchorCtr="1">
            <a:noAutofit/>
          </a:bodyPr>
          <a:lstStyle/>
          <a:p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Правовая защита интеллекту-</a:t>
            </a:r>
            <a:r>
              <a:rPr lang="ru-RU" sz="1100" b="1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альных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прав</a:t>
            </a:r>
            <a:endParaRPr sz="1100" b="1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28793;p321"/>
          <p:cNvSpPr/>
          <p:nvPr/>
        </p:nvSpPr>
        <p:spPr>
          <a:xfrm>
            <a:off x="1618762" y="1332992"/>
            <a:ext cx="1324257" cy="10419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8794;p321"/>
          <p:cNvSpPr txBox="1"/>
          <p:nvPr/>
        </p:nvSpPr>
        <p:spPr>
          <a:xfrm>
            <a:off x="1618761" y="1348669"/>
            <a:ext cx="999166" cy="101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157" tIns="99157" rIns="99157" bIns="99157" anchor="ctr" anchorCtr="1">
            <a:noAutofit/>
          </a:bodyPr>
          <a:lstStyle/>
          <a:p>
            <a:r>
              <a:rPr lang="ru-RU" sz="1100" b="1" dirty="0">
                <a:solidFill>
                  <a:srgbClr val="FFFF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Защита товарных знаков</a:t>
            </a:r>
            <a:endParaRPr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oogle Shape;28795;p321"/>
          <p:cNvGrpSpPr/>
          <p:nvPr/>
        </p:nvGrpSpPr>
        <p:grpSpPr>
          <a:xfrm>
            <a:off x="2670605" y="1332992"/>
            <a:ext cx="1571273" cy="1041909"/>
            <a:chOff x="1637103" y="2266950"/>
            <a:chExt cx="1657351" cy="1371600"/>
          </a:xfrm>
          <a:solidFill>
            <a:srgbClr val="B4CDE6"/>
          </a:solidFill>
        </p:grpSpPr>
        <p:sp>
          <p:nvSpPr>
            <p:cNvPr id="16" name="Google Shape;28796;p321"/>
            <p:cNvSpPr/>
            <p:nvPr/>
          </p:nvSpPr>
          <p:spPr>
            <a:xfrm>
              <a:off x="1637103" y="2266950"/>
              <a:ext cx="1657351" cy="1371600"/>
            </a:xfrm>
            <a:custGeom>
              <a:avLst/>
              <a:gdLst/>
              <a:ahLst/>
              <a:cxnLst/>
              <a:rect l="l" t="t" r="r" b="b"/>
              <a:pathLst>
                <a:path w="1657351" h="1371600" extrusionOk="0">
                  <a:moveTo>
                    <a:pt x="287338" y="0"/>
                  </a:moveTo>
                  <a:lnTo>
                    <a:pt x="1657351" y="0"/>
                  </a:lnTo>
                  <a:lnTo>
                    <a:pt x="1657351" y="1371600"/>
                  </a:lnTo>
                  <a:lnTo>
                    <a:pt x="287338" y="1371600"/>
                  </a:lnTo>
                  <a:lnTo>
                    <a:pt x="287338" y="829469"/>
                  </a:lnTo>
                  <a:lnTo>
                    <a:pt x="0" y="829469"/>
                  </a:lnTo>
                  <a:lnTo>
                    <a:pt x="0" y="542131"/>
                  </a:lnTo>
                  <a:lnTo>
                    <a:pt x="287338" y="542131"/>
                  </a:lnTo>
                  <a:lnTo>
                    <a:pt x="2873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71992" tIns="71992" rIns="71992" bIns="71992" anchor="ctr" anchorCtr="0">
              <a:noAutofit/>
            </a:bodyPr>
            <a:lstStyle/>
            <a:p>
              <a:pPr algn="ctr"/>
              <a:endParaRPr sz="110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17" name="Google Shape;28797;p321"/>
            <p:cNvSpPr txBox="1"/>
            <p:nvPr/>
          </p:nvSpPr>
          <p:spPr>
            <a:xfrm>
              <a:off x="1986354" y="2300287"/>
              <a:ext cx="1252146" cy="133032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9157" tIns="99157" rIns="99157" bIns="99157" anchor="ctr" anchorCtr="1">
              <a:noAutofit/>
            </a:bodyPr>
            <a:lstStyle/>
            <a:p>
              <a:r>
                <a:rPr lang="ru-RU" sz="1100" b="1" dirty="0">
                  <a:solidFill>
                    <a:srgbClr val="646464">
                      <a:lumMod val="75000"/>
                    </a:srgbClr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Защита места </a:t>
              </a:r>
              <a:r>
                <a:rPr lang="ru-RU" sz="1100" b="1" dirty="0" err="1">
                  <a:solidFill>
                    <a:srgbClr val="646464">
                      <a:lumMod val="75000"/>
                    </a:srgbClr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происхожде-ния</a:t>
              </a:r>
              <a:endParaRPr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Google Shape;28799;p321"/>
          <p:cNvSpPr/>
          <p:nvPr/>
        </p:nvSpPr>
        <p:spPr>
          <a:xfrm flipH="1">
            <a:off x="4241878" y="1332992"/>
            <a:ext cx="1571273" cy="1041909"/>
          </a:xfrm>
          <a:custGeom>
            <a:avLst/>
            <a:gdLst/>
            <a:ahLst/>
            <a:cxnLst/>
            <a:rect l="l" t="t" r="r" b="b"/>
            <a:pathLst>
              <a:path w="1657351" h="1371600" extrusionOk="0">
                <a:moveTo>
                  <a:pt x="287338" y="0"/>
                </a:moveTo>
                <a:lnTo>
                  <a:pt x="1657351" y="0"/>
                </a:lnTo>
                <a:lnTo>
                  <a:pt x="1657351" y="1371600"/>
                </a:lnTo>
                <a:lnTo>
                  <a:pt x="287338" y="1371600"/>
                </a:lnTo>
                <a:lnTo>
                  <a:pt x="287338" y="829469"/>
                </a:lnTo>
                <a:lnTo>
                  <a:pt x="0" y="829469"/>
                </a:lnTo>
                <a:lnTo>
                  <a:pt x="0" y="542131"/>
                </a:lnTo>
                <a:lnTo>
                  <a:pt x="287338" y="542131"/>
                </a:lnTo>
                <a:lnTo>
                  <a:pt x="2873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71992" tIns="71992" rIns="71992" bIns="71992" anchor="ctr" anchorCtr="0">
            <a:noAutofit/>
          </a:bodyPr>
          <a:lstStyle/>
          <a:p>
            <a:pPr algn="ctr"/>
            <a:endParaRPr sz="1100">
              <a:solidFill>
                <a:srgbClr val="FFFFFF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15" name="Google Shape;28800;p321"/>
          <p:cNvSpPr txBox="1"/>
          <p:nvPr/>
        </p:nvSpPr>
        <p:spPr>
          <a:xfrm flipH="1">
            <a:off x="4294926" y="1358316"/>
            <a:ext cx="1187113" cy="101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157" tIns="99157" rIns="99157" bIns="99157" anchor="ctr" anchorCtr="1">
            <a:noAutofit/>
          </a:bodyPr>
          <a:lstStyle/>
          <a:p>
            <a:r>
              <a:rPr lang="ru-RU" sz="1100" b="1" dirty="0">
                <a:solidFill>
                  <a:srgbClr val="FFFF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Охрана авторских прав</a:t>
            </a:r>
            <a:endParaRPr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oogle Shape;28792;p321"/>
          <p:cNvSpPr txBox="1"/>
          <p:nvPr/>
        </p:nvSpPr>
        <p:spPr>
          <a:xfrm flipH="1">
            <a:off x="5694407" y="1358316"/>
            <a:ext cx="1109302" cy="101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157" tIns="99157" rIns="99157" bIns="99157" anchor="ctr" anchorCtr="1">
            <a:noAutofit/>
          </a:bodyPr>
          <a:lstStyle/>
          <a:p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Аттестация</a:t>
            </a:r>
            <a:endParaRPr sz="1100" b="1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Google Shape;28793;p321"/>
          <p:cNvSpPr/>
          <p:nvPr/>
        </p:nvSpPr>
        <p:spPr>
          <a:xfrm>
            <a:off x="8131459" y="1332992"/>
            <a:ext cx="1298858" cy="10419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22" tIns="41450" rIns="82922" bIns="41450" anchor="t" anchorCtr="0">
            <a:noAutofit/>
          </a:bodyPr>
          <a:lstStyle/>
          <a:p>
            <a:endParaRPr sz="110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28796;p321"/>
          <p:cNvSpPr/>
          <p:nvPr/>
        </p:nvSpPr>
        <p:spPr>
          <a:xfrm>
            <a:off x="9153387" y="1332992"/>
            <a:ext cx="1583610" cy="1041909"/>
          </a:xfrm>
          <a:custGeom>
            <a:avLst/>
            <a:gdLst/>
            <a:ahLst/>
            <a:cxnLst/>
            <a:rect l="l" t="t" r="r" b="b"/>
            <a:pathLst>
              <a:path w="1657351" h="1371600" extrusionOk="0">
                <a:moveTo>
                  <a:pt x="287338" y="0"/>
                </a:moveTo>
                <a:lnTo>
                  <a:pt x="1657351" y="0"/>
                </a:lnTo>
                <a:lnTo>
                  <a:pt x="1657351" y="1371600"/>
                </a:lnTo>
                <a:lnTo>
                  <a:pt x="287338" y="1371600"/>
                </a:lnTo>
                <a:lnTo>
                  <a:pt x="287338" y="829469"/>
                </a:lnTo>
                <a:lnTo>
                  <a:pt x="0" y="829469"/>
                </a:lnTo>
                <a:lnTo>
                  <a:pt x="0" y="542131"/>
                </a:lnTo>
                <a:lnTo>
                  <a:pt x="287338" y="542131"/>
                </a:lnTo>
                <a:lnTo>
                  <a:pt x="287338" y="0"/>
                </a:lnTo>
                <a:close/>
              </a:path>
            </a:pathLst>
          </a:custGeom>
          <a:solidFill>
            <a:srgbClr val="B4CDE6"/>
          </a:solidFill>
          <a:ln>
            <a:noFill/>
          </a:ln>
        </p:spPr>
        <p:txBody>
          <a:bodyPr spcFirstLastPara="1" wrap="square" lIns="71992" tIns="71992" rIns="71992" bIns="71992" anchor="ctr" anchorCtr="0">
            <a:noAutofit/>
          </a:bodyPr>
          <a:lstStyle/>
          <a:p>
            <a:pPr algn="ctr"/>
            <a:endParaRPr sz="110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sp>
        <p:nvSpPr>
          <p:cNvPr id="51" name="Google Shape;28797;p321"/>
          <p:cNvSpPr txBox="1"/>
          <p:nvPr/>
        </p:nvSpPr>
        <p:spPr>
          <a:xfrm>
            <a:off x="9484500" y="1358316"/>
            <a:ext cx="1187113" cy="101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157" tIns="99157" rIns="99157" bIns="99157" anchor="ctr" anchorCtr="1">
            <a:noAutofit/>
          </a:bodyPr>
          <a:lstStyle/>
          <a:p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Защита художествен-</a:t>
            </a:r>
            <a:r>
              <a:rPr lang="ru-RU" sz="1100" b="1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ных</a:t>
            </a:r>
            <a:r>
              <a:rPr lang="ru-RU" sz="1100" b="1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промыслов</a:t>
            </a:r>
            <a:endParaRPr sz="1100" b="1" dirty="0">
              <a:solidFill>
                <a:srgbClr val="64646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Google Shape;28794;p321"/>
          <p:cNvSpPr txBox="1"/>
          <p:nvPr/>
        </p:nvSpPr>
        <p:spPr>
          <a:xfrm>
            <a:off x="8191867" y="1338666"/>
            <a:ext cx="969252" cy="101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157" tIns="99157" rIns="99157" bIns="99157" anchor="ctr" anchorCtr="1">
            <a:noAutofit/>
          </a:bodyPr>
          <a:lstStyle/>
          <a:p>
            <a:r>
              <a:rPr lang="ru-RU" sz="1100" b="1" dirty="0">
                <a:solidFill>
                  <a:srgbClr val="FFFF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Высокий технологи-</a:t>
            </a:r>
            <a:r>
              <a:rPr lang="ru-RU" sz="1100" b="1" dirty="0" err="1">
                <a:solidFill>
                  <a:srgbClr val="FFFF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ческий</a:t>
            </a:r>
            <a:r>
              <a:rPr lang="ru-RU" sz="1100" b="1" dirty="0">
                <a:solidFill>
                  <a:srgbClr val="FFFF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уровень</a:t>
            </a:r>
            <a:endParaRPr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Google Shape;12482;p66"/>
          <p:cNvSpPr>
            <a:spLocks/>
          </p:cNvSpPr>
          <p:nvPr/>
        </p:nvSpPr>
        <p:spPr>
          <a:xfrm>
            <a:off x="8136657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Переход к </a:t>
            </a: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технол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. процессу про-</a:t>
            </a:r>
            <a:r>
              <a:rPr lang="ru-RU" sz="1100" dirty="0" err="1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ва</a:t>
            </a: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 костяного фарфора, параметры и условия которого недостижимы на технологическом уровне  гжельских предприятий. Отсутствие компетенций производства костяного фарфора на управленческом и инженерно-техническом уровнях</a:t>
            </a:r>
          </a:p>
        </p:txBody>
      </p:sp>
      <p:sp>
        <p:nvSpPr>
          <p:cNvPr id="58" name="Google Shape;12482;p66"/>
          <p:cNvSpPr>
            <a:spLocks/>
          </p:cNvSpPr>
          <p:nvPr/>
        </p:nvSpPr>
        <p:spPr>
          <a:xfrm>
            <a:off x="9459099" y="2412602"/>
            <a:ext cx="1277898" cy="3442098"/>
          </a:xfrm>
          <a:prstGeom prst="rect">
            <a:avLst/>
          </a:prstGeom>
          <a:noFill/>
          <a:ln w="9525" cap="flat" cmpd="sng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72000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ru-RU" sz="1100" dirty="0">
                <a:solidFill>
                  <a:srgbClr val="646464">
                    <a:lumMod val="75000"/>
                  </a:srgbClr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Проектом нового ФЗ-7 «О народных художественных промыслах» вводятся реестры образцов изделий НХП признанного художественного достоинства и мест традиционного бытования НХП, что позволит защитить продукцию от подделок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A91AB3F-B8B0-4074-95D6-6C33515D8C96}"/>
              </a:ext>
            </a:extLst>
          </p:cNvPr>
          <p:cNvSpPr txBox="1"/>
          <p:nvPr/>
        </p:nvSpPr>
        <p:spPr>
          <a:xfrm>
            <a:off x="6659389" y="6303675"/>
            <a:ext cx="4173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Патенты RU11732, RU87096, RU96037: Рисунок для </a:t>
            </a:r>
            <a:r>
              <a:rPr lang="ru-RU" sz="700" i="1" kern="0" dirty="0" err="1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кух</a:t>
            </a:r>
            <a:r>
              <a:rPr lang="ru-RU" sz="700" i="1" kern="0" dirty="0">
                <a:solidFill>
                  <a:srgbClr val="2E2E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посуды Патент RU96002: Сервиз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B8BA545-0564-4C8E-B51E-9E9CD1941B2E}"/>
              </a:ext>
            </a:extLst>
          </p:cNvPr>
          <p:cNvSpPr/>
          <p:nvPr/>
        </p:nvSpPr>
        <p:spPr bwMode="ltGray">
          <a:xfrm>
            <a:off x="1622617" y="984560"/>
            <a:ext cx="9099855" cy="323937"/>
          </a:xfrm>
          <a:prstGeom prst="rect">
            <a:avLst/>
          </a:prstGeom>
          <a:solidFill>
            <a:srgbClr val="FFFFFF">
              <a:lumMod val="8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5FFD6E2-1920-411B-BFE1-648C336A214E}"/>
              </a:ext>
            </a:extLst>
          </p:cNvPr>
          <p:cNvSpPr/>
          <p:nvPr/>
        </p:nvSpPr>
        <p:spPr bwMode="ltGray">
          <a:xfrm>
            <a:off x="1622617" y="1024840"/>
            <a:ext cx="9099855" cy="243379"/>
          </a:xfrm>
          <a:prstGeom prst="rect">
            <a:avLst/>
          </a:prstGeom>
          <a:solidFill>
            <a:srgbClr val="FFFFFF">
              <a:lumMod val="6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3" name="Parallelogram 82">
            <a:extLst>
              <a:ext uri="{FF2B5EF4-FFF2-40B4-BE49-F238E27FC236}">
                <a16:creationId xmlns:a16="http://schemas.microsoft.com/office/drawing/2014/main" id="{D5576414-A5D2-4F50-82A0-B255E729A842}"/>
              </a:ext>
            </a:extLst>
          </p:cNvPr>
          <p:cNvSpPr/>
          <p:nvPr/>
        </p:nvSpPr>
        <p:spPr bwMode="ltGray">
          <a:xfrm>
            <a:off x="1741000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Parallelogram 83">
            <a:extLst>
              <a:ext uri="{FF2B5EF4-FFF2-40B4-BE49-F238E27FC236}">
                <a16:creationId xmlns:a16="http://schemas.microsoft.com/office/drawing/2014/main" id="{D4DCE67B-9E2C-45F2-9008-D0717D23AFD9}"/>
              </a:ext>
            </a:extLst>
          </p:cNvPr>
          <p:cNvSpPr/>
          <p:nvPr/>
        </p:nvSpPr>
        <p:spPr bwMode="ltGray">
          <a:xfrm>
            <a:off x="2517564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Parallelogram 84">
            <a:extLst>
              <a:ext uri="{FF2B5EF4-FFF2-40B4-BE49-F238E27FC236}">
                <a16:creationId xmlns:a16="http://schemas.microsoft.com/office/drawing/2014/main" id="{5134F199-5FFA-44E8-A77A-B4C4FCFE95F9}"/>
              </a:ext>
            </a:extLst>
          </p:cNvPr>
          <p:cNvSpPr/>
          <p:nvPr/>
        </p:nvSpPr>
        <p:spPr bwMode="ltGray">
          <a:xfrm>
            <a:off x="3294129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Parallelogram 85">
            <a:extLst>
              <a:ext uri="{FF2B5EF4-FFF2-40B4-BE49-F238E27FC236}">
                <a16:creationId xmlns:a16="http://schemas.microsoft.com/office/drawing/2014/main" id="{3997BFB2-031F-4291-8497-EC71890680A0}"/>
              </a:ext>
            </a:extLst>
          </p:cNvPr>
          <p:cNvSpPr/>
          <p:nvPr/>
        </p:nvSpPr>
        <p:spPr bwMode="ltGray">
          <a:xfrm>
            <a:off x="4070694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arallelogram 86">
            <a:extLst>
              <a:ext uri="{FF2B5EF4-FFF2-40B4-BE49-F238E27FC236}">
                <a16:creationId xmlns:a16="http://schemas.microsoft.com/office/drawing/2014/main" id="{D543E0D0-45E7-4B05-B361-9E627FCA743B}"/>
              </a:ext>
            </a:extLst>
          </p:cNvPr>
          <p:cNvSpPr/>
          <p:nvPr/>
        </p:nvSpPr>
        <p:spPr bwMode="ltGray">
          <a:xfrm>
            <a:off x="4847258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Parallelogram 87">
            <a:extLst>
              <a:ext uri="{FF2B5EF4-FFF2-40B4-BE49-F238E27FC236}">
                <a16:creationId xmlns:a16="http://schemas.microsoft.com/office/drawing/2014/main" id="{5A15998B-FF39-4A7F-B2FA-CC31BB247069}"/>
              </a:ext>
            </a:extLst>
          </p:cNvPr>
          <p:cNvSpPr/>
          <p:nvPr/>
        </p:nvSpPr>
        <p:spPr bwMode="ltGray">
          <a:xfrm>
            <a:off x="5623823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Parallelogram 88">
            <a:extLst>
              <a:ext uri="{FF2B5EF4-FFF2-40B4-BE49-F238E27FC236}">
                <a16:creationId xmlns:a16="http://schemas.microsoft.com/office/drawing/2014/main" id="{16980CF0-E490-4EF3-B0FE-17A636D421C1}"/>
              </a:ext>
            </a:extLst>
          </p:cNvPr>
          <p:cNvSpPr/>
          <p:nvPr/>
        </p:nvSpPr>
        <p:spPr bwMode="ltGray">
          <a:xfrm>
            <a:off x="6400388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Parallelogram 89">
            <a:extLst>
              <a:ext uri="{FF2B5EF4-FFF2-40B4-BE49-F238E27FC236}">
                <a16:creationId xmlns:a16="http://schemas.microsoft.com/office/drawing/2014/main" id="{FF2E218D-2E88-43E5-A1EF-CEFE81D6E856}"/>
              </a:ext>
            </a:extLst>
          </p:cNvPr>
          <p:cNvSpPr/>
          <p:nvPr/>
        </p:nvSpPr>
        <p:spPr bwMode="ltGray">
          <a:xfrm>
            <a:off x="7168745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arallelogram 90">
            <a:extLst>
              <a:ext uri="{FF2B5EF4-FFF2-40B4-BE49-F238E27FC236}">
                <a16:creationId xmlns:a16="http://schemas.microsoft.com/office/drawing/2014/main" id="{1F48A5C2-B314-4093-871F-A6EE09B870CE}"/>
              </a:ext>
            </a:extLst>
          </p:cNvPr>
          <p:cNvSpPr/>
          <p:nvPr/>
        </p:nvSpPr>
        <p:spPr bwMode="ltGray">
          <a:xfrm>
            <a:off x="7953517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Parallelogram 91">
            <a:extLst>
              <a:ext uri="{FF2B5EF4-FFF2-40B4-BE49-F238E27FC236}">
                <a16:creationId xmlns:a16="http://schemas.microsoft.com/office/drawing/2014/main" id="{5AD0309A-81BA-44DB-9D77-3E6CF79B3B9B}"/>
              </a:ext>
            </a:extLst>
          </p:cNvPr>
          <p:cNvSpPr/>
          <p:nvPr/>
        </p:nvSpPr>
        <p:spPr bwMode="ltGray">
          <a:xfrm>
            <a:off x="8730082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arallelogram 92">
            <a:extLst>
              <a:ext uri="{FF2B5EF4-FFF2-40B4-BE49-F238E27FC236}">
                <a16:creationId xmlns:a16="http://schemas.microsoft.com/office/drawing/2014/main" id="{789B53AB-BAB8-41B0-AAB6-B9EB2059D516}"/>
              </a:ext>
            </a:extLst>
          </p:cNvPr>
          <p:cNvSpPr/>
          <p:nvPr/>
        </p:nvSpPr>
        <p:spPr bwMode="ltGray">
          <a:xfrm>
            <a:off x="9506647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Parallelogram 93">
            <a:extLst>
              <a:ext uri="{FF2B5EF4-FFF2-40B4-BE49-F238E27FC236}">
                <a16:creationId xmlns:a16="http://schemas.microsoft.com/office/drawing/2014/main" id="{7973CB9D-A012-4670-8323-4A4F9C78ACE7}"/>
              </a:ext>
            </a:extLst>
          </p:cNvPr>
          <p:cNvSpPr/>
          <p:nvPr/>
        </p:nvSpPr>
        <p:spPr bwMode="ltGray">
          <a:xfrm>
            <a:off x="10283211" y="1024840"/>
            <a:ext cx="510161" cy="243379"/>
          </a:xfrm>
          <a:prstGeom prst="parallelogram">
            <a:avLst>
              <a:gd name="adj" fmla="val 93555"/>
            </a:avLst>
          </a:prstGeom>
          <a:solidFill>
            <a:srgbClr val="FFFFFF">
              <a:lumMod val="50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200" kern="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2F9823-CADE-4C87-A631-A5C2A14D987D}"/>
              </a:ext>
            </a:extLst>
          </p:cNvPr>
          <p:cNvSpPr/>
          <p:nvPr/>
        </p:nvSpPr>
        <p:spPr bwMode="ltGray">
          <a:xfrm>
            <a:off x="1627269" y="1030050"/>
            <a:ext cx="5931373" cy="243379"/>
          </a:xfrm>
          <a:prstGeom prst="rect">
            <a:avLst/>
          </a:prstGeom>
          <a:solidFill>
            <a:srgbClr val="2C973E">
              <a:alpha val="54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8" name="Right Triangle 97">
            <a:extLst>
              <a:ext uri="{FF2B5EF4-FFF2-40B4-BE49-F238E27FC236}">
                <a16:creationId xmlns:a16="http://schemas.microsoft.com/office/drawing/2014/main" id="{C6129536-DB41-4935-9DB7-486C458142F3}"/>
              </a:ext>
            </a:extLst>
          </p:cNvPr>
          <p:cNvSpPr>
            <a:spLocks/>
          </p:cNvSpPr>
          <p:nvPr/>
        </p:nvSpPr>
        <p:spPr bwMode="ltGray">
          <a:xfrm rot="5400000">
            <a:off x="7615286" y="972626"/>
            <a:ext cx="243379" cy="358224"/>
          </a:xfrm>
          <a:prstGeom prst="rtTriangle">
            <a:avLst/>
          </a:prstGeom>
          <a:solidFill>
            <a:srgbClr val="2C973E">
              <a:alpha val="54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6" name="Parallelogram 95">
            <a:extLst>
              <a:ext uri="{FF2B5EF4-FFF2-40B4-BE49-F238E27FC236}">
                <a16:creationId xmlns:a16="http://schemas.microsoft.com/office/drawing/2014/main" id="{F9B38BF2-B76E-48DF-94BB-01AC98359EB7}"/>
              </a:ext>
            </a:extLst>
          </p:cNvPr>
          <p:cNvSpPr/>
          <p:nvPr/>
        </p:nvSpPr>
        <p:spPr bwMode="ltGray">
          <a:xfrm>
            <a:off x="7557556" y="1030050"/>
            <a:ext cx="733360" cy="243379"/>
          </a:xfrm>
          <a:prstGeom prst="parallelogram">
            <a:avLst>
              <a:gd name="adj" fmla="val 144461"/>
            </a:avLst>
          </a:prstGeom>
          <a:solidFill>
            <a:srgbClr val="2C973E">
              <a:alpha val="54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99" name="Graphic 30">
            <a:extLst>
              <a:ext uri="{FF2B5EF4-FFF2-40B4-BE49-F238E27FC236}">
                <a16:creationId xmlns:a16="http://schemas.microsoft.com/office/drawing/2014/main" id="{FBB381E5-5D40-4E5A-A4C3-0E9A3AB592D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17444"/>
          <a:stretch/>
        </p:blipFill>
        <p:spPr>
          <a:xfrm>
            <a:off x="7972220" y="919247"/>
            <a:ext cx="361900" cy="373465"/>
          </a:xfrm>
          <a:prstGeom prst="rect">
            <a:avLst/>
          </a:prstGeom>
        </p:spPr>
      </p:pic>
      <p:sp>
        <p:nvSpPr>
          <p:cNvPr id="102" name="Oval 101">
            <a:extLst>
              <a:ext uri="{FF2B5EF4-FFF2-40B4-BE49-F238E27FC236}">
                <a16:creationId xmlns:a16="http://schemas.microsoft.com/office/drawing/2014/main" id="{6804996A-B178-42E5-9A51-86018793DA5C}"/>
              </a:ext>
            </a:extLst>
          </p:cNvPr>
          <p:cNvSpPr>
            <a:spLocks/>
          </p:cNvSpPr>
          <p:nvPr/>
        </p:nvSpPr>
        <p:spPr bwMode="ltGray">
          <a:xfrm>
            <a:off x="1499800" y="838601"/>
            <a:ext cx="589091" cy="589091"/>
          </a:xfrm>
          <a:prstGeom prst="ellipse">
            <a:avLst/>
          </a:prstGeom>
          <a:solidFill>
            <a:srgbClr val="FFFFFF"/>
          </a:solidFill>
          <a:ln w="3175" cap="flat" cmpd="sng" algn="ctr">
            <a:solidFill>
              <a:srgbClr val="336699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78FBD5C-9EC1-433A-9063-37618C0EA499}"/>
              </a:ext>
            </a:extLst>
          </p:cNvPr>
          <p:cNvSpPr txBox="1"/>
          <p:nvPr/>
        </p:nvSpPr>
        <p:spPr>
          <a:xfrm>
            <a:off x="1410866" y="989828"/>
            <a:ext cx="762000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</a:rPr>
              <a:t>Текущая ситуация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6804996A-B178-42E5-9A51-86018793DA5C}"/>
              </a:ext>
            </a:extLst>
          </p:cNvPr>
          <p:cNvSpPr>
            <a:spLocks/>
          </p:cNvSpPr>
          <p:nvPr/>
        </p:nvSpPr>
        <p:spPr bwMode="ltGray">
          <a:xfrm>
            <a:off x="10186058" y="838601"/>
            <a:ext cx="589091" cy="589091"/>
          </a:xfrm>
          <a:prstGeom prst="ellipse">
            <a:avLst/>
          </a:prstGeom>
          <a:solidFill>
            <a:srgbClr val="FFFFFF"/>
          </a:solidFill>
          <a:ln w="3175" cap="flat" cmpd="sng" algn="ctr">
            <a:solidFill>
              <a:srgbClr val="336699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sz="1400" kern="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78FBD5C-9EC1-433A-9063-37618C0EA499}"/>
              </a:ext>
            </a:extLst>
          </p:cNvPr>
          <p:cNvSpPr txBox="1"/>
          <p:nvPr/>
        </p:nvSpPr>
        <p:spPr>
          <a:xfrm>
            <a:off x="10097124" y="989828"/>
            <a:ext cx="762000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</a:rPr>
              <a:t>Целевая картина</a:t>
            </a:r>
          </a:p>
        </p:txBody>
      </p:sp>
      <p:grpSp>
        <p:nvGrpSpPr>
          <p:cNvPr id="106" name="Google Shape;7608;p42"/>
          <p:cNvGrpSpPr/>
          <p:nvPr/>
        </p:nvGrpSpPr>
        <p:grpSpPr>
          <a:xfrm>
            <a:off x="9127281" y="2296025"/>
            <a:ext cx="226390" cy="253693"/>
            <a:chOff x="669" y="1706"/>
            <a:chExt cx="752" cy="945"/>
          </a:xfrm>
          <a:solidFill>
            <a:srgbClr val="DF7718"/>
          </a:solidFill>
        </p:grpSpPr>
        <p:sp>
          <p:nvSpPr>
            <p:cNvPr id="107" name="Google Shape;7609;p42"/>
            <p:cNvSpPr/>
            <p:nvPr/>
          </p:nvSpPr>
          <p:spPr>
            <a:xfrm>
              <a:off x="844" y="1809"/>
              <a:ext cx="400" cy="741"/>
            </a:xfrm>
            <a:custGeom>
              <a:avLst/>
              <a:gdLst/>
              <a:ahLst/>
              <a:cxnLst/>
              <a:rect l="l" t="t" r="r" b="b"/>
              <a:pathLst>
                <a:path w="271" h="733" extrusionOk="0">
                  <a:moveTo>
                    <a:pt x="194" y="458"/>
                  </a:moveTo>
                  <a:cubicBezTo>
                    <a:pt x="177" y="447"/>
                    <a:pt x="162" y="420"/>
                    <a:pt x="162" y="399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2" y="313"/>
                    <a:pt x="177" y="286"/>
                    <a:pt x="194" y="274"/>
                  </a:cubicBezTo>
                  <a:cubicBezTo>
                    <a:pt x="194" y="274"/>
                    <a:pt x="271" y="222"/>
                    <a:pt x="271" y="149"/>
                  </a:cubicBezTo>
                  <a:cubicBezTo>
                    <a:pt x="271" y="67"/>
                    <a:pt x="211" y="0"/>
                    <a:pt x="136" y="0"/>
                  </a:cubicBezTo>
                  <a:cubicBezTo>
                    <a:pt x="61" y="0"/>
                    <a:pt x="0" y="67"/>
                    <a:pt x="0" y="149"/>
                  </a:cubicBezTo>
                  <a:cubicBezTo>
                    <a:pt x="0" y="221"/>
                    <a:pt x="77" y="274"/>
                    <a:pt x="77" y="274"/>
                  </a:cubicBezTo>
                  <a:cubicBezTo>
                    <a:pt x="94" y="286"/>
                    <a:pt x="108" y="313"/>
                    <a:pt x="108" y="334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108" y="420"/>
                    <a:pt x="94" y="447"/>
                    <a:pt x="77" y="459"/>
                  </a:cubicBezTo>
                  <a:cubicBezTo>
                    <a:pt x="77" y="459"/>
                    <a:pt x="0" y="511"/>
                    <a:pt x="0" y="583"/>
                  </a:cubicBezTo>
                  <a:cubicBezTo>
                    <a:pt x="0" y="666"/>
                    <a:pt x="61" y="733"/>
                    <a:pt x="136" y="733"/>
                  </a:cubicBezTo>
                  <a:cubicBezTo>
                    <a:pt x="211" y="733"/>
                    <a:pt x="271" y="666"/>
                    <a:pt x="271" y="583"/>
                  </a:cubicBezTo>
                  <a:cubicBezTo>
                    <a:pt x="271" y="511"/>
                    <a:pt x="194" y="458"/>
                    <a:pt x="194" y="4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7610;p42"/>
            <p:cNvSpPr/>
            <p:nvPr/>
          </p:nvSpPr>
          <p:spPr>
            <a:xfrm>
              <a:off x="669" y="1706"/>
              <a:ext cx="752" cy="945"/>
            </a:xfrm>
            <a:custGeom>
              <a:avLst/>
              <a:gdLst/>
              <a:ahLst/>
              <a:cxnLst/>
              <a:rect l="l" t="t" r="r" b="b"/>
              <a:pathLst>
                <a:path w="1205" h="1806" extrusionOk="0">
                  <a:moveTo>
                    <a:pt x="1205" y="134"/>
                  </a:moveTo>
                  <a:lnTo>
                    <a:pt x="1205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132" y="134"/>
                  </a:lnTo>
                  <a:lnTo>
                    <a:pt x="132" y="1672"/>
                  </a:lnTo>
                  <a:lnTo>
                    <a:pt x="0" y="1672"/>
                  </a:lnTo>
                  <a:lnTo>
                    <a:pt x="0" y="1806"/>
                  </a:lnTo>
                  <a:lnTo>
                    <a:pt x="1205" y="1806"/>
                  </a:lnTo>
                  <a:lnTo>
                    <a:pt x="1205" y="1672"/>
                  </a:lnTo>
                  <a:lnTo>
                    <a:pt x="1073" y="1672"/>
                  </a:lnTo>
                  <a:lnTo>
                    <a:pt x="1073" y="134"/>
                  </a:lnTo>
                  <a:lnTo>
                    <a:pt x="1205" y="134"/>
                  </a:lnTo>
                  <a:close/>
                  <a:moveTo>
                    <a:pt x="1004" y="1672"/>
                  </a:moveTo>
                  <a:lnTo>
                    <a:pt x="201" y="1672"/>
                  </a:lnTo>
                  <a:lnTo>
                    <a:pt x="201" y="134"/>
                  </a:lnTo>
                  <a:lnTo>
                    <a:pt x="1004" y="134"/>
                  </a:lnTo>
                  <a:lnTo>
                    <a:pt x="1004" y="16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7611;p42"/>
            <p:cNvSpPr/>
            <p:nvPr/>
          </p:nvSpPr>
          <p:spPr>
            <a:xfrm flipH="1">
              <a:off x="872" y="2289"/>
              <a:ext cx="349" cy="242"/>
            </a:xfrm>
            <a:custGeom>
              <a:avLst/>
              <a:gdLst/>
              <a:ahLst/>
              <a:cxnLst/>
              <a:rect l="l" t="t" r="r" b="b"/>
              <a:pathLst>
                <a:path w="400" h="277" extrusionOk="0">
                  <a:moveTo>
                    <a:pt x="114" y="0"/>
                  </a:moveTo>
                  <a:cubicBezTo>
                    <a:pt x="114" y="0"/>
                    <a:pt x="0" y="53"/>
                    <a:pt x="0" y="125"/>
                  </a:cubicBezTo>
                  <a:cubicBezTo>
                    <a:pt x="0" y="209"/>
                    <a:pt x="90" y="277"/>
                    <a:pt x="201" y="277"/>
                  </a:cubicBezTo>
                  <a:cubicBezTo>
                    <a:pt x="311" y="277"/>
                    <a:pt x="400" y="209"/>
                    <a:pt x="400" y="125"/>
                  </a:cubicBezTo>
                  <a:cubicBezTo>
                    <a:pt x="386" y="79"/>
                    <a:pt x="181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" name="Google Shape;7608;p42"/>
          <p:cNvGrpSpPr/>
          <p:nvPr/>
        </p:nvGrpSpPr>
        <p:grpSpPr>
          <a:xfrm>
            <a:off x="10408666" y="2296025"/>
            <a:ext cx="226390" cy="253693"/>
            <a:chOff x="669" y="1706"/>
            <a:chExt cx="752" cy="945"/>
          </a:xfrm>
          <a:solidFill>
            <a:srgbClr val="DF7718"/>
          </a:solidFill>
        </p:grpSpPr>
        <p:sp>
          <p:nvSpPr>
            <p:cNvPr id="115" name="Google Shape;7609;p42"/>
            <p:cNvSpPr/>
            <p:nvPr/>
          </p:nvSpPr>
          <p:spPr>
            <a:xfrm>
              <a:off x="844" y="1809"/>
              <a:ext cx="400" cy="741"/>
            </a:xfrm>
            <a:custGeom>
              <a:avLst/>
              <a:gdLst/>
              <a:ahLst/>
              <a:cxnLst/>
              <a:rect l="l" t="t" r="r" b="b"/>
              <a:pathLst>
                <a:path w="271" h="733" extrusionOk="0">
                  <a:moveTo>
                    <a:pt x="194" y="458"/>
                  </a:moveTo>
                  <a:cubicBezTo>
                    <a:pt x="177" y="447"/>
                    <a:pt x="162" y="420"/>
                    <a:pt x="162" y="399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2" y="313"/>
                    <a:pt x="177" y="286"/>
                    <a:pt x="194" y="274"/>
                  </a:cubicBezTo>
                  <a:cubicBezTo>
                    <a:pt x="194" y="274"/>
                    <a:pt x="271" y="222"/>
                    <a:pt x="271" y="149"/>
                  </a:cubicBezTo>
                  <a:cubicBezTo>
                    <a:pt x="271" y="67"/>
                    <a:pt x="211" y="0"/>
                    <a:pt x="136" y="0"/>
                  </a:cubicBezTo>
                  <a:cubicBezTo>
                    <a:pt x="61" y="0"/>
                    <a:pt x="0" y="67"/>
                    <a:pt x="0" y="149"/>
                  </a:cubicBezTo>
                  <a:cubicBezTo>
                    <a:pt x="0" y="221"/>
                    <a:pt x="77" y="274"/>
                    <a:pt x="77" y="274"/>
                  </a:cubicBezTo>
                  <a:cubicBezTo>
                    <a:pt x="94" y="286"/>
                    <a:pt x="108" y="313"/>
                    <a:pt x="108" y="334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108" y="420"/>
                    <a:pt x="94" y="447"/>
                    <a:pt x="77" y="459"/>
                  </a:cubicBezTo>
                  <a:cubicBezTo>
                    <a:pt x="77" y="459"/>
                    <a:pt x="0" y="511"/>
                    <a:pt x="0" y="583"/>
                  </a:cubicBezTo>
                  <a:cubicBezTo>
                    <a:pt x="0" y="666"/>
                    <a:pt x="61" y="733"/>
                    <a:pt x="136" y="733"/>
                  </a:cubicBezTo>
                  <a:cubicBezTo>
                    <a:pt x="211" y="733"/>
                    <a:pt x="271" y="666"/>
                    <a:pt x="271" y="583"/>
                  </a:cubicBezTo>
                  <a:cubicBezTo>
                    <a:pt x="271" y="511"/>
                    <a:pt x="194" y="458"/>
                    <a:pt x="194" y="4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7610;p42"/>
            <p:cNvSpPr/>
            <p:nvPr/>
          </p:nvSpPr>
          <p:spPr>
            <a:xfrm>
              <a:off x="669" y="1706"/>
              <a:ext cx="752" cy="945"/>
            </a:xfrm>
            <a:custGeom>
              <a:avLst/>
              <a:gdLst/>
              <a:ahLst/>
              <a:cxnLst/>
              <a:rect l="l" t="t" r="r" b="b"/>
              <a:pathLst>
                <a:path w="1205" h="1806" extrusionOk="0">
                  <a:moveTo>
                    <a:pt x="1205" y="134"/>
                  </a:moveTo>
                  <a:lnTo>
                    <a:pt x="1205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132" y="134"/>
                  </a:lnTo>
                  <a:lnTo>
                    <a:pt x="132" y="1672"/>
                  </a:lnTo>
                  <a:lnTo>
                    <a:pt x="0" y="1672"/>
                  </a:lnTo>
                  <a:lnTo>
                    <a:pt x="0" y="1806"/>
                  </a:lnTo>
                  <a:lnTo>
                    <a:pt x="1205" y="1806"/>
                  </a:lnTo>
                  <a:lnTo>
                    <a:pt x="1205" y="1672"/>
                  </a:lnTo>
                  <a:lnTo>
                    <a:pt x="1073" y="1672"/>
                  </a:lnTo>
                  <a:lnTo>
                    <a:pt x="1073" y="134"/>
                  </a:lnTo>
                  <a:lnTo>
                    <a:pt x="1205" y="134"/>
                  </a:lnTo>
                  <a:close/>
                  <a:moveTo>
                    <a:pt x="1004" y="1672"/>
                  </a:moveTo>
                  <a:lnTo>
                    <a:pt x="201" y="1672"/>
                  </a:lnTo>
                  <a:lnTo>
                    <a:pt x="201" y="134"/>
                  </a:lnTo>
                  <a:lnTo>
                    <a:pt x="1004" y="134"/>
                  </a:lnTo>
                  <a:lnTo>
                    <a:pt x="1004" y="16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7611;p42"/>
            <p:cNvSpPr/>
            <p:nvPr/>
          </p:nvSpPr>
          <p:spPr>
            <a:xfrm flipH="1">
              <a:off x="872" y="2289"/>
              <a:ext cx="349" cy="242"/>
            </a:xfrm>
            <a:custGeom>
              <a:avLst/>
              <a:gdLst/>
              <a:ahLst/>
              <a:cxnLst/>
              <a:rect l="l" t="t" r="r" b="b"/>
              <a:pathLst>
                <a:path w="400" h="277" extrusionOk="0">
                  <a:moveTo>
                    <a:pt x="114" y="0"/>
                  </a:moveTo>
                  <a:cubicBezTo>
                    <a:pt x="114" y="0"/>
                    <a:pt x="0" y="53"/>
                    <a:pt x="0" y="125"/>
                  </a:cubicBezTo>
                  <a:cubicBezTo>
                    <a:pt x="0" y="209"/>
                    <a:pt x="90" y="277"/>
                    <a:pt x="201" y="277"/>
                  </a:cubicBezTo>
                  <a:cubicBezTo>
                    <a:pt x="311" y="277"/>
                    <a:pt x="400" y="209"/>
                    <a:pt x="400" y="125"/>
                  </a:cubicBezTo>
                  <a:cubicBezTo>
                    <a:pt x="386" y="79"/>
                    <a:pt x="181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3916;p32"/>
          <p:cNvSpPr/>
          <p:nvPr/>
        </p:nvSpPr>
        <p:spPr>
          <a:xfrm>
            <a:off x="2721003" y="2296025"/>
            <a:ext cx="226260" cy="218613"/>
          </a:xfrm>
          <a:custGeom>
            <a:avLst/>
            <a:gdLst/>
            <a:ahLst/>
            <a:cxnLst/>
            <a:rect l="l" t="t" r="r" b="b"/>
            <a:pathLst>
              <a:path w="15756" h="16364" extrusionOk="0">
                <a:moveTo>
                  <a:pt x="15756" y="439"/>
                </a:moveTo>
                <a:lnTo>
                  <a:pt x="15557" y="659"/>
                </a:lnTo>
                <a:lnTo>
                  <a:pt x="15359" y="881"/>
                </a:lnTo>
                <a:lnTo>
                  <a:pt x="15163" y="1101"/>
                </a:lnTo>
                <a:lnTo>
                  <a:pt x="14967" y="1322"/>
                </a:lnTo>
                <a:lnTo>
                  <a:pt x="14772" y="1543"/>
                </a:lnTo>
                <a:lnTo>
                  <a:pt x="14579" y="1764"/>
                </a:lnTo>
                <a:lnTo>
                  <a:pt x="14387" y="1985"/>
                </a:lnTo>
                <a:lnTo>
                  <a:pt x="14196" y="2207"/>
                </a:lnTo>
                <a:lnTo>
                  <a:pt x="14005" y="2427"/>
                </a:lnTo>
                <a:lnTo>
                  <a:pt x="13816" y="2649"/>
                </a:lnTo>
                <a:lnTo>
                  <a:pt x="13627" y="2870"/>
                </a:lnTo>
                <a:lnTo>
                  <a:pt x="13440" y="3091"/>
                </a:lnTo>
                <a:lnTo>
                  <a:pt x="13253" y="3313"/>
                </a:lnTo>
                <a:lnTo>
                  <a:pt x="13069" y="3535"/>
                </a:lnTo>
                <a:lnTo>
                  <a:pt x="12885" y="3756"/>
                </a:lnTo>
                <a:lnTo>
                  <a:pt x="12701" y="3978"/>
                </a:lnTo>
                <a:lnTo>
                  <a:pt x="12519" y="4199"/>
                </a:lnTo>
                <a:lnTo>
                  <a:pt x="12338" y="4421"/>
                </a:lnTo>
                <a:lnTo>
                  <a:pt x="12158" y="4643"/>
                </a:lnTo>
                <a:lnTo>
                  <a:pt x="11979" y="4865"/>
                </a:lnTo>
                <a:lnTo>
                  <a:pt x="11801" y="5088"/>
                </a:lnTo>
                <a:lnTo>
                  <a:pt x="11624" y="5309"/>
                </a:lnTo>
                <a:lnTo>
                  <a:pt x="11448" y="5531"/>
                </a:lnTo>
                <a:lnTo>
                  <a:pt x="11273" y="5754"/>
                </a:lnTo>
                <a:lnTo>
                  <a:pt x="11099" y="5976"/>
                </a:lnTo>
                <a:lnTo>
                  <a:pt x="10927" y="6198"/>
                </a:lnTo>
                <a:lnTo>
                  <a:pt x="10754" y="6422"/>
                </a:lnTo>
                <a:lnTo>
                  <a:pt x="10583" y="6644"/>
                </a:lnTo>
                <a:lnTo>
                  <a:pt x="10413" y="6867"/>
                </a:lnTo>
                <a:lnTo>
                  <a:pt x="10244" y="7090"/>
                </a:lnTo>
                <a:lnTo>
                  <a:pt x="10076" y="7312"/>
                </a:lnTo>
                <a:lnTo>
                  <a:pt x="9911" y="7536"/>
                </a:lnTo>
                <a:lnTo>
                  <a:pt x="9745" y="7758"/>
                </a:lnTo>
                <a:lnTo>
                  <a:pt x="9580" y="7981"/>
                </a:lnTo>
                <a:lnTo>
                  <a:pt x="9417" y="8202"/>
                </a:lnTo>
                <a:lnTo>
                  <a:pt x="9255" y="8423"/>
                </a:lnTo>
                <a:lnTo>
                  <a:pt x="9095" y="8644"/>
                </a:lnTo>
                <a:lnTo>
                  <a:pt x="8936" y="8864"/>
                </a:lnTo>
                <a:lnTo>
                  <a:pt x="8779" y="9084"/>
                </a:lnTo>
                <a:lnTo>
                  <a:pt x="8623" y="9304"/>
                </a:lnTo>
                <a:lnTo>
                  <a:pt x="8468" y="9522"/>
                </a:lnTo>
                <a:lnTo>
                  <a:pt x="8316" y="9740"/>
                </a:lnTo>
                <a:lnTo>
                  <a:pt x="8164" y="9959"/>
                </a:lnTo>
                <a:lnTo>
                  <a:pt x="8015" y="10176"/>
                </a:lnTo>
                <a:lnTo>
                  <a:pt x="7865" y="10393"/>
                </a:lnTo>
                <a:lnTo>
                  <a:pt x="7719" y="10609"/>
                </a:lnTo>
                <a:lnTo>
                  <a:pt x="7572" y="10826"/>
                </a:lnTo>
                <a:lnTo>
                  <a:pt x="7428" y="11041"/>
                </a:lnTo>
                <a:lnTo>
                  <a:pt x="7285" y="11256"/>
                </a:lnTo>
                <a:lnTo>
                  <a:pt x="7144" y="11471"/>
                </a:lnTo>
                <a:lnTo>
                  <a:pt x="7004" y="11685"/>
                </a:lnTo>
                <a:lnTo>
                  <a:pt x="6865" y="11898"/>
                </a:lnTo>
                <a:lnTo>
                  <a:pt x="6727" y="12113"/>
                </a:lnTo>
                <a:lnTo>
                  <a:pt x="6592" y="12325"/>
                </a:lnTo>
                <a:lnTo>
                  <a:pt x="6458" y="12538"/>
                </a:lnTo>
                <a:lnTo>
                  <a:pt x="6325" y="12749"/>
                </a:lnTo>
                <a:lnTo>
                  <a:pt x="6193" y="12961"/>
                </a:lnTo>
                <a:lnTo>
                  <a:pt x="6063" y="13172"/>
                </a:lnTo>
                <a:lnTo>
                  <a:pt x="5935" y="13382"/>
                </a:lnTo>
                <a:lnTo>
                  <a:pt x="5808" y="13593"/>
                </a:lnTo>
                <a:lnTo>
                  <a:pt x="5682" y="13803"/>
                </a:lnTo>
                <a:lnTo>
                  <a:pt x="5558" y="14012"/>
                </a:lnTo>
                <a:lnTo>
                  <a:pt x="5435" y="14221"/>
                </a:lnTo>
                <a:lnTo>
                  <a:pt x="5313" y="14429"/>
                </a:lnTo>
                <a:lnTo>
                  <a:pt x="5272" y="14500"/>
                </a:lnTo>
                <a:lnTo>
                  <a:pt x="5229" y="14578"/>
                </a:lnTo>
                <a:lnTo>
                  <a:pt x="5184" y="14660"/>
                </a:lnTo>
                <a:lnTo>
                  <a:pt x="5136" y="14746"/>
                </a:lnTo>
                <a:lnTo>
                  <a:pt x="5087" y="14839"/>
                </a:lnTo>
                <a:lnTo>
                  <a:pt x="5034" y="14935"/>
                </a:lnTo>
                <a:lnTo>
                  <a:pt x="4981" y="15037"/>
                </a:lnTo>
                <a:lnTo>
                  <a:pt x="4926" y="15144"/>
                </a:lnTo>
                <a:lnTo>
                  <a:pt x="4884" y="15219"/>
                </a:lnTo>
                <a:lnTo>
                  <a:pt x="4840" y="15292"/>
                </a:lnTo>
                <a:lnTo>
                  <a:pt x="4795" y="15362"/>
                </a:lnTo>
                <a:lnTo>
                  <a:pt x="4748" y="15430"/>
                </a:lnTo>
                <a:lnTo>
                  <a:pt x="4699" y="15496"/>
                </a:lnTo>
                <a:lnTo>
                  <a:pt x="4649" y="15559"/>
                </a:lnTo>
                <a:lnTo>
                  <a:pt x="4597" y="15620"/>
                </a:lnTo>
                <a:lnTo>
                  <a:pt x="4544" y="15678"/>
                </a:lnTo>
                <a:lnTo>
                  <a:pt x="4488" y="15734"/>
                </a:lnTo>
                <a:lnTo>
                  <a:pt x="4432" y="15788"/>
                </a:lnTo>
                <a:lnTo>
                  <a:pt x="4374" y="15839"/>
                </a:lnTo>
                <a:lnTo>
                  <a:pt x="4314" y="15888"/>
                </a:lnTo>
                <a:lnTo>
                  <a:pt x="4253" y="15934"/>
                </a:lnTo>
                <a:lnTo>
                  <a:pt x="4189" y="15978"/>
                </a:lnTo>
                <a:lnTo>
                  <a:pt x="4125" y="16020"/>
                </a:lnTo>
                <a:lnTo>
                  <a:pt x="4058" y="16059"/>
                </a:lnTo>
                <a:lnTo>
                  <a:pt x="3991" y="16096"/>
                </a:lnTo>
                <a:lnTo>
                  <a:pt x="3921" y="16131"/>
                </a:lnTo>
                <a:lnTo>
                  <a:pt x="3850" y="16163"/>
                </a:lnTo>
                <a:lnTo>
                  <a:pt x="3778" y="16192"/>
                </a:lnTo>
                <a:lnTo>
                  <a:pt x="3703" y="16220"/>
                </a:lnTo>
                <a:lnTo>
                  <a:pt x="3627" y="16245"/>
                </a:lnTo>
                <a:lnTo>
                  <a:pt x="3550" y="16267"/>
                </a:lnTo>
                <a:lnTo>
                  <a:pt x="3471" y="16288"/>
                </a:lnTo>
                <a:lnTo>
                  <a:pt x="3390" y="16305"/>
                </a:lnTo>
                <a:lnTo>
                  <a:pt x="3308" y="16321"/>
                </a:lnTo>
                <a:lnTo>
                  <a:pt x="3225" y="16334"/>
                </a:lnTo>
                <a:lnTo>
                  <a:pt x="3139" y="16344"/>
                </a:lnTo>
                <a:lnTo>
                  <a:pt x="3051" y="16353"/>
                </a:lnTo>
                <a:lnTo>
                  <a:pt x="2962" y="16358"/>
                </a:lnTo>
                <a:lnTo>
                  <a:pt x="2872" y="16363"/>
                </a:lnTo>
                <a:lnTo>
                  <a:pt x="2781" y="16364"/>
                </a:lnTo>
                <a:lnTo>
                  <a:pt x="2697" y="16364"/>
                </a:lnTo>
                <a:lnTo>
                  <a:pt x="2616" y="16362"/>
                </a:lnTo>
                <a:lnTo>
                  <a:pt x="2540" y="16360"/>
                </a:lnTo>
                <a:lnTo>
                  <a:pt x="2467" y="16356"/>
                </a:lnTo>
                <a:lnTo>
                  <a:pt x="2397" y="16351"/>
                </a:lnTo>
                <a:lnTo>
                  <a:pt x="2330" y="16346"/>
                </a:lnTo>
                <a:lnTo>
                  <a:pt x="2268" y="16340"/>
                </a:lnTo>
                <a:lnTo>
                  <a:pt x="2209" y="16333"/>
                </a:lnTo>
                <a:lnTo>
                  <a:pt x="2153" y="16325"/>
                </a:lnTo>
                <a:lnTo>
                  <a:pt x="2101" y="16315"/>
                </a:lnTo>
                <a:lnTo>
                  <a:pt x="2052" y="16305"/>
                </a:lnTo>
                <a:lnTo>
                  <a:pt x="2007" y="16294"/>
                </a:lnTo>
                <a:lnTo>
                  <a:pt x="1965" y="16282"/>
                </a:lnTo>
                <a:lnTo>
                  <a:pt x="1927" y="16269"/>
                </a:lnTo>
                <a:lnTo>
                  <a:pt x="1909" y="16262"/>
                </a:lnTo>
                <a:lnTo>
                  <a:pt x="1892" y="16255"/>
                </a:lnTo>
                <a:lnTo>
                  <a:pt x="1877" y="16247"/>
                </a:lnTo>
                <a:lnTo>
                  <a:pt x="1861" y="16240"/>
                </a:lnTo>
                <a:lnTo>
                  <a:pt x="1846" y="16231"/>
                </a:lnTo>
                <a:lnTo>
                  <a:pt x="1832" y="16223"/>
                </a:lnTo>
                <a:lnTo>
                  <a:pt x="1817" y="16214"/>
                </a:lnTo>
                <a:lnTo>
                  <a:pt x="1802" y="16204"/>
                </a:lnTo>
                <a:lnTo>
                  <a:pt x="1788" y="16193"/>
                </a:lnTo>
                <a:lnTo>
                  <a:pt x="1772" y="16181"/>
                </a:lnTo>
                <a:lnTo>
                  <a:pt x="1758" y="16170"/>
                </a:lnTo>
                <a:lnTo>
                  <a:pt x="1743" y="16157"/>
                </a:lnTo>
                <a:lnTo>
                  <a:pt x="1728" y="16143"/>
                </a:lnTo>
                <a:lnTo>
                  <a:pt x="1713" y="16129"/>
                </a:lnTo>
                <a:lnTo>
                  <a:pt x="1697" y="16114"/>
                </a:lnTo>
                <a:lnTo>
                  <a:pt x="1683" y="16098"/>
                </a:lnTo>
                <a:lnTo>
                  <a:pt x="1653" y="16065"/>
                </a:lnTo>
                <a:lnTo>
                  <a:pt x="1623" y="16028"/>
                </a:lnTo>
                <a:lnTo>
                  <a:pt x="1593" y="15990"/>
                </a:lnTo>
                <a:lnTo>
                  <a:pt x="1562" y="15948"/>
                </a:lnTo>
                <a:lnTo>
                  <a:pt x="1533" y="15903"/>
                </a:lnTo>
                <a:lnTo>
                  <a:pt x="1502" y="15855"/>
                </a:lnTo>
                <a:lnTo>
                  <a:pt x="1471" y="15805"/>
                </a:lnTo>
                <a:lnTo>
                  <a:pt x="1441" y="15752"/>
                </a:lnTo>
                <a:lnTo>
                  <a:pt x="1411" y="15696"/>
                </a:lnTo>
                <a:lnTo>
                  <a:pt x="1380" y="15637"/>
                </a:lnTo>
                <a:lnTo>
                  <a:pt x="1344" y="15566"/>
                </a:lnTo>
                <a:lnTo>
                  <a:pt x="1309" y="15495"/>
                </a:lnTo>
                <a:lnTo>
                  <a:pt x="1274" y="15422"/>
                </a:lnTo>
                <a:lnTo>
                  <a:pt x="1240" y="15349"/>
                </a:lnTo>
                <a:lnTo>
                  <a:pt x="1206" y="15275"/>
                </a:lnTo>
                <a:lnTo>
                  <a:pt x="1172" y="15200"/>
                </a:lnTo>
                <a:lnTo>
                  <a:pt x="1139" y="15126"/>
                </a:lnTo>
                <a:lnTo>
                  <a:pt x="1105" y="15051"/>
                </a:lnTo>
                <a:lnTo>
                  <a:pt x="1073" y="14974"/>
                </a:lnTo>
                <a:lnTo>
                  <a:pt x="1041" y="14898"/>
                </a:lnTo>
                <a:lnTo>
                  <a:pt x="1008" y="14820"/>
                </a:lnTo>
                <a:lnTo>
                  <a:pt x="976" y="14742"/>
                </a:lnTo>
                <a:lnTo>
                  <a:pt x="946" y="14663"/>
                </a:lnTo>
                <a:lnTo>
                  <a:pt x="914" y="14585"/>
                </a:lnTo>
                <a:lnTo>
                  <a:pt x="883" y="14505"/>
                </a:lnTo>
                <a:lnTo>
                  <a:pt x="853" y="14424"/>
                </a:lnTo>
                <a:lnTo>
                  <a:pt x="823" y="14343"/>
                </a:lnTo>
                <a:lnTo>
                  <a:pt x="793" y="14262"/>
                </a:lnTo>
                <a:lnTo>
                  <a:pt x="763" y="14179"/>
                </a:lnTo>
                <a:lnTo>
                  <a:pt x="734" y="14096"/>
                </a:lnTo>
                <a:lnTo>
                  <a:pt x="676" y="13929"/>
                </a:lnTo>
                <a:lnTo>
                  <a:pt x="620" y="13759"/>
                </a:lnTo>
                <a:lnTo>
                  <a:pt x="565" y="13585"/>
                </a:lnTo>
                <a:lnTo>
                  <a:pt x="510" y="13410"/>
                </a:lnTo>
                <a:lnTo>
                  <a:pt x="457" y="13233"/>
                </a:lnTo>
                <a:lnTo>
                  <a:pt x="405" y="13052"/>
                </a:lnTo>
                <a:lnTo>
                  <a:pt x="356" y="12875"/>
                </a:lnTo>
                <a:lnTo>
                  <a:pt x="311" y="12704"/>
                </a:lnTo>
                <a:lnTo>
                  <a:pt x="268" y="12540"/>
                </a:lnTo>
                <a:lnTo>
                  <a:pt x="228" y="12383"/>
                </a:lnTo>
                <a:lnTo>
                  <a:pt x="192" y="12233"/>
                </a:lnTo>
                <a:lnTo>
                  <a:pt x="158" y="12088"/>
                </a:lnTo>
                <a:lnTo>
                  <a:pt x="128" y="11951"/>
                </a:lnTo>
                <a:lnTo>
                  <a:pt x="102" y="11821"/>
                </a:lnTo>
                <a:lnTo>
                  <a:pt x="78" y="11697"/>
                </a:lnTo>
                <a:lnTo>
                  <a:pt x="58" y="11579"/>
                </a:lnTo>
                <a:lnTo>
                  <a:pt x="49" y="11522"/>
                </a:lnTo>
                <a:lnTo>
                  <a:pt x="40" y="11468"/>
                </a:lnTo>
                <a:lnTo>
                  <a:pt x="32" y="11416"/>
                </a:lnTo>
                <a:lnTo>
                  <a:pt x="26" y="11365"/>
                </a:lnTo>
                <a:lnTo>
                  <a:pt x="20" y="11314"/>
                </a:lnTo>
                <a:lnTo>
                  <a:pt x="15" y="11267"/>
                </a:lnTo>
                <a:lnTo>
                  <a:pt x="11" y="11221"/>
                </a:lnTo>
                <a:lnTo>
                  <a:pt x="7" y="11176"/>
                </a:lnTo>
                <a:lnTo>
                  <a:pt x="3" y="11134"/>
                </a:lnTo>
                <a:lnTo>
                  <a:pt x="2" y="11092"/>
                </a:lnTo>
                <a:lnTo>
                  <a:pt x="0" y="11053"/>
                </a:lnTo>
                <a:lnTo>
                  <a:pt x="0" y="11015"/>
                </a:lnTo>
                <a:lnTo>
                  <a:pt x="0" y="10976"/>
                </a:lnTo>
                <a:lnTo>
                  <a:pt x="2" y="10938"/>
                </a:lnTo>
                <a:lnTo>
                  <a:pt x="4" y="10900"/>
                </a:lnTo>
                <a:lnTo>
                  <a:pt x="8" y="10864"/>
                </a:lnTo>
                <a:lnTo>
                  <a:pt x="11" y="10830"/>
                </a:lnTo>
                <a:lnTo>
                  <a:pt x="16" y="10796"/>
                </a:lnTo>
                <a:lnTo>
                  <a:pt x="21" y="10763"/>
                </a:lnTo>
                <a:lnTo>
                  <a:pt x="27" y="10731"/>
                </a:lnTo>
                <a:lnTo>
                  <a:pt x="34" y="10700"/>
                </a:lnTo>
                <a:lnTo>
                  <a:pt x="42" y="10671"/>
                </a:lnTo>
                <a:lnTo>
                  <a:pt x="51" y="10642"/>
                </a:lnTo>
                <a:lnTo>
                  <a:pt x="61" y="10614"/>
                </a:lnTo>
                <a:lnTo>
                  <a:pt x="71" y="10588"/>
                </a:lnTo>
                <a:lnTo>
                  <a:pt x="81" y="10562"/>
                </a:lnTo>
                <a:lnTo>
                  <a:pt x="94" y="10539"/>
                </a:lnTo>
                <a:lnTo>
                  <a:pt x="106" y="10515"/>
                </a:lnTo>
                <a:lnTo>
                  <a:pt x="120" y="10492"/>
                </a:lnTo>
                <a:lnTo>
                  <a:pt x="137" y="10469"/>
                </a:lnTo>
                <a:lnTo>
                  <a:pt x="155" y="10445"/>
                </a:lnTo>
                <a:lnTo>
                  <a:pt x="175" y="10421"/>
                </a:lnTo>
                <a:lnTo>
                  <a:pt x="196" y="10397"/>
                </a:lnTo>
                <a:lnTo>
                  <a:pt x="219" y="10372"/>
                </a:lnTo>
                <a:lnTo>
                  <a:pt x="244" y="10346"/>
                </a:lnTo>
                <a:lnTo>
                  <a:pt x="271" y="10320"/>
                </a:lnTo>
                <a:lnTo>
                  <a:pt x="298" y="10295"/>
                </a:lnTo>
                <a:lnTo>
                  <a:pt x="328" y="10268"/>
                </a:lnTo>
                <a:lnTo>
                  <a:pt x="360" y="10240"/>
                </a:lnTo>
                <a:lnTo>
                  <a:pt x="394" y="10213"/>
                </a:lnTo>
                <a:lnTo>
                  <a:pt x="429" y="10185"/>
                </a:lnTo>
                <a:lnTo>
                  <a:pt x="465" y="10156"/>
                </a:lnTo>
                <a:lnTo>
                  <a:pt x="504" y="10128"/>
                </a:lnTo>
                <a:lnTo>
                  <a:pt x="544" y="10099"/>
                </a:lnTo>
                <a:lnTo>
                  <a:pt x="596" y="10063"/>
                </a:lnTo>
                <a:lnTo>
                  <a:pt x="651" y="10028"/>
                </a:lnTo>
                <a:lnTo>
                  <a:pt x="705" y="9993"/>
                </a:lnTo>
                <a:lnTo>
                  <a:pt x="760" y="9960"/>
                </a:lnTo>
                <a:lnTo>
                  <a:pt x="816" y="9927"/>
                </a:lnTo>
                <a:lnTo>
                  <a:pt x="873" y="9895"/>
                </a:lnTo>
                <a:lnTo>
                  <a:pt x="930" y="9864"/>
                </a:lnTo>
                <a:lnTo>
                  <a:pt x="989" y="9833"/>
                </a:lnTo>
                <a:lnTo>
                  <a:pt x="1047" y="9804"/>
                </a:lnTo>
                <a:lnTo>
                  <a:pt x="1107" y="9775"/>
                </a:lnTo>
                <a:lnTo>
                  <a:pt x="1167" y="9747"/>
                </a:lnTo>
                <a:lnTo>
                  <a:pt x="1228" y="9721"/>
                </a:lnTo>
                <a:lnTo>
                  <a:pt x="1291" y="9694"/>
                </a:lnTo>
                <a:lnTo>
                  <a:pt x="1353" y="9669"/>
                </a:lnTo>
                <a:lnTo>
                  <a:pt x="1417" y="9644"/>
                </a:lnTo>
                <a:lnTo>
                  <a:pt x="1481" y="9620"/>
                </a:lnTo>
                <a:lnTo>
                  <a:pt x="1546" y="9598"/>
                </a:lnTo>
                <a:lnTo>
                  <a:pt x="1608" y="9577"/>
                </a:lnTo>
                <a:lnTo>
                  <a:pt x="1670" y="9557"/>
                </a:lnTo>
                <a:lnTo>
                  <a:pt x="1730" y="9539"/>
                </a:lnTo>
                <a:lnTo>
                  <a:pt x="1789" y="9522"/>
                </a:lnTo>
                <a:lnTo>
                  <a:pt x="1847" y="9507"/>
                </a:lnTo>
                <a:lnTo>
                  <a:pt x="1904" y="9493"/>
                </a:lnTo>
                <a:lnTo>
                  <a:pt x="1960" y="9481"/>
                </a:lnTo>
                <a:lnTo>
                  <a:pt x="2014" y="9470"/>
                </a:lnTo>
                <a:lnTo>
                  <a:pt x="2067" y="9460"/>
                </a:lnTo>
                <a:lnTo>
                  <a:pt x="2119" y="9452"/>
                </a:lnTo>
                <a:lnTo>
                  <a:pt x="2171" y="9446"/>
                </a:lnTo>
                <a:lnTo>
                  <a:pt x="2220" y="9441"/>
                </a:lnTo>
                <a:lnTo>
                  <a:pt x="2268" y="9437"/>
                </a:lnTo>
                <a:lnTo>
                  <a:pt x="2315" y="9435"/>
                </a:lnTo>
                <a:lnTo>
                  <a:pt x="2361" y="9434"/>
                </a:lnTo>
                <a:lnTo>
                  <a:pt x="2380" y="9436"/>
                </a:lnTo>
                <a:lnTo>
                  <a:pt x="2399" y="9439"/>
                </a:lnTo>
                <a:lnTo>
                  <a:pt x="2419" y="9444"/>
                </a:lnTo>
                <a:lnTo>
                  <a:pt x="2438" y="9452"/>
                </a:lnTo>
                <a:lnTo>
                  <a:pt x="2458" y="9463"/>
                </a:lnTo>
                <a:lnTo>
                  <a:pt x="2478" y="9475"/>
                </a:lnTo>
                <a:lnTo>
                  <a:pt x="2498" y="9489"/>
                </a:lnTo>
                <a:lnTo>
                  <a:pt x="2519" y="9507"/>
                </a:lnTo>
                <a:lnTo>
                  <a:pt x="2540" y="9525"/>
                </a:lnTo>
                <a:lnTo>
                  <a:pt x="2561" y="9547"/>
                </a:lnTo>
                <a:lnTo>
                  <a:pt x="2582" y="9570"/>
                </a:lnTo>
                <a:lnTo>
                  <a:pt x="2604" y="9597"/>
                </a:lnTo>
                <a:lnTo>
                  <a:pt x="2626" y="9624"/>
                </a:lnTo>
                <a:lnTo>
                  <a:pt x="2648" y="9655"/>
                </a:lnTo>
                <a:lnTo>
                  <a:pt x="2670" y="9687"/>
                </a:lnTo>
                <a:lnTo>
                  <a:pt x="2693" y="9722"/>
                </a:lnTo>
                <a:lnTo>
                  <a:pt x="2716" y="9760"/>
                </a:lnTo>
                <a:lnTo>
                  <a:pt x="2739" y="9799"/>
                </a:lnTo>
                <a:lnTo>
                  <a:pt x="2763" y="9841"/>
                </a:lnTo>
                <a:lnTo>
                  <a:pt x="2786" y="9885"/>
                </a:lnTo>
                <a:lnTo>
                  <a:pt x="2810" y="9931"/>
                </a:lnTo>
                <a:lnTo>
                  <a:pt x="2834" y="9979"/>
                </a:lnTo>
                <a:lnTo>
                  <a:pt x="2859" y="10030"/>
                </a:lnTo>
                <a:lnTo>
                  <a:pt x="2883" y="10083"/>
                </a:lnTo>
                <a:lnTo>
                  <a:pt x="2908" y="10138"/>
                </a:lnTo>
                <a:lnTo>
                  <a:pt x="2934" y="10195"/>
                </a:lnTo>
                <a:lnTo>
                  <a:pt x="2959" y="10256"/>
                </a:lnTo>
                <a:lnTo>
                  <a:pt x="2985" y="10317"/>
                </a:lnTo>
                <a:lnTo>
                  <a:pt x="3010" y="10382"/>
                </a:lnTo>
                <a:lnTo>
                  <a:pt x="3037" y="10448"/>
                </a:lnTo>
                <a:lnTo>
                  <a:pt x="3064" y="10517"/>
                </a:lnTo>
                <a:lnTo>
                  <a:pt x="3090" y="10588"/>
                </a:lnTo>
                <a:lnTo>
                  <a:pt x="3101" y="10616"/>
                </a:lnTo>
                <a:lnTo>
                  <a:pt x="3109" y="10643"/>
                </a:lnTo>
                <a:lnTo>
                  <a:pt x="3118" y="10668"/>
                </a:lnTo>
                <a:lnTo>
                  <a:pt x="3126" y="10690"/>
                </a:lnTo>
                <a:lnTo>
                  <a:pt x="3133" y="10711"/>
                </a:lnTo>
                <a:lnTo>
                  <a:pt x="3141" y="10728"/>
                </a:lnTo>
                <a:lnTo>
                  <a:pt x="3147" y="10745"/>
                </a:lnTo>
                <a:lnTo>
                  <a:pt x="3153" y="10760"/>
                </a:lnTo>
                <a:lnTo>
                  <a:pt x="3160" y="10786"/>
                </a:lnTo>
                <a:lnTo>
                  <a:pt x="3172" y="10819"/>
                </a:lnTo>
                <a:lnTo>
                  <a:pt x="3188" y="10860"/>
                </a:lnTo>
                <a:lnTo>
                  <a:pt x="3207" y="10910"/>
                </a:lnTo>
                <a:lnTo>
                  <a:pt x="3232" y="10978"/>
                </a:lnTo>
                <a:lnTo>
                  <a:pt x="3256" y="11044"/>
                </a:lnTo>
                <a:lnTo>
                  <a:pt x="3281" y="11108"/>
                </a:lnTo>
                <a:lnTo>
                  <a:pt x="3304" y="11170"/>
                </a:lnTo>
                <a:lnTo>
                  <a:pt x="3328" y="11229"/>
                </a:lnTo>
                <a:lnTo>
                  <a:pt x="3351" y="11288"/>
                </a:lnTo>
                <a:lnTo>
                  <a:pt x="3374" y="11343"/>
                </a:lnTo>
                <a:lnTo>
                  <a:pt x="3397" y="11396"/>
                </a:lnTo>
                <a:lnTo>
                  <a:pt x="3419" y="11448"/>
                </a:lnTo>
                <a:lnTo>
                  <a:pt x="3442" y="11496"/>
                </a:lnTo>
                <a:lnTo>
                  <a:pt x="3464" y="11543"/>
                </a:lnTo>
                <a:lnTo>
                  <a:pt x="3486" y="11587"/>
                </a:lnTo>
                <a:lnTo>
                  <a:pt x="3507" y="11630"/>
                </a:lnTo>
                <a:lnTo>
                  <a:pt x="3529" y="11670"/>
                </a:lnTo>
                <a:lnTo>
                  <a:pt x="3550" y="11708"/>
                </a:lnTo>
                <a:lnTo>
                  <a:pt x="3571" y="11744"/>
                </a:lnTo>
                <a:lnTo>
                  <a:pt x="3591" y="11778"/>
                </a:lnTo>
                <a:lnTo>
                  <a:pt x="3612" y="11809"/>
                </a:lnTo>
                <a:lnTo>
                  <a:pt x="3631" y="11839"/>
                </a:lnTo>
                <a:lnTo>
                  <a:pt x="3652" y="11866"/>
                </a:lnTo>
                <a:lnTo>
                  <a:pt x="3671" y="11891"/>
                </a:lnTo>
                <a:lnTo>
                  <a:pt x="3691" y="11914"/>
                </a:lnTo>
                <a:lnTo>
                  <a:pt x="3709" y="11934"/>
                </a:lnTo>
                <a:lnTo>
                  <a:pt x="3727" y="11953"/>
                </a:lnTo>
                <a:lnTo>
                  <a:pt x="3746" y="11969"/>
                </a:lnTo>
                <a:lnTo>
                  <a:pt x="3764" y="11984"/>
                </a:lnTo>
                <a:lnTo>
                  <a:pt x="3783" y="11996"/>
                </a:lnTo>
                <a:lnTo>
                  <a:pt x="3800" y="12005"/>
                </a:lnTo>
                <a:lnTo>
                  <a:pt x="3818" y="12013"/>
                </a:lnTo>
                <a:lnTo>
                  <a:pt x="3835" y="12018"/>
                </a:lnTo>
                <a:lnTo>
                  <a:pt x="3851" y="12021"/>
                </a:lnTo>
                <a:lnTo>
                  <a:pt x="3868" y="12022"/>
                </a:lnTo>
                <a:lnTo>
                  <a:pt x="3883" y="12020"/>
                </a:lnTo>
                <a:lnTo>
                  <a:pt x="3902" y="12013"/>
                </a:lnTo>
                <a:lnTo>
                  <a:pt x="3922" y="12001"/>
                </a:lnTo>
                <a:lnTo>
                  <a:pt x="3946" y="11984"/>
                </a:lnTo>
                <a:lnTo>
                  <a:pt x="3971" y="11961"/>
                </a:lnTo>
                <a:lnTo>
                  <a:pt x="4000" y="11934"/>
                </a:lnTo>
                <a:lnTo>
                  <a:pt x="4031" y="11903"/>
                </a:lnTo>
                <a:lnTo>
                  <a:pt x="4064" y="11866"/>
                </a:lnTo>
                <a:lnTo>
                  <a:pt x="4100" y="11824"/>
                </a:lnTo>
                <a:lnTo>
                  <a:pt x="4139" y="11777"/>
                </a:lnTo>
                <a:lnTo>
                  <a:pt x="4181" y="11725"/>
                </a:lnTo>
                <a:lnTo>
                  <a:pt x="4225" y="11669"/>
                </a:lnTo>
                <a:lnTo>
                  <a:pt x="4272" y="11607"/>
                </a:lnTo>
                <a:lnTo>
                  <a:pt x="4321" y="11541"/>
                </a:lnTo>
                <a:lnTo>
                  <a:pt x="4374" y="11469"/>
                </a:lnTo>
                <a:lnTo>
                  <a:pt x="4429" y="11393"/>
                </a:lnTo>
                <a:lnTo>
                  <a:pt x="4485" y="11312"/>
                </a:lnTo>
                <a:lnTo>
                  <a:pt x="4546" y="11226"/>
                </a:lnTo>
                <a:lnTo>
                  <a:pt x="4608" y="11135"/>
                </a:lnTo>
                <a:lnTo>
                  <a:pt x="4674" y="11039"/>
                </a:lnTo>
                <a:lnTo>
                  <a:pt x="4741" y="10938"/>
                </a:lnTo>
                <a:lnTo>
                  <a:pt x="4812" y="10833"/>
                </a:lnTo>
                <a:lnTo>
                  <a:pt x="4885" y="10721"/>
                </a:lnTo>
                <a:lnTo>
                  <a:pt x="4961" y="10606"/>
                </a:lnTo>
                <a:lnTo>
                  <a:pt x="5119" y="10360"/>
                </a:lnTo>
                <a:lnTo>
                  <a:pt x="5289" y="10094"/>
                </a:lnTo>
                <a:lnTo>
                  <a:pt x="5469" y="9809"/>
                </a:lnTo>
                <a:lnTo>
                  <a:pt x="5659" y="9504"/>
                </a:lnTo>
                <a:lnTo>
                  <a:pt x="5856" y="9190"/>
                </a:lnTo>
                <a:lnTo>
                  <a:pt x="6051" y="8878"/>
                </a:lnTo>
                <a:lnTo>
                  <a:pt x="6248" y="8570"/>
                </a:lnTo>
                <a:lnTo>
                  <a:pt x="6446" y="8263"/>
                </a:lnTo>
                <a:lnTo>
                  <a:pt x="6643" y="7959"/>
                </a:lnTo>
                <a:lnTo>
                  <a:pt x="6841" y="7658"/>
                </a:lnTo>
                <a:lnTo>
                  <a:pt x="7040" y="7359"/>
                </a:lnTo>
                <a:lnTo>
                  <a:pt x="7238" y="7061"/>
                </a:lnTo>
                <a:lnTo>
                  <a:pt x="7437" y="6767"/>
                </a:lnTo>
                <a:lnTo>
                  <a:pt x="7637" y="6475"/>
                </a:lnTo>
                <a:lnTo>
                  <a:pt x="7837" y="6185"/>
                </a:lnTo>
                <a:lnTo>
                  <a:pt x="8036" y="5897"/>
                </a:lnTo>
                <a:lnTo>
                  <a:pt x="8237" y="5612"/>
                </a:lnTo>
                <a:lnTo>
                  <a:pt x="8438" y="5330"/>
                </a:lnTo>
                <a:lnTo>
                  <a:pt x="8639" y="5050"/>
                </a:lnTo>
                <a:lnTo>
                  <a:pt x="8841" y="4772"/>
                </a:lnTo>
                <a:lnTo>
                  <a:pt x="8981" y="4581"/>
                </a:lnTo>
                <a:lnTo>
                  <a:pt x="9118" y="4394"/>
                </a:lnTo>
                <a:lnTo>
                  <a:pt x="9254" y="4211"/>
                </a:lnTo>
                <a:lnTo>
                  <a:pt x="9388" y="4032"/>
                </a:lnTo>
                <a:lnTo>
                  <a:pt x="9520" y="3857"/>
                </a:lnTo>
                <a:lnTo>
                  <a:pt x="9650" y="3686"/>
                </a:lnTo>
                <a:lnTo>
                  <a:pt x="9778" y="3519"/>
                </a:lnTo>
                <a:lnTo>
                  <a:pt x="9905" y="3356"/>
                </a:lnTo>
                <a:lnTo>
                  <a:pt x="10030" y="3196"/>
                </a:lnTo>
                <a:lnTo>
                  <a:pt x="10153" y="3040"/>
                </a:lnTo>
                <a:lnTo>
                  <a:pt x="10275" y="2888"/>
                </a:lnTo>
                <a:lnTo>
                  <a:pt x="10395" y="2741"/>
                </a:lnTo>
                <a:lnTo>
                  <a:pt x="10513" y="2596"/>
                </a:lnTo>
                <a:lnTo>
                  <a:pt x="10628" y="2457"/>
                </a:lnTo>
                <a:lnTo>
                  <a:pt x="10743" y="2321"/>
                </a:lnTo>
                <a:lnTo>
                  <a:pt x="10855" y="2187"/>
                </a:lnTo>
                <a:lnTo>
                  <a:pt x="10964" y="2060"/>
                </a:lnTo>
                <a:lnTo>
                  <a:pt x="11071" y="1939"/>
                </a:lnTo>
                <a:lnTo>
                  <a:pt x="11172" y="1825"/>
                </a:lnTo>
                <a:lnTo>
                  <a:pt x="11271" y="1717"/>
                </a:lnTo>
                <a:lnTo>
                  <a:pt x="11365" y="1615"/>
                </a:lnTo>
                <a:lnTo>
                  <a:pt x="11455" y="1518"/>
                </a:lnTo>
                <a:lnTo>
                  <a:pt x="11541" y="1428"/>
                </a:lnTo>
                <a:lnTo>
                  <a:pt x="11624" y="1345"/>
                </a:lnTo>
                <a:lnTo>
                  <a:pt x="11702" y="1267"/>
                </a:lnTo>
                <a:lnTo>
                  <a:pt x="11777" y="1195"/>
                </a:lnTo>
                <a:lnTo>
                  <a:pt x="11812" y="1163"/>
                </a:lnTo>
                <a:lnTo>
                  <a:pt x="11847" y="1131"/>
                </a:lnTo>
                <a:lnTo>
                  <a:pt x="11882" y="1101"/>
                </a:lnTo>
                <a:lnTo>
                  <a:pt x="11915" y="1072"/>
                </a:lnTo>
                <a:lnTo>
                  <a:pt x="11947" y="1045"/>
                </a:lnTo>
                <a:lnTo>
                  <a:pt x="11977" y="1019"/>
                </a:lnTo>
                <a:lnTo>
                  <a:pt x="12008" y="996"/>
                </a:lnTo>
                <a:lnTo>
                  <a:pt x="12037" y="973"/>
                </a:lnTo>
                <a:lnTo>
                  <a:pt x="12064" y="952"/>
                </a:lnTo>
                <a:lnTo>
                  <a:pt x="12092" y="933"/>
                </a:lnTo>
                <a:lnTo>
                  <a:pt x="12118" y="915"/>
                </a:lnTo>
                <a:lnTo>
                  <a:pt x="12143" y="899"/>
                </a:lnTo>
                <a:lnTo>
                  <a:pt x="12216" y="858"/>
                </a:lnTo>
                <a:lnTo>
                  <a:pt x="12292" y="818"/>
                </a:lnTo>
                <a:lnTo>
                  <a:pt x="12371" y="778"/>
                </a:lnTo>
                <a:lnTo>
                  <a:pt x="12453" y="740"/>
                </a:lnTo>
                <a:lnTo>
                  <a:pt x="12537" y="702"/>
                </a:lnTo>
                <a:lnTo>
                  <a:pt x="12623" y="665"/>
                </a:lnTo>
                <a:lnTo>
                  <a:pt x="12713" y="629"/>
                </a:lnTo>
                <a:lnTo>
                  <a:pt x="12805" y="593"/>
                </a:lnTo>
                <a:lnTo>
                  <a:pt x="12899" y="558"/>
                </a:lnTo>
                <a:lnTo>
                  <a:pt x="12996" y="523"/>
                </a:lnTo>
                <a:lnTo>
                  <a:pt x="13097" y="489"/>
                </a:lnTo>
                <a:lnTo>
                  <a:pt x="13199" y="456"/>
                </a:lnTo>
                <a:lnTo>
                  <a:pt x="13305" y="425"/>
                </a:lnTo>
                <a:lnTo>
                  <a:pt x="13412" y="393"/>
                </a:lnTo>
                <a:lnTo>
                  <a:pt x="13523" y="362"/>
                </a:lnTo>
                <a:lnTo>
                  <a:pt x="13636" y="332"/>
                </a:lnTo>
                <a:lnTo>
                  <a:pt x="13750" y="304"/>
                </a:lnTo>
                <a:lnTo>
                  <a:pt x="13866" y="276"/>
                </a:lnTo>
                <a:lnTo>
                  <a:pt x="13984" y="249"/>
                </a:lnTo>
                <a:lnTo>
                  <a:pt x="14104" y="224"/>
                </a:lnTo>
                <a:lnTo>
                  <a:pt x="14225" y="199"/>
                </a:lnTo>
                <a:lnTo>
                  <a:pt x="14348" y="176"/>
                </a:lnTo>
                <a:lnTo>
                  <a:pt x="14473" y="154"/>
                </a:lnTo>
                <a:lnTo>
                  <a:pt x="14600" y="133"/>
                </a:lnTo>
                <a:lnTo>
                  <a:pt x="14728" y="112"/>
                </a:lnTo>
                <a:lnTo>
                  <a:pt x="14858" y="94"/>
                </a:lnTo>
                <a:lnTo>
                  <a:pt x="14989" y="75"/>
                </a:lnTo>
                <a:lnTo>
                  <a:pt x="15123" y="58"/>
                </a:lnTo>
                <a:lnTo>
                  <a:pt x="15258" y="42"/>
                </a:lnTo>
                <a:lnTo>
                  <a:pt x="15394" y="27"/>
                </a:lnTo>
                <a:lnTo>
                  <a:pt x="15532" y="14"/>
                </a:lnTo>
                <a:lnTo>
                  <a:pt x="15672" y="0"/>
                </a:lnTo>
                <a:lnTo>
                  <a:pt x="15756" y="439"/>
                </a:lnTo>
              </a:path>
            </a:pathLst>
          </a:custGeom>
          <a:solidFill>
            <a:srgbClr val="2C97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3916;p32"/>
          <p:cNvSpPr/>
          <p:nvPr/>
        </p:nvSpPr>
        <p:spPr>
          <a:xfrm>
            <a:off x="4002259" y="2296025"/>
            <a:ext cx="226260" cy="218613"/>
          </a:xfrm>
          <a:custGeom>
            <a:avLst/>
            <a:gdLst/>
            <a:ahLst/>
            <a:cxnLst/>
            <a:rect l="l" t="t" r="r" b="b"/>
            <a:pathLst>
              <a:path w="15756" h="16364" extrusionOk="0">
                <a:moveTo>
                  <a:pt x="15756" y="439"/>
                </a:moveTo>
                <a:lnTo>
                  <a:pt x="15557" y="659"/>
                </a:lnTo>
                <a:lnTo>
                  <a:pt x="15359" y="881"/>
                </a:lnTo>
                <a:lnTo>
                  <a:pt x="15163" y="1101"/>
                </a:lnTo>
                <a:lnTo>
                  <a:pt x="14967" y="1322"/>
                </a:lnTo>
                <a:lnTo>
                  <a:pt x="14772" y="1543"/>
                </a:lnTo>
                <a:lnTo>
                  <a:pt x="14579" y="1764"/>
                </a:lnTo>
                <a:lnTo>
                  <a:pt x="14387" y="1985"/>
                </a:lnTo>
                <a:lnTo>
                  <a:pt x="14196" y="2207"/>
                </a:lnTo>
                <a:lnTo>
                  <a:pt x="14005" y="2427"/>
                </a:lnTo>
                <a:lnTo>
                  <a:pt x="13816" y="2649"/>
                </a:lnTo>
                <a:lnTo>
                  <a:pt x="13627" y="2870"/>
                </a:lnTo>
                <a:lnTo>
                  <a:pt x="13440" y="3091"/>
                </a:lnTo>
                <a:lnTo>
                  <a:pt x="13253" y="3313"/>
                </a:lnTo>
                <a:lnTo>
                  <a:pt x="13069" y="3535"/>
                </a:lnTo>
                <a:lnTo>
                  <a:pt x="12885" y="3756"/>
                </a:lnTo>
                <a:lnTo>
                  <a:pt x="12701" y="3978"/>
                </a:lnTo>
                <a:lnTo>
                  <a:pt x="12519" y="4199"/>
                </a:lnTo>
                <a:lnTo>
                  <a:pt x="12338" y="4421"/>
                </a:lnTo>
                <a:lnTo>
                  <a:pt x="12158" y="4643"/>
                </a:lnTo>
                <a:lnTo>
                  <a:pt x="11979" y="4865"/>
                </a:lnTo>
                <a:lnTo>
                  <a:pt x="11801" y="5088"/>
                </a:lnTo>
                <a:lnTo>
                  <a:pt x="11624" y="5309"/>
                </a:lnTo>
                <a:lnTo>
                  <a:pt x="11448" y="5531"/>
                </a:lnTo>
                <a:lnTo>
                  <a:pt x="11273" y="5754"/>
                </a:lnTo>
                <a:lnTo>
                  <a:pt x="11099" y="5976"/>
                </a:lnTo>
                <a:lnTo>
                  <a:pt x="10927" y="6198"/>
                </a:lnTo>
                <a:lnTo>
                  <a:pt x="10754" y="6422"/>
                </a:lnTo>
                <a:lnTo>
                  <a:pt x="10583" y="6644"/>
                </a:lnTo>
                <a:lnTo>
                  <a:pt x="10413" y="6867"/>
                </a:lnTo>
                <a:lnTo>
                  <a:pt x="10244" y="7090"/>
                </a:lnTo>
                <a:lnTo>
                  <a:pt x="10076" y="7312"/>
                </a:lnTo>
                <a:lnTo>
                  <a:pt x="9911" y="7536"/>
                </a:lnTo>
                <a:lnTo>
                  <a:pt x="9745" y="7758"/>
                </a:lnTo>
                <a:lnTo>
                  <a:pt x="9580" y="7981"/>
                </a:lnTo>
                <a:lnTo>
                  <a:pt x="9417" y="8202"/>
                </a:lnTo>
                <a:lnTo>
                  <a:pt x="9255" y="8423"/>
                </a:lnTo>
                <a:lnTo>
                  <a:pt x="9095" y="8644"/>
                </a:lnTo>
                <a:lnTo>
                  <a:pt x="8936" y="8864"/>
                </a:lnTo>
                <a:lnTo>
                  <a:pt x="8779" y="9084"/>
                </a:lnTo>
                <a:lnTo>
                  <a:pt x="8623" y="9304"/>
                </a:lnTo>
                <a:lnTo>
                  <a:pt x="8468" y="9522"/>
                </a:lnTo>
                <a:lnTo>
                  <a:pt x="8316" y="9740"/>
                </a:lnTo>
                <a:lnTo>
                  <a:pt x="8164" y="9959"/>
                </a:lnTo>
                <a:lnTo>
                  <a:pt x="8015" y="10176"/>
                </a:lnTo>
                <a:lnTo>
                  <a:pt x="7865" y="10393"/>
                </a:lnTo>
                <a:lnTo>
                  <a:pt x="7719" y="10609"/>
                </a:lnTo>
                <a:lnTo>
                  <a:pt x="7572" y="10826"/>
                </a:lnTo>
                <a:lnTo>
                  <a:pt x="7428" y="11041"/>
                </a:lnTo>
                <a:lnTo>
                  <a:pt x="7285" y="11256"/>
                </a:lnTo>
                <a:lnTo>
                  <a:pt x="7144" y="11471"/>
                </a:lnTo>
                <a:lnTo>
                  <a:pt x="7004" y="11685"/>
                </a:lnTo>
                <a:lnTo>
                  <a:pt x="6865" y="11898"/>
                </a:lnTo>
                <a:lnTo>
                  <a:pt x="6727" y="12113"/>
                </a:lnTo>
                <a:lnTo>
                  <a:pt x="6592" y="12325"/>
                </a:lnTo>
                <a:lnTo>
                  <a:pt x="6458" y="12538"/>
                </a:lnTo>
                <a:lnTo>
                  <a:pt x="6325" y="12749"/>
                </a:lnTo>
                <a:lnTo>
                  <a:pt x="6193" y="12961"/>
                </a:lnTo>
                <a:lnTo>
                  <a:pt x="6063" y="13172"/>
                </a:lnTo>
                <a:lnTo>
                  <a:pt x="5935" y="13382"/>
                </a:lnTo>
                <a:lnTo>
                  <a:pt x="5808" y="13593"/>
                </a:lnTo>
                <a:lnTo>
                  <a:pt x="5682" y="13803"/>
                </a:lnTo>
                <a:lnTo>
                  <a:pt x="5558" y="14012"/>
                </a:lnTo>
                <a:lnTo>
                  <a:pt x="5435" y="14221"/>
                </a:lnTo>
                <a:lnTo>
                  <a:pt x="5313" y="14429"/>
                </a:lnTo>
                <a:lnTo>
                  <a:pt x="5272" y="14500"/>
                </a:lnTo>
                <a:lnTo>
                  <a:pt x="5229" y="14578"/>
                </a:lnTo>
                <a:lnTo>
                  <a:pt x="5184" y="14660"/>
                </a:lnTo>
                <a:lnTo>
                  <a:pt x="5136" y="14746"/>
                </a:lnTo>
                <a:lnTo>
                  <a:pt x="5087" y="14839"/>
                </a:lnTo>
                <a:lnTo>
                  <a:pt x="5034" y="14935"/>
                </a:lnTo>
                <a:lnTo>
                  <a:pt x="4981" y="15037"/>
                </a:lnTo>
                <a:lnTo>
                  <a:pt x="4926" y="15144"/>
                </a:lnTo>
                <a:lnTo>
                  <a:pt x="4884" y="15219"/>
                </a:lnTo>
                <a:lnTo>
                  <a:pt x="4840" y="15292"/>
                </a:lnTo>
                <a:lnTo>
                  <a:pt x="4795" y="15362"/>
                </a:lnTo>
                <a:lnTo>
                  <a:pt x="4748" y="15430"/>
                </a:lnTo>
                <a:lnTo>
                  <a:pt x="4699" y="15496"/>
                </a:lnTo>
                <a:lnTo>
                  <a:pt x="4649" y="15559"/>
                </a:lnTo>
                <a:lnTo>
                  <a:pt x="4597" y="15620"/>
                </a:lnTo>
                <a:lnTo>
                  <a:pt x="4544" y="15678"/>
                </a:lnTo>
                <a:lnTo>
                  <a:pt x="4488" y="15734"/>
                </a:lnTo>
                <a:lnTo>
                  <a:pt x="4432" y="15788"/>
                </a:lnTo>
                <a:lnTo>
                  <a:pt x="4374" y="15839"/>
                </a:lnTo>
                <a:lnTo>
                  <a:pt x="4314" y="15888"/>
                </a:lnTo>
                <a:lnTo>
                  <a:pt x="4253" y="15934"/>
                </a:lnTo>
                <a:lnTo>
                  <a:pt x="4189" y="15978"/>
                </a:lnTo>
                <a:lnTo>
                  <a:pt x="4125" y="16020"/>
                </a:lnTo>
                <a:lnTo>
                  <a:pt x="4058" y="16059"/>
                </a:lnTo>
                <a:lnTo>
                  <a:pt x="3991" y="16096"/>
                </a:lnTo>
                <a:lnTo>
                  <a:pt x="3921" y="16131"/>
                </a:lnTo>
                <a:lnTo>
                  <a:pt x="3850" y="16163"/>
                </a:lnTo>
                <a:lnTo>
                  <a:pt x="3778" y="16192"/>
                </a:lnTo>
                <a:lnTo>
                  <a:pt x="3703" y="16220"/>
                </a:lnTo>
                <a:lnTo>
                  <a:pt x="3627" y="16245"/>
                </a:lnTo>
                <a:lnTo>
                  <a:pt x="3550" y="16267"/>
                </a:lnTo>
                <a:lnTo>
                  <a:pt x="3471" y="16288"/>
                </a:lnTo>
                <a:lnTo>
                  <a:pt x="3390" y="16305"/>
                </a:lnTo>
                <a:lnTo>
                  <a:pt x="3308" y="16321"/>
                </a:lnTo>
                <a:lnTo>
                  <a:pt x="3225" y="16334"/>
                </a:lnTo>
                <a:lnTo>
                  <a:pt x="3139" y="16344"/>
                </a:lnTo>
                <a:lnTo>
                  <a:pt x="3051" y="16353"/>
                </a:lnTo>
                <a:lnTo>
                  <a:pt x="2962" y="16358"/>
                </a:lnTo>
                <a:lnTo>
                  <a:pt x="2872" y="16363"/>
                </a:lnTo>
                <a:lnTo>
                  <a:pt x="2781" y="16364"/>
                </a:lnTo>
                <a:lnTo>
                  <a:pt x="2697" y="16364"/>
                </a:lnTo>
                <a:lnTo>
                  <a:pt x="2616" y="16362"/>
                </a:lnTo>
                <a:lnTo>
                  <a:pt x="2540" y="16360"/>
                </a:lnTo>
                <a:lnTo>
                  <a:pt x="2467" y="16356"/>
                </a:lnTo>
                <a:lnTo>
                  <a:pt x="2397" y="16351"/>
                </a:lnTo>
                <a:lnTo>
                  <a:pt x="2330" y="16346"/>
                </a:lnTo>
                <a:lnTo>
                  <a:pt x="2268" y="16340"/>
                </a:lnTo>
                <a:lnTo>
                  <a:pt x="2209" y="16333"/>
                </a:lnTo>
                <a:lnTo>
                  <a:pt x="2153" y="16325"/>
                </a:lnTo>
                <a:lnTo>
                  <a:pt x="2101" y="16315"/>
                </a:lnTo>
                <a:lnTo>
                  <a:pt x="2052" y="16305"/>
                </a:lnTo>
                <a:lnTo>
                  <a:pt x="2007" y="16294"/>
                </a:lnTo>
                <a:lnTo>
                  <a:pt x="1965" y="16282"/>
                </a:lnTo>
                <a:lnTo>
                  <a:pt x="1927" y="16269"/>
                </a:lnTo>
                <a:lnTo>
                  <a:pt x="1909" y="16262"/>
                </a:lnTo>
                <a:lnTo>
                  <a:pt x="1892" y="16255"/>
                </a:lnTo>
                <a:lnTo>
                  <a:pt x="1877" y="16247"/>
                </a:lnTo>
                <a:lnTo>
                  <a:pt x="1861" y="16240"/>
                </a:lnTo>
                <a:lnTo>
                  <a:pt x="1846" y="16231"/>
                </a:lnTo>
                <a:lnTo>
                  <a:pt x="1832" y="16223"/>
                </a:lnTo>
                <a:lnTo>
                  <a:pt x="1817" y="16214"/>
                </a:lnTo>
                <a:lnTo>
                  <a:pt x="1802" y="16204"/>
                </a:lnTo>
                <a:lnTo>
                  <a:pt x="1788" y="16193"/>
                </a:lnTo>
                <a:lnTo>
                  <a:pt x="1772" y="16181"/>
                </a:lnTo>
                <a:lnTo>
                  <a:pt x="1758" y="16170"/>
                </a:lnTo>
                <a:lnTo>
                  <a:pt x="1743" y="16157"/>
                </a:lnTo>
                <a:lnTo>
                  <a:pt x="1728" y="16143"/>
                </a:lnTo>
                <a:lnTo>
                  <a:pt x="1713" y="16129"/>
                </a:lnTo>
                <a:lnTo>
                  <a:pt x="1697" y="16114"/>
                </a:lnTo>
                <a:lnTo>
                  <a:pt x="1683" y="16098"/>
                </a:lnTo>
                <a:lnTo>
                  <a:pt x="1653" y="16065"/>
                </a:lnTo>
                <a:lnTo>
                  <a:pt x="1623" y="16028"/>
                </a:lnTo>
                <a:lnTo>
                  <a:pt x="1593" y="15990"/>
                </a:lnTo>
                <a:lnTo>
                  <a:pt x="1562" y="15948"/>
                </a:lnTo>
                <a:lnTo>
                  <a:pt x="1533" y="15903"/>
                </a:lnTo>
                <a:lnTo>
                  <a:pt x="1502" y="15855"/>
                </a:lnTo>
                <a:lnTo>
                  <a:pt x="1471" y="15805"/>
                </a:lnTo>
                <a:lnTo>
                  <a:pt x="1441" y="15752"/>
                </a:lnTo>
                <a:lnTo>
                  <a:pt x="1411" y="15696"/>
                </a:lnTo>
                <a:lnTo>
                  <a:pt x="1380" y="15637"/>
                </a:lnTo>
                <a:lnTo>
                  <a:pt x="1344" y="15566"/>
                </a:lnTo>
                <a:lnTo>
                  <a:pt x="1309" y="15495"/>
                </a:lnTo>
                <a:lnTo>
                  <a:pt x="1274" y="15422"/>
                </a:lnTo>
                <a:lnTo>
                  <a:pt x="1240" y="15349"/>
                </a:lnTo>
                <a:lnTo>
                  <a:pt x="1206" y="15275"/>
                </a:lnTo>
                <a:lnTo>
                  <a:pt x="1172" y="15200"/>
                </a:lnTo>
                <a:lnTo>
                  <a:pt x="1139" y="15126"/>
                </a:lnTo>
                <a:lnTo>
                  <a:pt x="1105" y="15051"/>
                </a:lnTo>
                <a:lnTo>
                  <a:pt x="1073" y="14974"/>
                </a:lnTo>
                <a:lnTo>
                  <a:pt x="1041" y="14898"/>
                </a:lnTo>
                <a:lnTo>
                  <a:pt x="1008" y="14820"/>
                </a:lnTo>
                <a:lnTo>
                  <a:pt x="976" y="14742"/>
                </a:lnTo>
                <a:lnTo>
                  <a:pt x="946" y="14663"/>
                </a:lnTo>
                <a:lnTo>
                  <a:pt x="914" y="14585"/>
                </a:lnTo>
                <a:lnTo>
                  <a:pt x="883" y="14505"/>
                </a:lnTo>
                <a:lnTo>
                  <a:pt x="853" y="14424"/>
                </a:lnTo>
                <a:lnTo>
                  <a:pt x="823" y="14343"/>
                </a:lnTo>
                <a:lnTo>
                  <a:pt x="793" y="14262"/>
                </a:lnTo>
                <a:lnTo>
                  <a:pt x="763" y="14179"/>
                </a:lnTo>
                <a:lnTo>
                  <a:pt x="734" y="14096"/>
                </a:lnTo>
                <a:lnTo>
                  <a:pt x="676" y="13929"/>
                </a:lnTo>
                <a:lnTo>
                  <a:pt x="620" y="13759"/>
                </a:lnTo>
                <a:lnTo>
                  <a:pt x="565" y="13585"/>
                </a:lnTo>
                <a:lnTo>
                  <a:pt x="510" y="13410"/>
                </a:lnTo>
                <a:lnTo>
                  <a:pt x="457" y="13233"/>
                </a:lnTo>
                <a:lnTo>
                  <a:pt x="405" y="13052"/>
                </a:lnTo>
                <a:lnTo>
                  <a:pt x="356" y="12875"/>
                </a:lnTo>
                <a:lnTo>
                  <a:pt x="311" y="12704"/>
                </a:lnTo>
                <a:lnTo>
                  <a:pt x="268" y="12540"/>
                </a:lnTo>
                <a:lnTo>
                  <a:pt x="228" y="12383"/>
                </a:lnTo>
                <a:lnTo>
                  <a:pt x="192" y="12233"/>
                </a:lnTo>
                <a:lnTo>
                  <a:pt x="158" y="12088"/>
                </a:lnTo>
                <a:lnTo>
                  <a:pt x="128" y="11951"/>
                </a:lnTo>
                <a:lnTo>
                  <a:pt x="102" y="11821"/>
                </a:lnTo>
                <a:lnTo>
                  <a:pt x="78" y="11697"/>
                </a:lnTo>
                <a:lnTo>
                  <a:pt x="58" y="11579"/>
                </a:lnTo>
                <a:lnTo>
                  <a:pt x="49" y="11522"/>
                </a:lnTo>
                <a:lnTo>
                  <a:pt x="40" y="11468"/>
                </a:lnTo>
                <a:lnTo>
                  <a:pt x="32" y="11416"/>
                </a:lnTo>
                <a:lnTo>
                  <a:pt x="26" y="11365"/>
                </a:lnTo>
                <a:lnTo>
                  <a:pt x="20" y="11314"/>
                </a:lnTo>
                <a:lnTo>
                  <a:pt x="15" y="11267"/>
                </a:lnTo>
                <a:lnTo>
                  <a:pt x="11" y="11221"/>
                </a:lnTo>
                <a:lnTo>
                  <a:pt x="7" y="11176"/>
                </a:lnTo>
                <a:lnTo>
                  <a:pt x="3" y="11134"/>
                </a:lnTo>
                <a:lnTo>
                  <a:pt x="2" y="11092"/>
                </a:lnTo>
                <a:lnTo>
                  <a:pt x="0" y="11053"/>
                </a:lnTo>
                <a:lnTo>
                  <a:pt x="0" y="11015"/>
                </a:lnTo>
                <a:lnTo>
                  <a:pt x="0" y="10976"/>
                </a:lnTo>
                <a:lnTo>
                  <a:pt x="2" y="10938"/>
                </a:lnTo>
                <a:lnTo>
                  <a:pt x="4" y="10900"/>
                </a:lnTo>
                <a:lnTo>
                  <a:pt x="8" y="10864"/>
                </a:lnTo>
                <a:lnTo>
                  <a:pt x="11" y="10830"/>
                </a:lnTo>
                <a:lnTo>
                  <a:pt x="16" y="10796"/>
                </a:lnTo>
                <a:lnTo>
                  <a:pt x="21" y="10763"/>
                </a:lnTo>
                <a:lnTo>
                  <a:pt x="27" y="10731"/>
                </a:lnTo>
                <a:lnTo>
                  <a:pt x="34" y="10700"/>
                </a:lnTo>
                <a:lnTo>
                  <a:pt x="42" y="10671"/>
                </a:lnTo>
                <a:lnTo>
                  <a:pt x="51" y="10642"/>
                </a:lnTo>
                <a:lnTo>
                  <a:pt x="61" y="10614"/>
                </a:lnTo>
                <a:lnTo>
                  <a:pt x="71" y="10588"/>
                </a:lnTo>
                <a:lnTo>
                  <a:pt x="81" y="10562"/>
                </a:lnTo>
                <a:lnTo>
                  <a:pt x="94" y="10539"/>
                </a:lnTo>
                <a:lnTo>
                  <a:pt x="106" y="10515"/>
                </a:lnTo>
                <a:lnTo>
                  <a:pt x="120" y="10492"/>
                </a:lnTo>
                <a:lnTo>
                  <a:pt x="137" y="10469"/>
                </a:lnTo>
                <a:lnTo>
                  <a:pt x="155" y="10445"/>
                </a:lnTo>
                <a:lnTo>
                  <a:pt x="175" y="10421"/>
                </a:lnTo>
                <a:lnTo>
                  <a:pt x="196" y="10397"/>
                </a:lnTo>
                <a:lnTo>
                  <a:pt x="219" y="10372"/>
                </a:lnTo>
                <a:lnTo>
                  <a:pt x="244" y="10346"/>
                </a:lnTo>
                <a:lnTo>
                  <a:pt x="271" y="10320"/>
                </a:lnTo>
                <a:lnTo>
                  <a:pt x="298" y="10295"/>
                </a:lnTo>
                <a:lnTo>
                  <a:pt x="328" y="10268"/>
                </a:lnTo>
                <a:lnTo>
                  <a:pt x="360" y="10240"/>
                </a:lnTo>
                <a:lnTo>
                  <a:pt x="394" y="10213"/>
                </a:lnTo>
                <a:lnTo>
                  <a:pt x="429" y="10185"/>
                </a:lnTo>
                <a:lnTo>
                  <a:pt x="465" y="10156"/>
                </a:lnTo>
                <a:lnTo>
                  <a:pt x="504" y="10128"/>
                </a:lnTo>
                <a:lnTo>
                  <a:pt x="544" y="10099"/>
                </a:lnTo>
                <a:lnTo>
                  <a:pt x="596" y="10063"/>
                </a:lnTo>
                <a:lnTo>
                  <a:pt x="651" y="10028"/>
                </a:lnTo>
                <a:lnTo>
                  <a:pt x="705" y="9993"/>
                </a:lnTo>
                <a:lnTo>
                  <a:pt x="760" y="9960"/>
                </a:lnTo>
                <a:lnTo>
                  <a:pt x="816" y="9927"/>
                </a:lnTo>
                <a:lnTo>
                  <a:pt x="873" y="9895"/>
                </a:lnTo>
                <a:lnTo>
                  <a:pt x="930" y="9864"/>
                </a:lnTo>
                <a:lnTo>
                  <a:pt x="989" y="9833"/>
                </a:lnTo>
                <a:lnTo>
                  <a:pt x="1047" y="9804"/>
                </a:lnTo>
                <a:lnTo>
                  <a:pt x="1107" y="9775"/>
                </a:lnTo>
                <a:lnTo>
                  <a:pt x="1167" y="9747"/>
                </a:lnTo>
                <a:lnTo>
                  <a:pt x="1228" y="9721"/>
                </a:lnTo>
                <a:lnTo>
                  <a:pt x="1291" y="9694"/>
                </a:lnTo>
                <a:lnTo>
                  <a:pt x="1353" y="9669"/>
                </a:lnTo>
                <a:lnTo>
                  <a:pt x="1417" y="9644"/>
                </a:lnTo>
                <a:lnTo>
                  <a:pt x="1481" y="9620"/>
                </a:lnTo>
                <a:lnTo>
                  <a:pt x="1546" y="9598"/>
                </a:lnTo>
                <a:lnTo>
                  <a:pt x="1608" y="9577"/>
                </a:lnTo>
                <a:lnTo>
                  <a:pt x="1670" y="9557"/>
                </a:lnTo>
                <a:lnTo>
                  <a:pt x="1730" y="9539"/>
                </a:lnTo>
                <a:lnTo>
                  <a:pt x="1789" y="9522"/>
                </a:lnTo>
                <a:lnTo>
                  <a:pt x="1847" y="9507"/>
                </a:lnTo>
                <a:lnTo>
                  <a:pt x="1904" y="9493"/>
                </a:lnTo>
                <a:lnTo>
                  <a:pt x="1960" y="9481"/>
                </a:lnTo>
                <a:lnTo>
                  <a:pt x="2014" y="9470"/>
                </a:lnTo>
                <a:lnTo>
                  <a:pt x="2067" y="9460"/>
                </a:lnTo>
                <a:lnTo>
                  <a:pt x="2119" y="9452"/>
                </a:lnTo>
                <a:lnTo>
                  <a:pt x="2171" y="9446"/>
                </a:lnTo>
                <a:lnTo>
                  <a:pt x="2220" y="9441"/>
                </a:lnTo>
                <a:lnTo>
                  <a:pt x="2268" y="9437"/>
                </a:lnTo>
                <a:lnTo>
                  <a:pt x="2315" y="9435"/>
                </a:lnTo>
                <a:lnTo>
                  <a:pt x="2361" y="9434"/>
                </a:lnTo>
                <a:lnTo>
                  <a:pt x="2380" y="9436"/>
                </a:lnTo>
                <a:lnTo>
                  <a:pt x="2399" y="9439"/>
                </a:lnTo>
                <a:lnTo>
                  <a:pt x="2419" y="9444"/>
                </a:lnTo>
                <a:lnTo>
                  <a:pt x="2438" y="9452"/>
                </a:lnTo>
                <a:lnTo>
                  <a:pt x="2458" y="9463"/>
                </a:lnTo>
                <a:lnTo>
                  <a:pt x="2478" y="9475"/>
                </a:lnTo>
                <a:lnTo>
                  <a:pt x="2498" y="9489"/>
                </a:lnTo>
                <a:lnTo>
                  <a:pt x="2519" y="9507"/>
                </a:lnTo>
                <a:lnTo>
                  <a:pt x="2540" y="9525"/>
                </a:lnTo>
                <a:lnTo>
                  <a:pt x="2561" y="9547"/>
                </a:lnTo>
                <a:lnTo>
                  <a:pt x="2582" y="9570"/>
                </a:lnTo>
                <a:lnTo>
                  <a:pt x="2604" y="9597"/>
                </a:lnTo>
                <a:lnTo>
                  <a:pt x="2626" y="9624"/>
                </a:lnTo>
                <a:lnTo>
                  <a:pt x="2648" y="9655"/>
                </a:lnTo>
                <a:lnTo>
                  <a:pt x="2670" y="9687"/>
                </a:lnTo>
                <a:lnTo>
                  <a:pt x="2693" y="9722"/>
                </a:lnTo>
                <a:lnTo>
                  <a:pt x="2716" y="9760"/>
                </a:lnTo>
                <a:lnTo>
                  <a:pt x="2739" y="9799"/>
                </a:lnTo>
                <a:lnTo>
                  <a:pt x="2763" y="9841"/>
                </a:lnTo>
                <a:lnTo>
                  <a:pt x="2786" y="9885"/>
                </a:lnTo>
                <a:lnTo>
                  <a:pt x="2810" y="9931"/>
                </a:lnTo>
                <a:lnTo>
                  <a:pt x="2834" y="9979"/>
                </a:lnTo>
                <a:lnTo>
                  <a:pt x="2859" y="10030"/>
                </a:lnTo>
                <a:lnTo>
                  <a:pt x="2883" y="10083"/>
                </a:lnTo>
                <a:lnTo>
                  <a:pt x="2908" y="10138"/>
                </a:lnTo>
                <a:lnTo>
                  <a:pt x="2934" y="10195"/>
                </a:lnTo>
                <a:lnTo>
                  <a:pt x="2959" y="10256"/>
                </a:lnTo>
                <a:lnTo>
                  <a:pt x="2985" y="10317"/>
                </a:lnTo>
                <a:lnTo>
                  <a:pt x="3010" y="10382"/>
                </a:lnTo>
                <a:lnTo>
                  <a:pt x="3037" y="10448"/>
                </a:lnTo>
                <a:lnTo>
                  <a:pt x="3064" y="10517"/>
                </a:lnTo>
                <a:lnTo>
                  <a:pt x="3090" y="10588"/>
                </a:lnTo>
                <a:lnTo>
                  <a:pt x="3101" y="10616"/>
                </a:lnTo>
                <a:lnTo>
                  <a:pt x="3109" y="10643"/>
                </a:lnTo>
                <a:lnTo>
                  <a:pt x="3118" y="10668"/>
                </a:lnTo>
                <a:lnTo>
                  <a:pt x="3126" y="10690"/>
                </a:lnTo>
                <a:lnTo>
                  <a:pt x="3133" y="10711"/>
                </a:lnTo>
                <a:lnTo>
                  <a:pt x="3141" y="10728"/>
                </a:lnTo>
                <a:lnTo>
                  <a:pt x="3147" y="10745"/>
                </a:lnTo>
                <a:lnTo>
                  <a:pt x="3153" y="10760"/>
                </a:lnTo>
                <a:lnTo>
                  <a:pt x="3160" y="10786"/>
                </a:lnTo>
                <a:lnTo>
                  <a:pt x="3172" y="10819"/>
                </a:lnTo>
                <a:lnTo>
                  <a:pt x="3188" y="10860"/>
                </a:lnTo>
                <a:lnTo>
                  <a:pt x="3207" y="10910"/>
                </a:lnTo>
                <a:lnTo>
                  <a:pt x="3232" y="10978"/>
                </a:lnTo>
                <a:lnTo>
                  <a:pt x="3256" y="11044"/>
                </a:lnTo>
                <a:lnTo>
                  <a:pt x="3281" y="11108"/>
                </a:lnTo>
                <a:lnTo>
                  <a:pt x="3304" y="11170"/>
                </a:lnTo>
                <a:lnTo>
                  <a:pt x="3328" y="11229"/>
                </a:lnTo>
                <a:lnTo>
                  <a:pt x="3351" y="11288"/>
                </a:lnTo>
                <a:lnTo>
                  <a:pt x="3374" y="11343"/>
                </a:lnTo>
                <a:lnTo>
                  <a:pt x="3397" y="11396"/>
                </a:lnTo>
                <a:lnTo>
                  <a:pt x="3419" y="11448"/>
                </a:lnTo>
                <a:lnTo>
                  <a:pt x="3442" y="11496"/>
                </a:lnTo>
                <a:lnTo>
                  <a:pt x="3464" y="11543"/>
                </a:lnTo>
                <a:lnTo>
                  <a:pt x="3486" y="11587"/>
                </a:lnTo>
                <a:lnTo>
                  <a:pt x="3507" y="11630"/>
                </a:lnTo>
                <a:lnTo>
                  <a:pt x="3529" y="11670"/>
                </a:lnTo>
                <a:lnTo>
                  <a:pt x="3550" y="11708"/>
                </a:lnTo>
                <a:lnTo>
                  <a:pt x="3571" y="11744"/>
                </a:lnTo>
                <a:lnTo>
                  <a:pt x="3591" y="11778"/>
                </a:lnTo>
                <a:lnTo>
                  <a:pt x="3612" y="11809"/>
                </a:lnTo>
                <a:lnTo>
                  <a:pt x="3631" y="11839"/>
                </a:lnTo>
                <a:lnTo>
                  <a:pt x="3652" y="11866"/>
                </a:lnTo>
                <a:lnTo>
                  <a:pt x="3671" y="11891"/>
                </a:lnTo>
                <a:lnTo>
                  <a:pt x="3691" y="11914"/>
                </a:lnTo>
                <a:lnTo>
                  <a:pt x="3709" y="11934"/>
                </a:lnTo>
                <a:lnTo>
                  <a:pt x="3727" y="11953"/>
                </a:lnTo>
                <a:lnTo>
                  <a:pt x="3746" y="11969"/>
                </a:lnTo>
                <a:lnTo>
                  <a:pt x="3764" y="11984"/>
                </a:lnTo>
                <a:lnTo>
                  <a:pt x="3783" y="11996"/>
                </a:lnTo>
                <a:lnTo>
                  <a:pt x="3800" y="12005"/>
                </a:lnTo>
                <a:lnTo>
                  <a:pt x="3818" y="12013"/>
                </a:lnTo>
                <a:lnTo>
                  <a:pt x="3835" y="12018"/>
                </a:lnTo>
                <a:lnTo>
                  <a:pt x="3851" y="12021"/>
                </a:lnTo>
                <a:lnTo>
                  <a:pt x="3868" y="12022"/>
                </a:lnTo>
                <a:lnTo>
                  <a:pt x="3883" y="12020"/>
                </a:lnTo>
                <a:lnTo>
                  <a:pt x="3902" y="12013"/>
                </a:lnTo>
                <a:lnTo>
                  <a:pt x="3922" y="12001"/>
                </a:lnTo>
                <a:lnTo>
                  <a:pt x="3946" y="11984"/>
                </a:lnTo>
                <a:lnTo>
                  <a:pt x="3971" y="11961"/>
                </a:lnTo>
                <a:lnTo>
                  <a:pt x="4000" y="11934"/>
                </a:lnTo>
                <a:lnTo>
                  <a:pt x="4031" y="11903"/>
                </a:lnTo>
                <a:lnTo>
                  <a:pt x="4064" y="11866"/>
                </a:lnTo>
                <a:lnTo>
                  <a:pt x="4100" y="11824"/>
                </a:lnTo>
                <a:lnTo>
                  <a:pt x="4139" y="11777"/>
                </a:lnTo>
                <a:lnTo>
                  <a:pt x="4181" y="11725"/>
                </a:lnTo>
                <a:lnTo>
                  <a:pt x="4225" y="11669"/>
                </a:lnTo>
                <a:lnTo>
                  <a:pt x="4272" y="11607"/>
                </a:lnTo>
                <a:lnTo>
                  <a:pt x="4321" y="11541"/>
                </a:lnTo>
                <a:lnTo>
                  <a:pt x="4374" y="11469"/>
                </a:lnTo>
                <a:lnTo>
                  <a:pt x="4429" y="11393"/>
                </a:lnTo>
                <a:lnTo>
                  <a:pt x="4485" y="11312"/>
                </a:lnTo>
                <a:lnTo>
                  <a:pt x="4546" y="11226"/>
                </a:lnTo>
                <a:lnTo>
                  <a:pt x="4608" y="11135"/>
                </a:lnTo>
                <a:lnTo>
                  <a:pt x="4674" y="11039"/>
                </a:lnTo>
                <a:lnTo>
                  <a:pt x="4741" y="10938"/>
                </a:lnTo>
                <a:lnTo>
                  <a:pt x="4812" y="10833"/>
                </a:lnTo>
                <a:lnTo>
                  <a:pt x="4885" y="10721"/>
                </a:lnTo>
                <a:lnTo>
                  <a:pt x="4961" y="10606"/>
                </a:lnTo>
                <a:lnTo>
                  <a:pt x="5119" y="10360"/>
                </a:lnTo>
                <a:lnTo>
                  <a:pt x="5289" y="10094"/>
                </a:lnTo>
                <a:lnTo>
                  <a:pt x="5469" y="9809"/>
                </a:lnTo>
                <a:lnTo>
                  <a:pt x="5659" y="9504"/>
                </a:lnTo>
                <a:lnTo>
                  <a:pt x="5856" y="9190"/>
                </a:lnTo>
                <a:lnTo>
                  <a:pt x="6051" y="8878"/>
                </a:lnTo>
                <a:lnTo>
                  <a:pt x="6248" y="8570"/>
                </a:lnTo>
                <a:lnTo>
                  <a:pt x="6446" y="8263"/>
                </a:lnTo>
                <a:lnTo>
                  <a:pt x="6643" y="7959"/>
                </a:lnTo>
                <a:lnTo>
                  <a:pt x="6841" y="7658"/>
                </a:lnTo>
                <a:lnTo>
                  <a:pt x="7040" y="7359"/>
                </a:lnTo>
                <a:lnTo>
                  <a:pt x="7238" y="7061"/>
                </a:lnTo>
                <a:lnTo>
                  <a:pt x="7437" y="6767"/>
                </a:lnTo>
                <a:lnTo>
                  <a:pt x="7637" y="6475"/>
                </a:lnTo>
                <a:lnTo>
                  <a:pt x="7837" y="6185"/>
                </a:lnTo>
                <a:lnTo>
                  <a:pt x="8036" y="5897"/>
                </a:lnTo>
                <a:lnTo>
                  <a:pt x="8237" y="5612"/>
                </a:lnTo>
                <a:lnTo>
                  <a:pt x="8438" y="5330"/>
                </a:lnTo>
                <a:lnTo>
                  <a:pt x="8639" y="5050"/>
                </a:lnTo>
                <a:lnTo>
                  <a:pt x="8841" y="4772"/>
                </a:lnTo>
                <a:lnTo>
                  <a:pt x="8981" y="4581"/>
                </a:lnTo>
                <a:lnTo>
                  <a:pt x="9118" y="4394"/>
                </a:lnTo>
                <a:lnTo>
                  <a:pt x="9254" y="4211"/>
                </a:lnTo>
                <a:lnTo>
                  <a:pt x="9388" y="4032"/>
                </a:lnTo>
                <a:lnTo>
                  <a:pt x="9520" y="3857"/>
                </a:lnTo>
                <a:lnTo>
                  <a:pt x="9650" y="3686"/>
                </a:lnTo>
                <a:lnTo>
                  <a:pt x="9778" y="3519"/>
                </a:lnTo>
                <a:lnTo>
                  <a:pt x="9905" y="3356"/>
                </a:lnTo>
                <a:lnTo>
                  <a:pt x="10030" y="3196"/>
                </a:lnTo>
                <a:lnTo>
                  <a:pt x="10153" y="3040"/>
                </a:lnTo>
                <a:lnTo>
                  <a:pt x="10275" y="2888"/>
                </a:lnTo>
                <a:lnTo>
                  <a:pt x="10395" y="2741"/>
                </a:lnTo>
                <a:lnTo>
                  <a:pt x="10513" y="2596"/>
                </a:lnTo>
                <a:lnTo>
                  <a:pt x="10628" y="2457"/>
                </a:lnTo>
                <a:lnTo>
                  <a:pt x="10743" y="2321"/>
                </a:lnTo>
                <a:lnTo>
                  <a:pt x="10855" y="2187"/>
                </a:lnTo>
                <a:lnTo>
                  <a:pt x="10964" y="2060"/>
                </a:lnTo>
                <a:lnTo>
                  <a:pt x="11071" y="1939"/>
                </a:lnTo>
                <a:lnTo>
                  <a:pt x="11172" y="1825"/>
                </a:lnTo>
                <a:lnTo>
                  <a:pt x="11271" y="1717"/>
                </a:lnTo>
                <a:lnTo>
                  <a:pt x="11365" y="1615"/>
                </a:lnTo>
                <a:lnTo>
                  <a:pt x="11455" y="1518"/>
                </a:lnTo>
                <a:lnTo>
                  <a:pt x="11541" y="1428"/>
                </a:lnTo>
                <a:lnTo>
                  <a:pt x="11624" y="1345"/>
                </a:lnTo>
                <a:lnTo>
                  <a:pt x="11702" y="1267"/>
                </a:lnTo>
                <a:lnTo>
                  <a:pt x="11777" y="1195"/>
                </a:lnTo>
                <a:lnTo>
                  <a:pt x="11812" y="1163"/>
                </a:lnTo>
                <a:lnTo>
                  <a:pt x="11847" y="1131"/>
                </a:lnTo>
                <a:lnTo>
                  <a:pt x="11882" y="1101"/>
                </a:lnTo>
                <a:lnTo>
                  <a:pt x="11915" y="1072"/>
                </a:lnTo>
                <a:lnTo>
                  <a:pt x="11947" y="1045"/>
                </a:lnTo>
                <a:lnTo>
                  <a:pt x="11977" y="1019"/>
                </a:lnTo>
                <a:lnTo>
                  <a:pt x="12008" y="996"/>
                </a:lnTo>
                <a:lnTo>
                  <a:pt x="12037" y="973"/>
                </a:lnTo>
                <a:lnTo>
                  <a:pt x="12064" y="952"/>
                </a:lnTo>
                <a:lnTo>
                  <a:pt x="12092" y="933"/>
                </a:lnTo>
                <a:lnTo>
                  <a:pt x="12118" y="915"/>
                </a:lnTo>
                <a:lnTo>
                  <a:pt x="12143" y="899"/>
                </a:lnTo>
                <a:lnTo>
                  <a:pt x="12216" y="858"/>
                </a:lnTo>
                <a:lnTo>
                  <a:pt x="12292" y="818"/>
                </a:lnTo>
                <a:lnTo>
                  <a:pt x="12371" y="778"/>
                </a:lnTo>
                <a:lnTo>
                  <a:pt x="12453" y="740"/>
                </a:lnTo>
                <a:lnTo>
                  <a:pt x="12537" y="702"/>
                </a:lnTo>
                <a:lnTo>
                  <a:pt x="12623" y="665"/>
                </a:lnTo>
                <a:lnTo>
                  <a:pt x="12713" y="629"/>
                </a:lnTo>
                <a:lnTo>
                  <a:pt x="12805" y="593"/>
                </a:lnTo>
                <a:lnTo>
                  <a:pt x="12899" y="558"/>
                </a:lnTo>
                <a:lnTo>
                  <a:pt x="12996" y="523"/>
                </a:lnTo>
                <a:lnTo>
                  <a:pt x="13097" y="489"/>
                </a:lnTo>
                <a:lnTo>
                  <a:pt x="13199" y="456"/>
                </a:lnTo>
                <a:lnTo>
                  <a:pt x="13305" y="425"/>
                </a:lnTo>
                <a:lnTo>
                  <a:pt x="13412" y="393"/>
                </a:lnTo>
                <a:lnTo>
                  <a:pt x="13523" y="362"/>
                </a:lnTo>
                <a:lnTo>
                  <a:pt x="13636" y="332"/>
                </a:lnTo>
                <a:lnTo>
                  <a:pt x="13750" y="304"/>
                </a:lnTo>
                <a:lnTo>
                  <a:pt x="13866" y="276"/>
                </a:lnTo>
                <a:lnTo>
                  <a:pt x="13984" y="249"/>
                </a:lnTo>
                <a:lnTo>
                  <a:pt x="14104" y="224"/>
                </a:lnTo>
                <a:lnTo>
                  <a:pt x="14225" y="199"/>
                </a:lnTo>
                <a:lnTo>
                  <a:pt x="14348" y="176"/>
                </a:lnTo>
                <a:lnTo>
                  <a:pt x="14473" y="154"/>
                </a:lnTo>
                <a:lnTo>
                  <a:pt x="14600" y="133"/>
                </a:lnTo>
                <a:lnTo>
                  <a:pt x="14728" y="112"/>
                </a:lnTo>
                <a:lnTo>
                  <a:pt x="14858" y="94"/>
                </a:lnTo>
                <a:lnTo>
                  <a:pt x="14989" y="75"/>
                </a:lnTo>
                <a:lnTo>
                  <a:pt x="15123" y="58"/>
                </a:lnTo>
                <a:lnTo>
                  <a:pt x="15258" y="42"/>
                </a:lnTo>
                <a:lnTo>
                  <a:pt x="15394" y="27"/>
                </a:lnTo>
                <a:lnTo>
                  <a:pt x="15532" y="14"/>
                </a:lnTo>
                <a:lnTo>
                  <a:pt x="15672" y="0"/>
                </a:lnTo>
                <a:lnTo>
                  <a:pt x="15756" y="439"/>
                </a:lnTo>
              </a:path>
            </a:pathLst>
          </a:custGeom>
          <a:solidFill>
            <a:srgbClr val="2C97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3916;p32"/>
          <p:cNvSpPr/>
          <p:nvPr/>
        </p:nvSpPr>
        <p:spPr>
          <a:xfrm>
            <a:off x="5283515" y="2296025"/>
            <a:ext cx="226260" cy="218613"/>
          </a:xfrm>
          <a:custGeom>
            <a:avLst/>
            <a:gdLst/>
            <a:ahLst/>
            <a:cxnLst/>
            <a:rect l="l" t="t" r="r" b="b"/>
            <a:pathLst>
              <a:path w="15756" h="16364" extrusionOk="0">
                <a:moveTo>
                  <a:pt x="15756" y="439"/>
                </a:moveTo>
                <a:lnTo>
                  <a:pt x="15557" y="659"/>
                </a:lnTo>
                <a:lnTo>
                  <a:pt x="15359" y="881"/>
                </a:lnTo>
                <a:lnTo>
                  <a:pt x="15163" y="1101"/>
                </a:lnTo>
                <a:lnTo>
                  <a:pt x="14967" y="1322"/>
                </a:lnTo>
                <a:lnTo>
                  <a:pt x="14772" y="1543"/>
                </a:lnTo>
                <a:lnTo>
                  <a:pt x="14579" y="1764"/>
                </a:lnTo>
                <a:lnTo>
                  <a:pt x="14387" y="1985"/>
                </a:lnTo>
                <a:lnTo>
                  <a:pt x="14196" y="2207"/>
                </a:lnTo>
                <a:lnTo>
                  <a:pt x="14005" y="2427"/>
                </a:lnTo>
                <a:lnTo>
                  <a:pt x="13816" y="2649"/>
                </a:lnTo>
                <a:lnTo>
                  <a:pt x="13627" y="2870"/>
                </a:lnTo>
                <a:lnTo>
                  <a:pt x="13440" y="3091"/>
                </a:lnTo>
                <a:lnTo>
                  <a:pt x="13253" y="3313"/>
                </a:lnTo>
                <a:lnTo>
                  <a:pt x="13069" y="3535"/>
                </a:lnTo>
                <a:lnTo>
                  <a:pt x="12885" y="3756"/>
                </a:lnTo>
                <a:lnTo>
                  <a:pt x="12701" y="3978"/>
                </a:lnTo>
                <a:lnTo>
                  <a:pt x="12519" y="4199"/>
                </a:lnTo>
                <a:lnTo>
                  <a:pt x="12338" y="4421"/>
                </a:lnTo>
                <a:lnTo>
                  <a:pt x="12158" y="4643"/>
                </a:lnTo>
                <a:lnTo>
                  <a:pt x="11979" y="4865"/>
                </a:lnTo>
                <a:lnTo>
                  <a:pt x="11801" y="5088"/>
                </a:lnTo>
                <a:lnTo>
                  <a:pt x="11624" y="5309"/>
                </a:lnTo>
                <a:lnTo>
                  <a:pt x="11448" y="5531"/>
                </a:lnTo>
                <a:lnTo>
                  <a:pt x="11273" y="5754"/>
                </a:lnTo>
                <a:lnTo>
                  <a:pt x="11099" y="5976"/>
                </a:lnTo>
                <a:lnTo>
                  <a:pt x="10927" y="6198"/>
                </a:lnTo>
                <a:lnTo>
                  <a:pt x="10754" y="6422"/>
                </a:lnTo>
                <a:lnTo>
                  <a:pt x="10583" y="6644"/>
                </a:lnTo>
                <a:lnTo>
                  <a:pt x="10413" y="6867"/>
                </a:lnTo>
                <a:lnTo>
                  <a:pt x="10244" y="7090"/>
                </a:lnTo>
                <a:lnTo>
                  <a:pt x="10076" y="7312"/>
                </a:lnTo>
                <a:lnTo>
                  <a:pt x="9911" y="7536"/>
                </a:lnTo>
                <a:lnTo>
                  <a:pt x="9745" y="7758"/>
                </a:lnTo>
                <a:lnTo>
                  <a:pt x="9580" y="7981"/>
                </a:lnTo>
                <a:lnTo>
                  <a:pt x="9417" y="8202"/>
                </a:lnTo>
                <a:lnTo>
                  <a:pt x="9255" y="8423"/>
                </a:lnTo>
                <a:lnTo>
                  <a:pt x="9095" y="8644"/>
                </a:lnTo>
                <a:lnTo>
                  <a:pt x="8936" y="8864"/>
                </a:lnTo>
                <a:lnTo>
                  <a:pt x="8779" y="9084"/>
                </a:lnTo>
                <a:lnTo>
                  <a:pt x="8623" y="9304"/>
                </a:lnTo>
                <a:lnTo>
                  <a:pt x="8468" y="9522"/>
                </a:lnTo>
                <a:lnTo>
                  <a:pt x="8316" y="9740"/>
                </a:lnTo>
                <a:lnTo>
                  <a:pt x="8164" y="9959"/>
                </a:lnTo>
                <a:lnTo>
                  <a:pt x="8015" y="10176"/>
                </a:lnTo>
                <a:lnTo>
                  <a:pt x="7865" y="10393"/>
                </a:lnTo>
                <a:lnTo>
                  <a:pt x="7719" y="10609"/>
                </a:lnTo>
                <a:lnTo>
                  <a:pt x="7572" y="10826"/>
                </a:lnTo>
                <a:lnTo>
                  <a:pt x="7428" y="11041"/>
                </a:lnTo>
                <a:lnTo>
                  <a:pt x="7285" y="11256"/>
                </a:lnTo>
                <a:lnTo>
                  <a:pt x="7144" y="11471"/>
                </a:lnTo>
                <a:lnTo>
                  <a:pt x="7004" y="11685"/>
                </a:lnTo>
                <a:lnTo>
                  <a:pt x="6865" y="11898"/>
                </a:lnTo>
                <a:lnTo>
                  <a:pt x="6727" y="12113"/>
                </a:lnTo>
                <a:lnTo>
                  <a:pt x="6592" y="12325"/>
                </a:lnTo>
                <a:lnTo>
                  <a:pt x="6458" y="12538"/>
                </a:lnTo>
                <a:lnTo>
                  <a:pt x="6325" y="12749"/>
                </a:lnTo>
                <a:lnTo>
                  <a:pt x="6193" y="12961"/>
                </a:lnTo>
                <a:lnTo>
                  <a:pt x="6063" y="13172"/>
                </a:lnTo>
                <a:lnTo>
                  <a:pt x="5935" y="13382"/>
                </a:lnTo>
                <a:lnTo>
                  <a:pt x="5808" y="13593"/>
                </a:lnTo>
                <a:lnTo>
                  <a:pt x="5682" y="13803"/>
                </a:lnTo>
                <a:lnTo>
                  <a:pt x="5558" y="14012"/>
                </a:lnTo>
                <a:lnTo>
                  <a:pt x="5435" y="14221"/>
                </a:lnTo>
                <a:lnTo>
                  <a:pt x="5313" y="14429"/>
                </a:lnTo>
                <a:lnTo>
                  <a:pt x="5272" y="14500"/>
                </a:lnTo>
                <a:lnTo>
                  <a:pt x="5229" y="14578"/>
                </a:lnTo>
                <a:lnTo>
                  <a:pt x="5184" y="14660"/>
                </a:lnTo>
                <a:lnTo>
                  <a:pt x="5136" y="14746"/>
                </a:lnTo>
                <a:lnTo>
                  <a:pt x="5087" y="14839"/>
                </a:lnTo>
                <a:lnTo>
                  <a:pt x="5034" y="14935"/>
                </a:lnTo>
                <a:lnTo>
                  <a:pt x="4981" y="15037"/>
                </a:lnTo>
                <a:lnTo>
                  <a:pt x="4926" y="15144"/>
                </a:lnTo>
                <a:lnTo>
                  <a:pt x="4884" y="15219"/>
                </a:lnTo>
                <a:lnTo>
                  <a:pt x="4840" y="15292"/>
                </a:lnTo>
                <a:lnTo>
                  <a:pt x="4795" y="15362"/>
                </a:lnTo>
                <a:lnTo>
                  <a:pt x="4748" y="15430"/>
                </a:lnTo>
                <a:lnTo>
                  <a:pt x="4699" y="15496"/>
                </a:lnTo>
                <a:lnTo>
                  <a:pt x="4649" y="15559"/>
                </a:lnTo>
                <a:lnTo>
                  <a:pt x="4597" y="15620"/>
                </a:lnTo>
                <a:lnTo>
                  <a:pt x="4544" y="15678"/>
                </a:lnTo>
                <a:lnTo>
                  <a:pt x="4488" y="15734"/>
                </a:lnTo>
                <a:lnTo>
                  <a:pt x="4432" y="15788"/>
                </a:lnTo>
                <a:lnTo>
                  <a:pt x="4374" y="15839"/>
                </a:lnTo>
                <a:lnTo>
                  <a:pt x="4314" y="15888"/>
                </a:lnTo>
                <a:lnTo>
                  <a:pt x="4253" y="15934"/>
                </a:lnTo>
                <a:lnTo>
                  <a:pt x="4189" y="15978"/>
                </a:lnTo>
                <a:lnTo>
                  <a:pt x="4125" y="16020"/>
                </a:lnTo>
                <a:lnTo>
                  <a:pt x="4058" y="16059"/>
                </a:lnTo>
                <a:lnTo>
                  <a:pt x="3991" y="16096"/>
                </a:lnTo>
                <a:lnTo>
                  <a:pt x="3921" y="16131"/>
                </a:lnTo>
                <a:lnTo>
                  <a:pt x="3850" y="16163"/>
                </a:lnTo>
                <a:lnTo>
                  <a:pt x="3778" y="16192"/>
                </a:lnTo>
                <a:lnTo>
                  <a:pt x="3703" y="16220"/>
                </a:lnTo>
                <a:lnTo>
                  <a:pt x="3627" y="16245"/>
                </a:lnTo>
                <a:lnTo>
                  <a:pt x="3550" y="16267"/>
                </a:lnTo>
                <a:lnTo>
                  <a:pt x="3471" y="16288"/>
                </a:lnTo>
                <a:lnTo>
                  <a:pt x="3390" y="16305"/>
                </a:lnTo>
                <a:lnTo>
                  <a:pt x="3308" y="16321"/>
                </a:lnTo>
                <a:lnTo>
                  <a:pt x="3225" y="16334"/>
                </a:lnTo>
                <a:lnTo>
                  <a:pt x="3139" y="16344"/>
                </a:lnTo>
                <a:lnTo>
                  <a:pt x="3051" y="16353"/>
                </a:lnTo>
                <a:lnTo>
                  <a:pt x="2962" y="16358"/>
                </a:lnTo>
                <a:lnTo>
                  <a:pt x="2872" y="16363"/>
                </a:lnTo>
                <a:lnTo>
                  <a:pt x="2781" y="16364"/>
                </a:lnTo>
                <a:lnTo>
                  <a:pt x="2697" y="16364"/>
                </a:lnTo>
                <a:lnTo>
                  <a:pt x="2616" y="16362"/>
                </a:lnTo>
                <a:lnTo>
                  <a:pt x="2540" y="16360"/>
                </a:lnTo>
                <a:lnTo>
                  <a:pt x="2467" y="16356"/>
                </a:lnTo>
                <a:lnTo>
                  <a:pt x="2397" y="16351"/>
                </a:lnTo>
                <a:lnTo>
                  <a:pt x="2330" y="16346"/>
                </a:lnTo>
                <a:lnTo>
                  <a:pt x="2268" y="16340"/>
                </a:lnTo>
                <a:lnTo>
                  <a:pt x="2209" y="16333"/>
                </a:lnTo>
                <a:lnTo>
                  <a:pt x="2153" y="16325"/>
                </a:lnTo>
                <a:lnTo>
                  <a:pt x="2101" y="16315"/>
                </a:lnTo>
                <a:lnTo>
                  <a:pt x="2052" y="16305"/>
                </a:lnTo>
                <a:lnTo>
                  <a:pt x="2007" y="16294"/>
                </a:lnTo>
                <a:lnTo>
                  <a:pt x="1965" y="16282"/>
                </a:lnTo>
                <a:lnTo>
                  <a:pt x="1927" y="16269"/>
                </a:lnTo>
                <a:lnTo>
                  <a:pt x="1909" y="16262"/>
                </a:lnTo>
                <a:lnTo>
                  <a:pt x="1892" y="16255"/>
                </a:lnTo>
                <a:lnTo>
                  <a:pt x="1877" y="16247"/>
                </a:lnTo>
                <a:lnTo>
                  <a:pt x="1861" y="16240"/>
                </a:lnTo>
                <a:lnTo>
                  <a:pt x="1846" y="16231"/>
                </a:lnTo>
                <a:lnTo>
                  <a:pt x="1832" y="16223"/>
                </a:lnTo>
                <a:lnTo>
                  <a:pt x="1817" y="16214"/>
                </a:lnTo>
                <a:lnTo>
                  <a:pt x="1802" y="16204"/>
                </a:lnTo>
                <a:lnTo>
                  <a:pt x="1788" y="16193"/>
                </a:lnTo>
                <a:lnTo>
                  <a:pt x="1772" y="16181"/>
                </a:lnTo>
                <a:lnTo>
                  <a:pt x="1758" y="16170"/>
                </a:lnTo>
                <a:lnTo>
                  <a:pt x="1743" y="16157"/>
                </a:lnTo>
                <a:lnTo>
                  <a:pt x="1728" y="16143"/>
                </a:lnTo>
                <a:lnTo>
                  <a:pt x="1713" y="16129"/>
                </a:lnTo>
                <a:lnTo>
                  <a:pt x="1697" y="16114"/>
                </a:lnTo>
                <a:lnTo>
                  <a:pt x="1683" y="16098"/>
                </a:lnTo>
                <a:lnTo>
                  <a:pt x="1653" y="16065"/>
                </a:lnTo>
                <a:lnTo>
                  <a:pt x="1623" y="16028"/>
                </a:lnTo>
                <a:lnTo>
                  <a:pt x="1593" y="15990"/>
                </a:lnTo>
                <a:lnTo>
                  <a:pt x="1562" y="15948"/>
                </a:lnTo>
                <a:lnTo>
                  <a:pt x="1533" y="15903"/>
                </a:lnTo>
                <a:lnTo>
                  <a:pt x="1502" y="15855"/>
                </a:lnTo>
                <a:lnTo>
                  <a:pt x="1471" y="15805"/>
                </a:lnTo>
                <a:lnTo>
                  <a:pt x="1441" y="15752"/>
                </a:lnTo>
                <a:lnTo>
                  <a:pt x="1411" y="15696"/>
                </a:lnTo>
                <a:lnTo>
                  <a:pt x="1380" y="15637"/>
                </a:lnTo>
                <a:lnTo>
                  <a:pt x="1344" y="15566"/>
                </a:lnTo>
                <a:lnTo>
                  <a:pt x="1309" y="15495"/>
                </a:lnTo>
                <a:lnTo>
                  <a:pt x="1274" y="15422"/>
                </a:lnTo>
                <a:lnTo>
                  <a:pt x="1240" y="15349"/>
                </a:lnTo>
                <a:lnTo>
                  <a:pt x="1206" y="15275"/>
                </a:lnTo>
                <a:lnTo>
                  <a:pt x="1172" y="15200"/>
                </a:lnTo>
                <a:lnTo>
                  <a:pt x="1139" y="15126"/>
                </a:lnTo>
                <a:lnTo>
                  <a:pt x="1105" y="15051"/>
                </a:lnTo>
                <a:lnTo>
                  <a:pt x="1073" y="14974"/>
                </a:lnTo>
                <a:lnTo>
                  <a:pt x="1041" y="14898"/>
                </a:lnTo>
                <a:lnTo>
                  <a:pt x="1008" y="14820"/>
                </a:lnTo>
                <a:lnTo>
                  <a:pt x="976" y="14742"/>
                </a:lnTo>
                <a:lnTo>
                  <a:pt x="946" y="14663"/>
                </a:lnTo>
                <a:lnTo>
                  <a:pt x="914" y="14585"/>
                </a:lnTo>
                <a:lnTo>
                  <a:pt x="883" y="14505"/>
                </a:lnTo>
                <a:lnTo>
                  <a:pt x="853" y="14424"/>
                </a:lnTo>
                <a:lnTo>
                  <a:pt x="823" y="14343"/>
                </a:lnTo>
                <a:lnTo>
                  <a:pt x="793" y="14262"/>
                </a:lnTo>
                <a:lnTo>
                  <a:pt x="763" y="14179"/>
                </a:lnTo>
                <a:lnTo>
                  <a:pt x="734" y="14096"/>
                </a:lnTo>
                <a:lnTo>
                  <a:pt x="676" y="13929"/>
                </a:lnTo>
                <a:lnTo>
                  <a:pt x="620" y="13759"/>
                </a:lnTo>
                <a:lnTo>
                  <a:pt x="565" y="13585"/>
                </a:lnTo>
                <a:lnTo>
                  <a:pt x="510" y="13410"/>
                </a:lnTo>
                <a:lnTo>
                  <a:pt x="457" y="13233"/>
                </a:lnTo>
                <a:lnTo>
                  <a:pt x="405" y="13052"/>
                </a:lnTo>
                <a:lnTo>
                  <a:pt x="356" y="12875"/>
                </a:lnTo>
                <a:lnTo>
                  <a:pt x="311" y="12704"/>
                </a:lnTo>
                <a:lnTo>
                  <a:pt x="268" y="12540"/>
                </a:lnTo>
                <a:lnTo>
                  <a:pt x="228" y="12383"/>
                </a:lnTo>
                <a:lnTo>
                  <a:pt x="192" y="12233"/>
                </a:lnTo>
                <a:lnTo>
                  <a:pt x="158" y="12088"/>
                </a:lnTo>
                <a:lnTo>
                  <a:pt x="128" y="11951"/>
                </a:lnTo>
                <a:lnTo>
                  <a:pt x="102" y="11821"/>
                </a:lnTo>
                <a:lnTo>
                  <a:pt x="78" y="11697"/>
                </a:lnTo>
                <a:lnTo>
                  <a:pt x="58" y="11579"/>
                </a:lnTo>
                <a:lnTo>
                  <a:pt x="49" y="11522"/>
                </a:lnTo>
                <a:lnTo>
                  <a:pt x="40" y="11468"/>
                </a:lnTo>
                <a:lnTo>
                  <a:pt x="32" y="11416"/>
                </a:lnTo>
                <a:lnTo>
                  <a:pt x="26" y="11365"/>
                </a:lnTo>
                <a:lnTo>
                  <a:pt x="20" y="11314"/>
                </a:lnTo>
                <a:lnTo>
                  <a:pt x="15" y="11267"/>
                </a:lnTo>
                <a:lnTo>
                  <a:pt x="11" y="11221"/>
                </a:lnTo>
                <a:lnTo>
                  <a:pt x="7" y="11176"/>
                </a:lnTo>
                <a:lnTo>
                  <a:pt x="3" y="11134"/>
                </a:lnTo>
                <a:lnTo>
                  <a:pt x="2" y="11092"/>
                </a:lnTo>
                <a:lnTo>
                  <a:pt x="0" y="11053"/>
                </a:lnTo>
                <a:lnTo>
                  <a:pt x="0" y="11015"/>
                </a:lnTo>
                <a:lnTo>
                  <a:pt x="0" y="10976"/>
                </a:lnTo>
                <a:lnTo>
                  <a:pt x="2" y="10938"/>
                </a:lnTo>
                <a:lnTo>
                  <a:pt x="4" y="10900"/>
                </a:lnTo>
                <a:lnTo>
                  <a:pt x="8" y="10864"/>
                </a:lnTo>
                <a:lnTo>
                  <a:pt x="11" y="10830"/>
                </a:lnTo>
                <a:lnTo>
                  <a:pt x="16" y="10796"/>
                </a:lnTo>
                <a:lnTo>
                  <a:pt x="21" y="10763"/>
                </a:lnTo>
                <a:lnTo>
                  <a:pt x="27" y="10731"/>
                </a:lnTo>
                <a:lnTo>
                  <a:pt x="34" y="10700"/>
                </a:lnTo>
                <a:lnTo>
                  <a:pt x="42" y="10671"/>
                </a:lnTo>
                <a:lnTo>
                  <a:pt x="51" y="10642"/>
                </a:lnTo>
                <a:lnTo>
                  <a:pt x="61" y="10614"/>
                </a:lnTo>
                <a:lnTo>
                  <a:pt x="71" y="10588"/>
                </a:lnTo>
                <a:lnTo>
                  <a:pt x="81" y="10562"/>
                </a:lnTo>
                <a:lnTo>
                  <a:pt x="94" y="10539"/>
                </a:lnTo>
                <a:lnTo>
                  <a:pt x="106" y="10515"/>
                </a:lnTo>
                <a:lnTo>
                  <a:pt x="120" y="10492"/>
                </a:lnTo>
                <a:lnTo>
                  <a:pt x="137" y="10469"/>
                </a:lnTo>
                <a:lnTo>
                  <a:pt x="155" y="10445"/>
                </a:lnTo>
                <a:lnTo>
                  <a:pt x="175" y="10421"/>
                </a:lnTo>
                <a:lnTo>
                  <a:pt x="196" y="10397"/>
                </a:lnTo>
                <a:lnTo>
                  <a:pt x="219" y="10372"/>
                </a:lnTo>
                <a:lnTo>
                  <a:pt x="244" y="10346"/>
                </a:lnTo>
                <a:lnTo>
                  <a:pt x="271" y="10320"/>
                </a:lnTo>
                <a:lnTo>
                  <a:pt x="298" y="10295"/>
                </a:lnTo>
                <a:lnTo>
                  <a:pt x="328" y="10268"/>
                </a:lnTo>
                <a:lnTo>
                  <a:pt x="360" y="10240"/>
                </a:lnTo>
                <a:lnTo>
                  <a:pt x="394" y="10213"/>
                </a:lnTo>
                <a:lnTo>
                  <a:pt x="429" y="10185"/>
                </a:lnTo>
                <a:lnTo>
                  <a:pt x="465" y="10156"/>
                </a:lnTo>
                <a:lnTo>
                  <a:pt x="504" y="10128"/>
                </a:lnTo>
                <a:lnTo>
                  <a:pt x="544" y="10099"/>
                </a:lnTo>
                <a:lnTo>
                  <a:pt x="596" y="10063"/>
                </a:lnTo>
                <a:lnTo>
                  <a:pt x="651" y="10028"/>
                </a:lnTo>
                <a:lnTo>
                  <a:pt x="705" y="9993"/>
                </a:lnTo>
                <a:lnTo>
                  <a:pt x="760" y="9960"/>
                </a:lnTo>
                <a:lnTo>
                  <a:pt x="816" y="9927"/>
                </a:lnTo>
                <a:lnTo>
                  <a:pt x="873" y="9895"/>
                </a:lnTo>
                <a:lnTo>
                  <a:pt x="930" y="9864"/>
                </a:lnTo>
                <a:lnTo>
                  <a:pt x="989" y="9833"/>
                </a:lnTo>
                <a:lnTo>
                  <a:pt x="1047" y="9804"/>
                </a:lnTo>
                <a:lnTo>
                  <a:pt x="1107" y="9775"/>
                </a:lnTo>
                <a:lnTo>
                  <a:pt x="1167" y="9747"/>
                </a:lnTo>
                <a:lnTo>
                  <a:pt x="1228" y="9721"/>
                </a:lnTo>
                <a:lnTo>
                  <a:pt x="1291" y="9694"/>
                </a:lnTo>
                <a:lnTo>
                  <a:pt x="1353" y="9669"/>
                </a:lnTo>
                <a:lnTo>
                  <a:pt x="1417" y="9644"/>
                </a:lnTo>
                <a:lnTo>
                  <a:pt x="1481" y="9620"/>
                </a:lnTo>
                <a:lnTo>
                  <a:pt x="1546" y="9598"/>
                </a:lnTo>
                <a:lnTo>
                  <a:pt x="1608" y="9577"/>
                </a:lnTo>
                <a:lnTo>
                  <a:pt x="1670" y="9557"/>
                </a:lnTo>
                <a:lnTo>
                  <a:pt x="1730" y="9539"/>
                </a:lnTo>
                <a:lnTo>
                  <a:pt x="1789" y="9522"/>
                </a:lnTo>
                <a:lnTo>
                  <a:pt x="1847" y="9507"/>
                </a:lnTo>
                <a:lnTo>
                  <a:pt x="1904" y="9493"/>
                </a:lnTo>
                <a:lnTo>
                  <a:pt x="1960" y="9481"/>
                </a:lnTo>
                <a:lnTo>
                  <a:pt x="2014" y="9470"/>
                </a:lnTo>
                <a:lnTo>
                  <a:pt x="2067" y="9460"/>
                </a:lnTo>
                <a:lnTo>
                  <a:pt x="2119" y="9452"/>
                </a:lnTo>
                <a:lnTo>
                  <a:pt x="2171" y="9446"/>
                </a:lnTo>
                <a:lnTo>
                  <a:pt x="2220" y="9441"/>
                </a:lnTo>
                <a:lnTo>
                  <a:pt x="2268" y="9437"/>
                </a:lnTo>
                <a:lnTo>
                  <a:pt x="2315" y="9435"/>
                </a:lnTo>
                <a:lnTo>
                  <a:pt x="2361" y="9434"/>
                </a:lnTo>
                <a:lnTo>
                  <a:pt x="2380" y="9436"/>
                </a:lnTo>
                <a:lnTo>
                  <a:pt x="2399" y="9439"/>
                </a:lnTo>
                <a:lnTo>
                  <a:pt x="2419" y="9444"/>
                </a:lnTo>
                <a:lnTo>
                  <a:pt x="2438" y="9452"/>
                </a:lnTo>
                <a:lnTo>
                  <a:pt x="2458" y="9463"/>
                </a:lnTo>
                <a:lnTo>
                  <a:pt x="2478" y="9475"/>
                </a:lnTo>
                <a:lnTo>
                  <a:pt x="2498" y="9489"/>
                </a:lnTo>
                <a:lnTo>
                  <a:pt x="2519" y="9507"/>
                </a:lnTo>
                <a:lnTo>
                  <a:pt x="2540" y="9525"/>
                </a:lnTo>
                <a:lnTo>
                  <a:pt x="2561" y="9547"/>
                </a:lnTo>
                <a:lnTo>
                  <a:pt x="2582" y="9570"/>
                </a:lnTo>
                <a:lnTo>
                  <a:pt x="2604" y="9597"/>
                </a:lnTo>
                <a:lnTo>
                  <a:pt x="2626" y="9624"/>
                </a:lnTo>
                <a:lnTo>
                  <a:pt x="2648" y="9655"/>
                </a:lnTo>
                <a:lnTo>
                  <a:pt x="2670" y="9687"/>
                </a:lnTo>
                <a:lnTo>
                  <a:pt x="2693" y="9722"/>
                </a:lnTo>
                <a:lnTo>
                  <a:pt x="2716" y="9760"/>
                </a:lnTo>
                <a:lnTo>
                  <a:pt x="2739" y="9799"/>
                </a:lnTo>
                <a:lnTo>
                  <a:pt x="2763" y="9841"/>
                </a:lnTo>
                <a:lnTo>
                  <a:pt x="2786" y="9885"/>
                </a:lnTo>
                <a:lnTo>
                  <a:pt x="2810" y="9931"/>
                </a:lnTo>
                <a:lnTo>
                  <a:pt x="2834" y="9979"/>
                </a:lnTo>
                <a:lnTo>
                  <a:pt x="2859" y="10030"/>
                </a:lnTo>
                <a:lnTo>
                  <a:pt x="2883" y="10083"/>
                </a:lnTo>
                <a:lnTo>
                  <a:pt x="2908" y="10138"/>
                </a:lnTo>
                <a:lnTo>
                  <a:pt x="2934" y="10195"/>
                </a:lnTo>
                <a:lnTo>
                  <a:pt x="2959" y="10256"/>
                </a:lnTo>
                <a:lnTo>
                  <a:pt x="2985" y="10317"/>
                </a:lnTo>
                <a:lnTo>
                  <a:pt x="3010" y="10382"/>
                </a:lnTo>
                <a:lnTo>
                  <a:pt x="3037" y="10448"/>
                </a:lnTo>
                <a:lnTo>
                  <a:pt x="3064" y="10517"/>
                </a:lnTo>
                <a:lnTo>
                  <a:pt x="3090" y="10588"/>
                </a:lnTo>
                <a:lnTo>
                  <a:pt x="3101" y="10616"/>
                </a:lnTo>
                <a:lnTo>
                  <a:pt x="3109" y="10643"/>
                </a:lnTo>
                <a:lnTo>
                  <a:pt x="3118" y="10668"/>
                </a:lnTo>
                <a:lnTo>
                  <a:pt x="3126" y="10690"/>
                </a:lnTo>
                <a:lnTo>
                  <a:pt x="3133" y="10711"/>
                </a:lnTo>
                <a:lnTo>
                  <a:pt x="3141" y="10728"/>
                </a:lnTo>
                <a:lnTo>
                  <a:pt x="3147" y="10745"/>
                </a:lnTo>
                <a:lnTo>
                  <a:pt x="3153" y="10760"/>
                </a:lnTo>
                <a:lnTo>
                  <a:pt x="3160" y="10786"/>
                </a:lnTo>
                <a:lnTo>
                  <a:pt x="3172" y="10819"/>
                </a:lnTo>
                <a:lnTo>
                  <a:pt x="3188" y="10860"/>
                </a:lnTo>
                <a:lnTo>
                  <a:pt x="3207" y="10910"/>
                </a:lnTo>
                <a:lnTo>
                  <a:pt x="3232" y="10978"/>
                </a:lnTo>
                <a:lnTo>
                  <a:pt x="3256" y="11044"/>
                </a:lnTo>
                <a:lnTo>
                  <a:pt x="3281" y="11108"/>
                </a:lnTo>
                <a:lnTo>
                  <a:pt x="3304" y="11170"/>
                </a:lnTo>
                <a:lnTo>
                  <a:pt x="3328" y="11229"/>
                </a:lnTo>
                <a:lnTo>
                  <a:pt x="3351" y="11288"/>
                </a:lnTo>
                <a:lnTo>
                  <a:pt x="3374" y="11343"/>
                </a:lnTo>
                <a:lnTo>
                  <a:pt x="3397" y="11396"/>
                </a:lnTo>
                <a:lnTo>
                  <a:pt x="3419" y="11448"/>
                </a:lnTo>
                <a:lnTo>
                  <a:pt x="3442" y="11496"/>
                </a:lnTo>
                <a:lnTo>
                  <a:pt x="3464" y="11543"/>
                </a:lnTo>
                <a:lnTo>
                  <a:pt x="3486" y="11587"/>
                </a:lnTo>
                <a:lnTo>
                  <a:pt x="3507" y="11630"/>
                </a:lnTo>
                <a:lnTo>
                  <a:pt x="3529" y="11670"/>
                </a:lnTo>
                <a:lnTo>
                  <a:pt x="3550" y="11708"/>
                </a:lnTo>
                <a:lnTo>
                  <a:pt x="3571" y="11744"/>
                </a:lnTo>
                <a:lnTo>
                  <a:pt x="3591" y="11778"/>
                </a:lnTo>
                <a:lnTo>
                  <a:pt x="3612" y="11809"/>
                </a:lnTo>
                <a:lnTo>
                  <a:pt x="3631" y="11839"/>
                </a:lnTo>
                <a:lnTo>
                  <a:pt x="3652" y="11866"/>
                </a:lnTo>
                <a:lnTo>
                  <a:pt x="3671" y="11891"/>
                </a:lnTo>
                <a:lnTo>
                  <a:pt x="3691" y="11914"/>
                </a:lnTo>
                <a:lnTo>
                  <a:pt x="3709" y="11934"/>
                </a:lnTo>
                <a:lnTo>
                  <a:pt x="3727" y="11953"/>
                </a:lnTo>
                <a:lnTo>
                  <a:pt x="3746" y="11969"/>
                </a:lnTo>
                <a:lnTo>
                  <a:pt x="3764" y="11984"/>
                </a:lnTo>
                <a:lnTo>
                  <a:pt x="3783" y="11996"/>
                </a:lnTo>
                <a:lnTo>
                  <a:pt x="3800" y="12005"/>
                </a:lnTo>
                <a:lnTo>
                  <a:pt x="3818" y="12013"/>
                </a:lnTo>
                <a:lnTo>
                  <a:pt x="3835" y="12018"/>
                </a:lnTo>
                <a:lnTo>
                  <a:pt x="3851" y="12021"/>
                </a:lnTo>
                <a:lnTo>
                  <a:pt x="3868" y="12022"/>
                </a:lnTo>
                <a:lnTo>
                  <a:pt x="3883" y="12020"/>
                </a:lnTo>
                <a:lnTo>
                  <a:pt x="3902" y="12013"/>
                </a:lnTo>
                <a:lnTo>
                  <a:pt x="3922" y="12001"/>
                </a:lnTo>
                <a:lnTo>
                  <a:pt x="3946" y="11984"/>
                </a:lnTo>
                <a:lnTo>
                  <a:pt x="3971" y="11961"/>
                </a:lnTo>
                <a:lnTo>
                  <a:pt x="4000" y="11934"/>
                </a:lnTo>
                <a:lnTo>
                  <a:pt x="4031" y="11903"/>
                </a:lnTo>
                <a:lnTo>
                  <a:pt x="4064" y="11866"/>
                </a:lnTo>
                <a:lnTo>
                  <a:pt x="4100" y="11824"/>
                </a:lnTo>
                <a:lnTo>
                  <a:pt x="4139" y="11777"/>
                </a:lnTo>
                <a:lnTo>
                  <a:pt x="4181" y="11725"/>
                </a:lnTo>
                <a:lnTo>
                  <a:pt x="4225" y="11669"/>
                </a:lnTo>
                <a:lnTo>
                  <a:pt x="4272" y="11607"/>
                </a:lnTo>
                <a:lnTo>
                  <a:pt x="4321" y="11541"/>
                </a:lnTo>
                <a:lnTo>
                  <a:pt x="4374" y="11469"/>
                </a:lnTo>
                <a:lnTo>
                  <a:pt x="4429" y="11393"/>
                </a:lnTo>
                <a:lnTo>
                  <a:pt x="4485" y="11312"/>
                </a:lnTo>
                <a:lnTo>
                  <a:pt x="4546" y="11226"/>
                </a:lnTo>
                <a:lnTo>
                  <a:pt x="4608" y="11135"/>
                </a:lnTo>
                <a:lnTo>
                  <a:pt x="4674" y="11039"/>
                </a:lnTo>
                <a:lnTo>
                  <a:pt x="4741" y="10938"/>
                </a:lnTo>
                <a:lnTo>
                  <a:pt x="4812" y="10833"/>
                </a:lnTo>
                <a:lnTo>
                  <a:pt x="4885" y="10721"/>
                </a:lnTo>
                <a:lnTo>
                  <a:pt x="4961" y="10606"/>
                </a:lnTo>
                <a:lnTo>
                  <a:pt x="5119" y="10360"/>
                </a:lnTo>
                <a:lnTo>
                  <a:pt x="5289" y="10094"/>
                </a:lnTo>
                <a:lnTo>
                  <a:pt x="5469" y="9809"/>
                </a:lnTo>
                <a:lnTo>
                  <a:pt x="5659" y="9504"/>
                </a:lnTo>
                <a:lnTo>
                  <a:pt x="5856" y="9190"/>
                </a:lnTo>
                <a:lnTo>
                  <a:pt x="6051" y="8878"/>
                </a:lnTo>
                <a:lnTo>
                  <a:pt x="6248" y="8570"/>
                </a:lnTo>
                <a:lnTo>
                  <a:pt x="6446" y="8263"/>
                </a:lnTo>
                <a:lnTo>
                  <a:pt x="6643" y="7959"/>
                </a:lnTo>
                <a:lnTo>
                  <a:pt x="6841" y="7658"/>
                </a:lnTo>
                <a:lnTo>
                  <a:pt x="7040" y="7359"/>
                </a:lnTo>
                <a:lnTo>
                  <a:pt x="7238" y="7061"/>
                </a:lnTo>
                <a:lnTo>
                  <a:pt x="7437" y="6767"/>
                </a:lnTo>
                <a:lnTo>
                  <a:pt x="7637" y="6475"/>
                </a:lnTo>
                <a:lnTo>
                  <a:pt x="7837" y="6185"/>
                </a:lnTo>
                <a:lnTo>
                  <a:pt x="8036" y="5897"/>
                </a:lnTo>
                <a:lnTo>
                  <a:pt x="8237" y="5612"/>
                </a:lnTo>
                <a:lnTo>
                  <a:pt x="8438" y="5330"/>
                </a:lnTo>
                <a:lnTo>
                  <a:pt x="8639" y="5050"/>
                </a:lnTo>
                <a:lnTo>
                  <a:pt x="8841" y="4772"/>
                </a:lnTo>
                <a:lnTo>
                  <a:pt x="8981" y="4581"/>
                </a:lnTo>
                <a:lnTo>
                  <a:pt x="9118" y="4394"/>
                </a:lnTo>
                <a:lnTo>
                  <a:pt x="9254" y="4211"/>
                </a:lnTo>
                <a:lnTo>
                  <a:pt x="9388" y="4032"/>
                </a:lnTo>
                <a:lnTo>
                  <a:pt x="9520" y="3857"/>
                </a:lnTo>
                <a:lnTo>
                  <a:pt x="9650" y="3686"/>
                </a:lnTo>
                <a:lnTo>
                  <a:pt x="9778" y="3519"/>
                </a:lnTo>
                <a:lnTo>
                  <a:pt x="9905" y="3356"/>
                </a:lnTo>
                <a:lnTo>
                  <a:pt x="10030" y="3196"/>
                </a:lnTo>
                <a:lnTo>
                  <a:pt x="10153" y="3040"/>
                </a:lnTo>
                <a:lnTo>
                  <a:pt x="10275" y="2888"/>
                </a:lnTo>
                <a:lnTo>
                  <a:pt x="10395" y="2741"/>
                </a:lnTo>
                <a:lnTo>
                  <a:pt x="10513" y="2596"/>
                </a:lnTo>
                <a:lnTo>
                  <a:pt x="10628" y="2457"/>
                </a:lnTo>
                <a:lnTo>
                  <a:pt x="10743" y="2321"/>
                </a:lnTo>
                <a:lnTo>
                  <a:pt x="10855" y="2187"/>
                </a:lnTo>
                <a:lnTo>
                  <a:pt x="10964" y="2060"/>
                </a:lnTo>
                <a:lnTo>
                  <a:pt x="11071" y="1939"/>
                </a:lnTo>
                <a:lnTo>
                  <a:pt x="11172" y="1825"/>
                </a:lnTo>
                <a:lnTo>
                  <a:pt x="11271" y="1717"/>
                </a:lnTo>
                <a:lnTo>
                  <a:pt x="11365" y="1615"/>
                </a:lnTo>
                <a:lnTo>
                  <a:pt x="11455" y="1518"/>
                </a:lnTo>
                <a:lnTo>
                  <a:pt x="11541" y="1428"/>
                </a:lnTo>
                <a:lnTo>
                  <a:pt x="11624" y="1345"/>
                </a:lnTo>
                <a:lnTo>
                  <a:pt x="11702" y="1267"/>
                </a:lnTo>
                <a:lnTo>
                  <a:pt x="11777" y="1195"/>
                </a:lnTo>
                <a:lnTo>
                  <a:pt x="11812" y="1163"/>
                </a:lnTo>
                <a:lnTo>
                  <a:pt x="11847" y="1131"/>
                </a:lnTo>
                <a:lnTo>
                  <a:pt x="11882" y="1101"/>
                </a:lnTo>
                <a:lnTo>
                  <a:pt x="11915" y="1072"/>
                </a:lnTo>
                <a:lnTo>
                  <a:pt x="11947" y="1045"/>
                </a:lnTo>
                <a:lnTo>
                  <a:pt x="11977" y="1019"/>
                </a:lnTo>
                <a:lnTo>
                  <a:pt x="12008" y="996"/>
                </a:lnTo>
                <a:lnTo>
                  <a:pt x="12037" y="973"/>
                </a:lnTo>
                <a:lnTo>
                  <a:pt x="12064" y="952"/>
                </a:lnTo>
                <a:lnTo>
                  <a:pt x="12092" y="933"/>
                </a:lnTo>
                <a:lnTo>
                  <a:pt x="12118" y="915"/>
                </a:lnTo>
                <a:lnTo>
                  <a:pt x="12143" y="899"/>
                </a:lnTo>
                <a:lnTo>
                  <a:pt x="12216" y="858"/>
                </a:lnTo>
                <a:lnTo>
                  <a:pt x="12292" y="818"/>
                </a:lnTo>
                <a:lnTo>
                  <a:pt x="12371" y="778"/>
                </a:lnTo>
                <a:lnTo>
                  <a:pt x="12453" y="740"/>
                </a:lnTo>
                <a:lnTo>
                  <a:pt x="12537" y="702"/>
                </a:lnTo>
                <a:lnTo>
                  <a:pt x="12623" y="665"/>
                </a:lnTo>
                <a:lnTo>
                  <a:pt x="12713" y="629"/>
                </a:lnTo>
                <a:lnTo>
                  <a:pt x="12805" y="593"/>
                </a:lnTo>
                <a:lnTo>
                  <a:pt x="12899" y="558"/>
                </a:lnTo>
                <a:lnTo>
                  <a:pt x="12996" y="523"/>
                </a:lnTo>
                <a:lnTo>
                  <a:pt x="13097" y="489"/>
                </a:lnTo>
                <a:lnTo>
                  <a:pt x="13199" y="456"/>
                </a:lnTo>
                <a:lnTo>
                  <a:pt x="13305" y="425"/>
                </a:lnTo>
                <a:lnTo>
                  <a:pt x="13412" y="393"/>
                </a:lnTo>
                <a:lnTo>
                  <a:pt x="13523" y="362"/>
                </a:lnTo>
                <a:lnTo>
                  <a:pt x="13636" y="332"/>
                </a:lnTo>
                <a:lnTo>
                  <a:pt x="13750" y="304"/>
                </a:lnTo>
                <a:lnTo>
                  <a:pt x="13866" y="276"/>
                </a:lnTo>
                <a:lnTo>
                  <a:pt x="13984" y="249"/>
                </a:lnTo>
                <a:lnTo>
                  <a:pt x="14104" y="224"/>
                </a:lnTo>
                <a:lnTo>
                  <a:pt x="14225" y="199"/>
                </a:lnTo>
                <a:lnTo>
                  <a:pt x="14348" y="176"/>
                </a:lnTo>
                <a:lnTo>
                  <a:pt x="14473" y="154"/>
                </a:lnTo>
                <a:lnTo>
                  <a:pt x="14600" y="133"/>
                </a:lnTo>
                <a:lnTo>
                  <a:pt x="14728" y="112"/>
                </a:lnTo>
                <a:lnTo>
                  <a:pt x="14858" y="94"/>
                </a:lnTo>
                <a:lnTo>
                  <a:pt x="14989" y="75"/>
                </a:lnTo>
                <a:lnTo>
                  <a:pt x="15123" y="58"/>
                </a:lnTo>
                <a:lnTo>
                  <a:pt x="15258" y="42"/>
                </a:lnTo>
                <a:lnTo>
                  <a:pt x="15394" y="27"/>
                </a:lnTo>
                <a:lnTo>
                  <a:pt x="15532" y="14"/>
                </a:lnTo>
                <a:lnTo>
                  <a:pt x="15672" y="0"/>
                </a:lnTo>
                <a:lnTo>
                  <a:pt x="15756" y="439"/>
                </a:lnTo>
              </a:path>
            </a:pathLst>
          </a:custGeom>
          <a:solidFill>
            <a:srgbClr val="2C97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3916;p32"/>
          <p:cNvSpPr/>
          <p:nvPr/>
        </p:nvSpPr>
        <p:spPr>
          <a:xfrm>
            <a:off x="6564771" y="2296025"/>
            <a:ext cx="226260" cy="218613"/>
          </a:xfrm>
          <a:custGeom>
            <a:avLst/>
            <a:gdLst/>
            <a:ahLst/>
            <a:cxnLst/>
            <a:rect l="l" t="t" r="r" b="b"/>
            <a:pathLst>
              <a:path w="15756" h="16364" extrusionOk="0">
                <a:moveTo>
                  <a:pt x="15756" y="439"/>
                </a:moveTo>
                <a:lnTo>
                  <a:pt x="15557" y="659"/>
                </a:lnTo>
                <a:lnTo>
                  <a:pt x="15359" y="881"/>
                </a:lnTo>
                <a:lnTo>
                  <a:pt x="15163" y="1101"/>
                </a:lnTo>
                <a:lnTo>
                  <a:pt x="14967" y="1322"/>
                </a:lnTo>
                <a:lnTo>
                  <a:pt x="14772" y="1543"/>
                </a:lnTo>
                <a:lnTo>
                  <a:pt x="14579" y="1764"/>
                </a:lnTo>
                <a:lnTo>
                  <a:pt x="14387" y="1985"/>
                </a:lnTo>
                <a:lnTo>
                  <a:pt x="14196" y="2207"/>
                </a:lnTo>
                <a:lnTo>
                  <a:pt x="14005" y="2427"/>
                </a:lnTo>
                <a:lnTo>
                  <a:pt x="13816" y="2649"/>
                </a:lnTo>
                <a:lnTo>
                  <a:pt x="13627" y="2870"/>
                </a:lnTo>
                <a:lnTo>
                  <a:pt x="13440" y="3091"/>
                </a:lnTo>
                <a:lnTo>
                  <a:pt x="13253" y="3313"/>
                </a:lnTo>
                <a:lnTo>
                  <a:pt x="13069" y="3535"/>
                </a:lnTo>
                <a:lnTo>
                  <a:pt x="12885" y="3756"/>
                </a:lnTo>
                <a:lnTo>
                  <a:pt x="12701" y="3978"/>
                </a:lnTo>
                <a:lnTo>
                  <a:pt x="12519" y="4199"/>
                </a:lnTo>
                <a:lnTo>
                  <a:pt x="12338" y="4421"/>
                </a:lnTo>
                <a:lnTo>
                  <a:pt x="12158" y="4643"/>
                </a:lnTo>
                <a:lnTo>
                  <a:pt x="11979" y="4865"/>
                </a:lnTo>
                <a:lnTo>
                  <a:pt x="11801" y="5088"/>
                </a:lnTo>
                <a:lnTo>
                  <a:pt x="11624" y="5309"/>
                </a:lnTo>
                <a:lnTo>
                  <a:pt x="11448" y="5531"/>
                </a:lnTo>
                <a:lnTo>
                  <a:pt x="11273" y="5754"/>
                </a:lnTo>
                <a:lnTo>
                  <a:pt x="11099" y="5976"/>
                </a:lnTo>
                <a:lnTo>
                  <a:pt x="10927" y="6198"/>
                </a:lnTo>
                <a:lnTo>
                  <a:pt x="10754" y="6422"/>
                </a:lnTo>
                <a:lnTo>
                  <a:pt x="10583" y="6644"/>
                </a:lnTo>
                <a:lnTo>
                  <a:pt x="10413" y="6867"/>
                </a:lnTo>
                <a:lnTo>
                  <a:pt x="10244" y="7090"/>
                </a:lnTo>
                <a:lnTo>
                  <a:pt x="10076" y="7312"/>
                </a:lnTo>
                <a:lnTo>
                  <a:pt x="9911" y="7536"/>
                </a:lnTo>
                <a:lnTo>
                  <a:pt x="9745" y="7758"/>
                </a:lnTo>
                <a:lnTo>
                  <a:pt x="9580" y="7981"/>
                </a:lnTo>
                <a:lnTo>
                  <a:pt x="9417" y="8202"/>
                </a:lnTo>
                <a:lnTo>
                  <a:pt x="9255" y="8423"/>
                </a:lnTo>
                <a:lnTo>
                  <a:pt x="9095" y="8644"/>
                </a:lnTo>
                <a:lnTo>
                  <a:pt x="8936" y="8864"/>
                </a:lnTo>
                <a:lnTo>
                  <a:pt x="8779" y="9084"/>
                </a:lnTo>
                <a:lnTo>
                  <a:pt x="8623" y="9304"/>
                </a:lnTo>
                <a:lnTo>
                  <a:pt x="8468" y="9522"/>
                </a:lnTo>
                <a:lnTo>
                  <a:pt x="8316" y="9740"/>
                </a:lnTo>
                <a:lnTo>
                  <a:pt x="8164" y="9959"/>
                </a:lnTo>
                <a:lnTo>
                  <a:pt x="8015" y="10176"/>
                </a:lnTo>
                <a:lnTo>
                  <a:pt x="7865" y="10393"/>
                </a:lnTo>
                <a:lnTo>
                  <a:pt x="7719" y="10609"/>
                </a:lnTo>
                <a:lnTo>
                  <a:pt x="7572" y="10826"/>
                </a:lnTo>
                <a:lnTo>
                  <a:pt x="7428" y="11041"/>
                </a:lnTo>
                <a:lnTo>
                  <a:pt x="7285" y="11256"/>
                </a:lnTo>
                <a:lnTo>
                  <a:pt x="7144" y="11471"/>
                </a:lnTo>
                <a:lnTo>
                  <a:pt x="7004" y="11685"/>
                </a:lnTo>
                <a:lnTo>
                  <a:pt x="6865" y="11898"/>
                </a:lnTo>
                <a:lnTo>
                  <a:pt x="6727" y="12113"/>
                </a:lnTo>
                <a:lnTo>
                  <a:pt x="6592" y="12325"/>
                </a:lnTo>
                <a:lnTo>
                  <a:pt x="6458" y="12538"/>
                </a:lnTo>
                <a:lnTo>
                  <a:pt x="6325" y="12749"/>
                </a:lnTo>
                <a:lnTo>
                  <a:pt x="6193" y="12961"/>
                </a:lnTo>
                <a:lnTo>
                  <a:pt x="6063" y="13172"/>
                </a:lnTo>
                <a:lnTo>
                  <a:pt x="5935" y="13382"/>
                </a:lnTo>
                <a:lnTo>
                  <a:pt x="5808" y="13593"/>
                </a:lnTo>
                <a:lnTo>
                  <a:pt x="5682" y="13803"/>
                </a:lnTo>
                <a:lnTo>
                  <a:pt x="5558" y="14012"/>
                </a:lnTo>
                <a:lnTo>
                  <a:pt x="5435" y="14221"/>
                </a:lnTo>
                <a:lnTo>
                  <a:pt x="5313" y="14429"/>
                </a:lnTo>
                <a:lnTo>
                  <a:pt x="5272" y="14500"/>
                </a:lnTo>
                <a:lnTo>
                  <a:pt x="5229" y="14578"/>
                </a:lnTo>
                <a:lnTo>
                  <a:pt x="5184" y="14660"/>
                </a:lnTo>
                <a:lnTo>
                  <a:pt x="5136" y="14746"/>
                </a:lnTo>
                <a:lnTo>
                  <a:pt x="5087" y="14839"/>
                </a:lnTo>
                <a:lnTo>
                  <a:pt x="5034" y="14935"/>
                </a:lnTo>
                <a:lnTo>
                  <a:pt x="4981" y="15037"/>
                </a:lnTo>
                <a:lnTo>
                  <a:pt x="4926" y="15144"/>
                </a:lnTo>
                <a:lnTo>
                  <a:pt x="4884" y="15219"/>
                </a:lnTo>
                <a:lnTo>
                  <a:pt x="4840" y="15292"/>
                </a:lnTo>
                <a:lnTo>
                  <a:pt x="4795" y="15362"/>
                </a:lnTo>
                <a:lnTo>
                  <a:pt x="4748" y="15430"/>
                </a:lnTo>
                <a:lnTo>
                  <a:pt x="4699" y="15496"/>
                </a:lnTo>
                <a:lnTo>
                  <a:pt x="4649" y="15559"/>
                </a:lnTo>
                <a:lnTo>
                  <a:pt x="4597" y="15620"/>
                </a:lnTo>
                <a:lnTo>
                  <a:pt x="4544" y="15678"/>
                </a:lnTo>
                <a:lnTo>
                  <a:pt x="4488" y="15734"/>
                </a:lnTo>
                <a:lnTo>
                  <a:pt x="4432" y="15788"/>
                </a:lnTo>
                <a:lnTo>
                  <a:pt x="4374" y="15839"/>
                </a:lnTo>
                <a:lnTo>
                  <a:pt x="4314" y="15888"/>
                </a:lnTo>
                <a:lnTo>
                  <a:pt x="4253" y="15934"/>
                </a:lnTo>
                <a:lnTo>
                  <a:pt x="4189" y="15978"/>
                </a:lnTo>
                <a:lnTo>
                  <a:pt x="4125" y="16020"/>
                </a:lnTo>
                <a:lnTo>
                  <a:pt x="4058" y="16059"/>
                </a:lnTo>
                <a:lnTo>
                  <a:pt x="3991" y="16096"/>
                </a:lnTo>
                <a:lnTo>
                  <a:pt x="3921" y="16131"/>
                </a:lnTo>
                <a:lnTo>
                  <a:pt x="3850" y="16163"/>
                </a:lnTo>
                <a:lnTo>
                  <a:pt x="3778" y="16192"/>
                </a:lnTo>
                <a:lnTo>
                  <a:pt x="3703" y="16220"/>
                </a:lnTo>
                <a:lnTo>
                  <a:pt x="3627" y="16245"/>
                </a:lnTo>
                <a:lnTo>
                  <a:pt x="3550" y="16267"/>
                </a:lnTo>
                <a:lnTo>
                  <a:pt x="3471" y="16288"/>
                </a:lnTo>
                <a:lnTo>
                  <a:pt x="3390" y="16305"/>
                </a:lnTo>
                <a:lnTo>
                  <a:pt x="3308" y="16321"/>
                </a:lnTo>
                <a:lnTo>
                  <a:pt x="3225" y="16334"/>
                </a:lnTo>
                <a:lnTo>
                  <a:pt x="3139" y="16344"/>
                </a:lnTo>
                <a:lnTo>
                  <a:pt x="3051" y="16353"/>
                </a:lnTo>
                <a:lnTo>
                  <a:pt x="2962" y="16358"/>
                </a:lnTo>
                <a:lnTo>
                  <a:pt x="2872" y="16363"/>
                </a:lnTo>
                <a:lnTo>
                  <a:pt x="2781" y="16364"/>
                </a:lnTo>
                <a:lnTo>
                  <a:pt x="2697" y="16364"/>
                </a:lnTo>
                <a:lnTo>
                  <a:pt x="2616" y="16362"/>
                </a:lnTo>
                <a:lnTo>
                  <a:pt x="2540" y="16360"/>
                </a:lnTo>
                <a:lnTo>
                  <a:pt x="2467" y="16356"/>
                </a:lnTo>
                <a:lnTo>
                  <a:pt x="2397" y="16351"/>
                </a:lnTo>
                <a:lnTo>
                  <a:pt x="2330" y="16346"/>
                </a:lnTo>
                <a:lnTo>
                  <a:pt x="2268" y="16340"/>
                </a:lnTo>
                <a:lnTo>
                  <a:pt x="2209" y="16333"/>
                </a:lnTo>
                <a:lnTo>
                  <a:pt x="2153" y="16325"/>
                </a:lnTo>
                <a:lnTo>
                  <a:pt x="2101" y="16315"/>
                </a:lnTo>
                <a:lnTo>
                  <a:pt x="2052" y="16305"/>
                </a:lnTo>
                <a:lnTo>
                  <a:pt x="2007" y="16294"/>
                </a:lnTo>
                <a:lnTo>
                  <a:pt x="1965" y="16282"/>
                </a:lnTo>
                <a:lnTo>
                  <a:pt x="1927" y="16269"/>
                </a:lnTo>
                <a:lnTo>
                  <a:pt x="1909" y="16262"/>
                </a:lnTo>
                <a:lnTo>
                  <a:pt x="1892" y="16255"/>
                </a:lnTo>
                <a:lnTo>
                  <a:pt x="1877" y="16247"/>
                </a:lnTo>
                <a:lnTo>
                  <a:pt x="1861" y="16240"/>
                </a:lnTo>
                <a:lnTo>
                  <a:pt x="1846" y="16231"/>
                </a:lnTo>
                <a:lnTo>
                  <a:pt x="1832" y="16223"/>
                </a:lnTo>
                <a:lnTo>
                  <a:pt x="1817" y="16214"/>
                </a:lnTo>
                <a:lnTo>
                  <a:pt x="1802" y="16204"/>
                </a:lnTo>
                <a:lnTo>
                  <a:pt x="1788" y="16193"/>
                </a:lnTo>
                <a:lnTo>
                  <a:pt x="1772" y="16181"/>
                </a:lnTo>
                <a:lnTo>
                  <a:pt x="1758" y="16170"/>
                </a:lnTo>
                <a:lnTo>
                  <a:pt x="1743" y="16157"/>
                </a:lnTo>
                <a:lnTo>
                  <a:pt x="1728" y="16143"/>
                </a:lnTo>
                <a:lnTo>
                  <a:pt x="1713" y="16129"/>
                </a:lnTo>
                <a:lnTo>
                  <a:pt x="1697" y="16114"/>
                </a:lnTo>
                <a:lnTo>
                  <a:pt x="1683" y="16098"/>
                </a:lnTo>
                <a:lnTo>
                  <a:pt x="1653" y="16065"/>
                </a:lnTo>
                <a:lnTo>
                  <a:pt x="1623" y="16028"/>
                </a:lnTo>
                <a:lnTo>
                  <a:pt x="1593" y="15990"/>
                </a:lnTo>
                <a:lnTo>
                  <a:pt x="1562" y="15948"/>
                </a:lnTo>
                <a:lnTo>
                  <a:pt x="1533" y="15903"/>
                </a:lnTo>
                <a:lnTo>
                  <a:pt x="1502" y="15855"/>
                </a:lnTo>
                <a:lnTo>
                  <a:pt x="1471" y="15805"/>
                </a:lnTo>
                <a:lnTo>
                  <a:pt x="1441" y="15752"/>
                </a:lnTo>
                <a:lnTo>
                  <a:pt x="1411" y="15696"/>
                </a:lnTo>
                <a:lnTo>
                  <a:pt x="1380" y="15637"/>
                </a:lnTo>
                <a:lnTo>
                  <a:pt x="1344" y="15566"/>
                </a:lnTo>
                <a:lnTo>
                  <a:pt x="1309" y="15495"/>
                </a:lnTo>
                <a:lnTo>
                  <a:pt x="1274" y="15422"/>
                </a:lnTo>
                <a:lnTo>
                  <a:pt x="1240" y="15349"/>
                </a:lnTo>
                <a:lnTo>
                  <a:pt x="1206" y="15275"/>
                </a:lnTo>
                <a:lnTo>
                  <a:pt x="1172" y="15200"/>
                </a:lnTo>
                <a:lnTo>
                  <a:pt x="1139" y="15126"/>
                </a:lnTo>
                <a:lnTo>
                  <a:pt x="1105" y="15051"/>
                </a:lnTo>
                <a:lnTo>
                  <a:pt x="1073" y="14974"/>
                </a:lnTo>
                <a:lnTo>
                  <a:pt x="1041" y="14898"/>
                </a:lnTo>
                <a:lnTo>
                  <a:pt x="1008" y="14820"/>
                </a:lnTo>
                <a:lnTo>
                  <a:pt x="976" y="14742"/>
                </a:lnTo>
                <a:lnTo>
                  <a:pt x="946" y="14663"/>
                </a:lnTo>
                <a:lnTo>
                  <a:pt x="914" y="14585"/>
                </a:lnTo>
                <a:lnTo>
                  <a:pt x="883" y="14505"/>
                </a:lnTo>
                <a:lnTo>
                  <a:pt x="853" y="14424"/>
                </a:lnTo>
                <a:lnTo>
                  <a:pt x="823" y="14343"/>
                </a:lnTo>
                <a:lnTo>
                  <a:pt x="793" y="14262"/>
                </a:lnTo>
                <a:lnTo>
                  <a:pt x="763" y="14179"/>
                </a:lnTo>
                <a:lnTo>
                  <a:pt x="734" y="14096"/>
                </a:lnTo>
                <a:lnTo>
                  <a:pt x="676" y="13929"/>
                </a:lnTo>
                <a:lnTo>
                  <a:pt x="620" y="13759"/>
                </a:lnTo>
                <a:lnTo>
                  <a:pt x="565" y="13585"/>
                </a:lnTo>
                <a:lnTo>
                  <a:pt x="510" y="13410"/>
                </a:lnTo>
                <a:lnTo>
                  <a:pt x="457" y="13233"/>
                </a:lnTo>
                <a:lnTo>
                  <a:pt x="405" y="13052"/>
                </a:lnTo>
                <a:lnTo>
                  <a:pt x="356" y="12875"/>
                </a:lnTo>
                <a:lnTo>
                  <a:pt x="311" y="12704"/>
                </a:lnTo>
                <a:lnTo>
                  <a:pt x="268" y="12540"/>
                </a:lnTo>
                <a:lnTo>
                  <a:pt x="228" y="12383"/>
                </a:lnTo>
                <a:lnTo>
                  <a:pt x="192" y="12233"/>
                </a:lnTo>
                <a:lnTo>
                  <a:pt x="158" y="12088"/>
                </a:lnTo>
                <a:lnTo>
                  <a:pt x="128" y="11951"/>
                </a:lnTo>
                <a:lnTo>
                  <a:pt x="102" y="11821"/>
                </a:lnTo>
                <a:lnTo>
                  <a:pt x="78" y="11697"/>
                </a:lnTo>
                <a:lnTo>
                  <a:pt x="58" y="11579"/>
                </a:lnTo>
                <a:lnTo>
                  <a:pt x="49" y="11522"/>
                </a:lnTo>
                <a:lnTo>
                  <a:pt x="40" y="11468"/>
                </a:lnTo>
                <a:lnTo>
                  <a:pt x="32" y="11416"/>
                </a:lnTo>
                <a:lnTo>
                  <a:pt x="26" y="11365"/>
                </a:lnTo>
                <a:lnTo>
                  <a:pt x="20" y="11314"/>
                </a:lnTo>
                <a:lnTo>
                  <a:pt x="15" y="11267"/>
                </a:lnTo>
                <a:lnTo>
                  <a:pt x="11" y="11221"/>
                </a:lnTo>
                <a:lnTo>
                  <a:pt x="7" y="11176"/>
                </a:lnTo>
                <a:lnTo>
                  <a:pt x="3" y="11134"/>
                </a:lnTo>
                <a:lnTo>
                  <a:pt x="2" y="11092"/>
                </a:lnTo>
                <a:lnTo>
                  <a:pt x="0" y="11053"/>
                </a:lnTo>
                <a:lnTo>
                  <a:pt x="0" y="11015"/>
                </a:lnTo>
                <a:lnTo>
                  <a:pt x="0" y="10976"/>
                </a:lnTo>
                <a:lnTo>
                  <a:pt x="2" y="10938"/>
                </a:lnTo>
                <a:lnTo>
                  <a:pt x="4" y="10900"/>
                </a:lnTo>
                <a:lnTo>
                  <a:pt x="8" y="10864"/>
                </a:lnTo>
                <a:lnTo>
                  <a:pt x="11" y="10830"/>
                </a:lnTo>
                <a:lnTo>
                  <a:pt x="16" y="10796"/>
                </a:lnTo>
                <a:lnTo>
                  <a:pt x="21" y="10763"/>
                </a:lnTo>
                <a:lnTo>
                  <a:pt x="27" y="10731"/>
                </a:lnTo>
                <a:lnTo>
                  <a:pt x="34" y="10700"/>
                </a:lnTo>
                <a:lnTo>
                  <a:pt x="42" y="10671"/>
                </a:lnTo>
                <a:lnTo>
                  <a:pt x="51" y="10642"/>
                </a:lnTo>
                <a:lnTo>
                  <a:pt x="61" y="10614"/>
                </a:lnTo>
                <a:lnTo>
                  <a:pt x="71" y="10588"/>
                </a:lnTo>
                <a:lnTo>
                  <a:pt x="81" y="10562"/>
                </a:lnTo>
                <a:lnTo>
                  <a:pt x="94" y="10539"/>
                </a:lnTo>
                <a:lnTo>
                  <a:pt x="106" y="10515"/>
                </a:lnTo>
                <a:lnTo>
                  <a:pt x="120" y="10492"/>
                </a:lnTo>
                <a:lnTo>
                  <a:pt x="137" y="10469"/>
                </a:lnTo>
                <a:lnTo>
                  <a:pt x="155" y="10445"/>
                </a:lnTo>
                <a:lnTo>
                  <a:pt x="175" y="10421"/>
                </a:lnTo>
                <a:lnTo>
                  <a:pt x="196" y="10397"/>
                </a:lnTo>
                <a:lnTo>
                  <a:pt x="219" y="10372"/>
                </a:lnTo>
                <a:lnTo>
                  <a:pt x="244" y="10346"/>
                </a:lnTo>
                <a:lnTo>
                  <a:pt x="271" y="10320"/>
                </a:lnTo>
                <a:lnTo>
                  <a:pt x="298" y="10295"/>
                </a:lnTo>
                <a:lnTo>
                  <a:pt x="328" y="10268"/>
                </a:lnTo>
                <a:lnTo>
                  <a:pt x="360" y="10240"/>
                </a:lnTo>
                <a:lnTo>
                  <a:pt x="394" y="10213"/>
                </a:lnTo>
                <a:lnTo>
                  <a:pt x="429" y="10185"/>
                </a:lnTo>
                <a:lnTo>
                  <a:pt x="465" y="10156"/>
                </a:lnTo>
                <a:lnTo>
                  <a:pt x="504" y="10128"/>
                </a:lnTo>
                <a:lnTo>
                  <a:pt x="544" y="10099"/>
                </a:lnTo>
                <a:lnTo>
                  <a:pt x="596" y="10063"/>
                </a:lnTo>
                <a:lnTo>
                  <a:pt x="651" y="10028"/>
                </a:lnTo>
                <a:lnTo>
                  <a:pt x="705" y="9993"/>
                </a:lnTo>
                <a:lnTo>
                  <a:pt x="760" y="9960"/>
                </a:lnTo>
                <a:lnTo>
                  <a:pt x="816" y="9927"/>
                </a:lnTo>
                <a:lnTo>
                  <a:pt x="873" y="9895"/>
                </a:lnTo>
                <a:lnTo>
                  <a:pt x="930" y="9864"/>
                </a:lnTo>
                <a:lnTo>
                  <a:pt x="989" y="9833"/>
                </a:lnTo>
                <a:lnTo>
                  <a:pt x="1047" y="9804"/>
                </a:lnTo>
                <a:lnTo>
                  <a:pt x="1107" y="9775"/>
                </a:lnTo>
                <a:lnTo>
                  <a:pt x="1167" y="9747"/>
                </a:lnTo>
                <a:lnTo>
                  <a:pt x="1228" y="9721"/>
                </a:lnTo>
                <a:lnTo>
                  <a:pt x="1291" y="9694"/>
                </a:lnTo>
                <a:lnTo>
                  <a:pt x="1353" y="9669"/>
                </a:lnTo>
                <a:lnTo>
                  <a:pt x="1417" y="9644"/>
                </a:lnTo>
                <a:lnTo>
                  <a:pt x="1481" y="9620"/>
                </a:lnTo>
                <a:lnTo>
                  <a:pt x="1546" y="9598"/>
                </a:lnTo>
                <a:lnTo>
                  <a:pt x="1608" y="9577"/>
                </a:lnTo>
                <a:lnTo>
                  <a:pt x="1670" y="9557"/>
                </a:lnTo>
                <a:lnTo>
                  <a:pt x="1730" y="9539"/>
                </a:lnTo>
                <a:lnTo>
                  <a:pt x="1789" y="9522"/>
                </a:lnTo>
                <a:lnTo>
                  <a:pt x="1847" y="9507"/>
                </a:lnTo>
                <a:lnTo>
                  <a:pt x="1904" y="9493"/>
                </a:lnTo>
                <a:lnTo>
                  <a:pt x="1960" y="9481"/>
                </a:lnTo>
                <a:lnTo>
                  <a:pt x="2014" y="9470"/>
                </a:lnTo>
                <a:lnTo>
                  <a:pt x="2067" y="9460"/>
                </a:lnTo>
                <a:lnTo>
                  <a:pt x="2119" y="9452"/>
                </a:lnTo>
                <a:lnTo>
                  <a:pt x="2171" y="9446"/>
                </a:lnTo>
                <a:lnTo>
                  <a:pt x="2220" y="9441"/>
                </a:lnTo>
                <a:lnTo>
                  <a:pt x="2268" y="9437"/>
                </a:lnTo>
                <a:lnTo>
                  <a:pt x="2315" y="9435"/>
                </a:lnTo>
                <a:lnTo>
                  <a:pt x="2361" y="9434"/>
                </a:lnTo>
                <a:lnTo>
                  <a:pt x="2380" y="9436"/>
                </a:lnTo>
                <a:lnTo>
                  <a:pt x="2399" y="9439"/>
                </a:lnTo>
                <a:lnTo>
                  <a:pt x="2419" y="9444"/>
                </a:lnTo>
                <a:lnTo>
                  <a:pt x="2438" y="9452"/>
                </a:lnTo>
                <a:lnTo>
                  <a:pt x="2458" y="9463"/>
                </a:lnTo>
                <a:lnTo>
                  <a:pt x="2478" y="9475"/>
                </a:lnTo>
                <a:lnTo>
                  <a:pt x="2498" y="9489"/>
                </a:lnTo>
                <a:lnTo>
                  <a:pt x="2519" y="9507"/>
                </a:lnTo>
                <a:lnTo>
                  <a:pt x="2540" y="9525"/>
                </a:lnTo>
                <a:lnTo>
                  <a:pt x="2561" y="9547"/>
                </a:lnTo>
                <a:lnTo>
                  <a:pt x="2582" y="9570"/>
                </a:lnTo>
                <a:lnTo>
                  <a:pt x="2604" y="9597"/>
                </a:lnTo>
                <a:lnTo>
                  <a:pt x="2626" y="9624"/>
                </a:lnTo>
                <a:lnTo>
                  <a:pt x="2648" y="9655"/>
                </a:lnTo>
                <a:lnTo>
                  <a:pt x="2670" y="9687"/>
                </a:lnTo>
                <a:lnTo>
                  <a:pt x="2693" y="9722"/>
                </a:lnTo>
                <a:lnTo>
                  <a:pt x="2716" y="9760"/>
                </a:lnTo>
                <a:lnTo>
                  <a:pt x="2739" y="9799"/>
                </a:lnTo>
                <a:lnTo>
                  <a:pt x="2763" y="9841"/>
                </a:lnTo>
                <a:lnTo>
                  <a:pt x="2786" y="9885"/>
                </a:lnTo>
                <a:lnTo>
                  <a:pt x="2810" y="9931"/>
                </a:lnTo>
                <a:lnTo>
                  <a:pt x="2834" y="9979"/>
                </a:lnTo>
                <a:lnTo>
                  <a:pt x="2859" y="10030"/>
                </a:lnTo>
                <a:lnTo>
                  <a:pt x="2883" y="10083"/>
                </a:lnTo>
                <a:lnTo>
                  <a:pt x="2908" y="10138"/>
                </a:lnTo>
                <a:lnTo>
                  <a:pt x="2934" y="10195"/>
                </a:lnTo>
                <a:lnTo>
                  <a:pt x="2959" y="10256"/>
                </a:lnTo>
                <a:lnTo>
                  <a:pt x="2985" y="10317"/>
                </a:lnTo>
                <a:lnTo>
                  <a:pt x="3010" y="10382"/>
                </a:lnTo>
                <a:lnTo>
                  <a:pt x="3037" y="10448"/>
                </a:lnTo>
                <a:lnTo>
                  <a:pt x="3064" y="10517"/>
                </a:lnTo>
                <a:lnTo>
                  <a:pt x="3090" y="10588"/>
                </a:lnTo>
                <a:lnTo>
                  <a:pt x="3101" y="10616"/>
                </a:lnTo>
                <a:lnTo>
                  <a:pt x="3109" y="10643"/>
                </a:lnTo>
                <a:lnTo>
                  <a:pt x="3118" y="10668"/>
                </a:lnTo>
                <a:lnTo>
                  <a:pt x="3126" y="10690"/>
                </a:lnTo>
                <a:lnTo>
                  <a:pt x="3133" y="10711"/>
                </a:lnTo>
                <a:lnTo>
                  <a:pt x="3141" y="10728"/>
                </a:lnTo>
                <a:lnTo>
                  <a:pt x="3147" y="10745"/>
                </a:lnTo>
                <a:lnTo>
                  <a:pt x="3153" y="10760"/>
                </a:lnTo>
                <a:lnTo>
                  <a:pt x="3160" y="10786"/>
                </a:lnTo>
                <a:lnTo>
                  <a:pt x="3172" y="10819"/>
                </a:lnTo>
                <a:lnTo>
                  <a:pt x="3188" y="10860"/>
                </a:lnTo>
                <a:lnTo>
                  <a:pt x="3207" y="10910"/>
                </a:lnTo>
                <a:lnTo>
                  <a:pt x="3232" y="10978"/>
                </a:lnTo>
                <a:lnTo>
                  <a:pt x="3256" y="11044"/>
                </a:lnTo>
                <a:lnTo>
                  <a:pt x="3281" y="11108"/>
                </a:lnTo>
                <a:lnTo>
                  <a:pt x="3304" y="11170"/>
                </a:lnTo>
                <a:lnTo>
                  <a:pt x="3328" y="11229"/>
                </a:lnTo>
                <a:lnTo>
                  <a:pt x="3351" y="11288"/>
                </a:lnTo>
                <a:lnTo>
                  <a:pt x="3374" y="11343"/>
                </a:lnTo>
                <a:lnTo>
                  <a:pt x="3397" y="11396"/>
                </a:lnTo>
                <a:lnTo>
                  <a:pt x="3419" y="11448"/>
                </a:lnTo>
                <a:lnTo>
                  <a:pt x="3442" y="11496"/>
                </a:lnTo>
                <a:lnTo>
                  <a:pt x="3464" y="11543"/>
                </a:lnTo>
                <a:lnTo>
                  <a:pt x="3486" y="11587"/>
                </a:lnTo>
                <a:lnTo>
                  <a:pt x="3507" y="11630"/>
                </a:lnTo>
                <a:lnTo>
                  <a:pt x="3529" y="11670"/>
                </a:lnTo>
                <a:lnTo>
                  <a:pt x="3550" y="11708"/>
                </a:lnTo>
                <a:lnTo>
                  <a:pt x="3571" y="11744"/>
                </a:lnTo>
                <a:lnTo>
                  <a:pt x="3591" y="11778"/>
                </a:lnTo>
                <a:lnTo>
                  <a:pt x="3612" y="11809"/>
                </a:lnTo>
                <a:lnTo>
                  <a:pt x="3631" y="11839"/>
                </a:lnTo>
                <a:lnTo>
                  <a:pt x="3652" y="11866"/>
                </a:lnTo>
                <a:lnTo>
                  <a:pt x="3671" y="11891"/>
                </a:lnTo>
                <a:lnTo>
                  <a:pt x="3691" y="11914"/>
                </a:lnTo>
                <a:lnTo>
                  <a:pt x="3709" y="11934"/>
                </a:lnTo>
                <a:lnTo>
                  <a:pt x="3727" y="11953"/>
                </a:lnTo>
                <a:lnTo>
                  <a:pt x="3746" y="11969"/>
                </a:lnTo>
                <a:lnTo>
                  <a:pt x="3764" y="11984"/>
                </a:lnTo>
                <a:lnTo>
                  <a:pt x="3783" y="11996"/>
                </a:lnTo>
                <a:lnTo>
                  <a:pt x="3800" y="12005"/>
                </a:lnTo>
                <a:lnTo>
                  <a:pt x="3818" y="12013"/>
                </a:lnTo>
                <a:lnTo>
                  <a:pt x="3835" y="12018"/>
                </a:lnTo>
                <a:lnTo>
                  <a:pt x="3851" y="12021"/>
                </a:lnTo>
                <a:lnTo>
                  <a:pt x="3868" y="12022"/>
                </a:lnTo>
                <a:lnTo>
                  <a:pt x="3883" y="12020"/>
                </a:lnTo>
                <a:lnTo>
                  <a:pt x="3902" y="12013"/>
                </a:lnTo>
                <a:lnTo>
                  <a:pt x="3922" y="12001"/>
                </a:lnTo>
                <a:lnTo>
                  <a:pt x="3946" y="11984"/>
                </a:lnTo>
                <a:lnTo>
                  <a:pt x="3971" y="11961"/>
                </a:lnTo>
                <a:lnTo>
                  <a:pt x="4000" y="11934"/>
                </a:lnTo>
                <a:lnTo>
                  <a:pt x="4031" y="11903"/>
                </a:lnTo>
                <a:lnTo>
                  <a:pt x="4064" y="11866"/>
                </a:lnTo>
                <a:lnTo>
                  <a:pt x="4100" y="11824"/>
                </a:lnTo>
                <a:lnTo>
                  <a:pt x="4139" y="11777"/>
                </a:lnTo>
                <a:lnTo>
                  <a:pt x="4181" y="11725"/>
                </a:lnTo>
                <a:lnTo>
                  <a:pt x="4225" y="11669"/>
                </a:lnTo>
                <a:lnTo>
                  <a:pt x="4272" y="11607"/>
                </a:lnTo>
                <a:lnTo>
                  <a:pt x="4321" y="11541"/>
                </a:lnTo>
                <a:lnTo>
                  <a:pt x="4374" y="11469"/>
                </a:lnTo>
                <a:lnTo>
                  <a:pt x="4429" y="11393"/>
                </a:lnTo>
                <a:lnTo>
                  <a:pt x="4485" y="11312"/>
                </a:lnTo>
                <a:lnTo>
                  <a:pt x="4546" y="11226"/>
                </a:lnTo>
                <a:lnTo>
                  <a:pt x="4608" y="11135"/>
                </a:lnTo>
                <a:lnTo>
                  <a:pt x="4674" y="11039"/>
                </a:lnTo>
                <a:lnTo>
                  <a:pt x="4741" y="10938"/>
                </a:lnTo>
                <a:lnTo>
                  <a:pt x="4812" y="10833"/>
                </a:lnTo>
                <a:lnTo>
                  <a:pt x="4885" y="10721"/>
                </a:lnTo>
                <a:lnTo>
                  <a:pt x="4961" y="10606"/>
                </a:lnTo>
                <a:lnTo>
                  <a:pt x="5119" y="10360"/>
                </a:lnTo>
                <a:lnTo>
                  <a:pt x="5289" y="10094"/>
                </a:lnTo>
                <a:lnTo>
                  <a:pt x="5469" y="9809"/>
                </a:lnTo>
                <a:lnTo>
                  <a:pt x="5659" y="9504"/>
                </a:lnTo>
                <a:lnTo>
                  <a:pt x="5856" y="9190"/>
                </a:lnTo>
                <a:lnTo>
                  <a:pt x="6051" y="8878"/>
                </a:lnTo>
                <a:lnTo>
                  <a:pt x="6248" y="8570"/>
                </a:lnTo>
                <a:lnTo>
                  <a:pt x="6446" y="8263"/>
                </a:lnTo>
                <a:lnTo>
                  <a:pt x="6643" y="7959"/>
                </a:lnTo>
                <a:lnTo>
                  <a:pt x="6841" y="7658"/>
                </a:lnTo>
                <a:lnTo>
                  <a:pt x="7040" y="7359"/>
                </a:lnTo>
                <a:lnTo>
                  <a:pt x="7238" y="7061"/>
                </a:lnTo>
                <a:lnTo>
                  <a:pt x="7437" y="6767"/>
                </a:lnTo>
                <a:lnTo>
                  <a:pt x="7637" y="6475"/>
                </a:lnTo>
                <a:lnTo>
                  <a:pt x="7837" y="6185"/>
                </a:lnTo>
                <a:lnTo>
                  <a:pt x="8036" y="5897"/>
                </a:lnTo>
                <a:lnTo>
                  <a:pt x="8237" y="5612"/>
                </a:lnTo>
                <a:lnTo>
                  <a:pt x="8438" y="5330"/>
                </a:lnTo>
                <a:lnTo>
                  <a:pt x="8639" y="5050"/>
                </a:lnTo>
                <a:lnTo>
                  <a:pt x="8841" y="4772"/>
                </a:lnTo>
                <a:lnTo>
                  <a:pt x="8981" y="4581"/>
                </a:lnTo>
                <a:lnTo>
                  <a:pt x="9118" y="4394"/>
                </a:lnTo>
                <a:lnTo>
                  <a:pt x="9254" y="4211"/>
                </a:lnTo>
                <a:lnTo>
                  <a:pt x="9388" y="4032"/>
                </a:lnTo>
                <a:lnTo>
                  <a:pt x="9520" y="3857"/>
                </a:lnTo>
                <a:lnTo>
                  <a:pt x="9650" y="3686"/>
                </a:lnTo>
                <a:lnTo>
                  <a:pt x="9778" y="3519"/>
                </a:lnTo>
                <a:lnTo>
                  <a:pt x="9905" y="3356"/>
                </a:lnTo>
                <a:lnTo>
                  <a:pt x="10030" y="3196"/>
                </a:lnTo>
                <a:lnTo>
                  <a:pt x="10153" y="3040"/>
                </a:lnTo>
                <a:lnTo>
                  <a:pt x="10275" y="2888"/>
                </a:lnTo>
                <a:lnTo>
                  <a:pt x="10395" y="2741"/>
                </a:lnTo>
                <a:lnTo>
                  <a:pt x="10513" y="2596"/>
                </a:lnTo>
                <a:lnTo>
                  <a:pt x="10628" y="2457"/>
                </a:lnTo>
                <a:lnTo>
                  <a:pt x="10743" y="2321"/>
                </a:lnTo>
                <a:lnTo>
                  <a:pt x="10855" y="2187"/>
                </a:lnTo>
                <a:lnTo>
                  <a:pt x="10964" y="2060"/>
                </a:lnTo>
                <a:lnTo>
                  <a:pt x="11071" y="1939"/>
                </a:lnTo>
                <a:lnTo>
                  <a:pt x="11172" y="1825"/>
                </a:lnTo>
                <a:lnTo>
                  <a:pt x="11271" y="1717"/>
                </a:lnTo>
                <a:lnTo>
                  <a:pt x="11365" y="1615"/>
                </a:lnTo>
                <a:lnTo>
                  <a:pt x="11455" y="1518"/>
                </a:lnTo>
                <a:lnTo>
                  <a:pt x="11541" y="1428"/>
                </a:lnTo>
                <a:lnTo>
                  <a:pt x="11624" y="1345"/>
                </a:lnTo>
                <a:lnTo>
                  <a:pt x="11702" y="1267"/>
                </a:lnTo>
                <a:lnTo>
                  <a:pt x="11777" y="1195"/>
                </a:lnTo>
                <a:lnTo>
                  <a:pt x="11812" y="1163"/>
                </a:lnTo>
                <a:lnTo>
                  <a:pt x="11847" y="1131"/>
                </a:lnTo>
                <a:lnTo>
                  <a:pt x="11882" y="1101"/>
                </a:lnTo>
                <a:lnTo>
                  <a:pt x="11915" y="1072"/>
                </a:lnTo>
                <a:lnTo>
                  <a:pt x="11947" y="1045"/>
                </a:lnTo>
                <a:lnTo>
                  <a:pt x="11977" y="1019"/>
                </a:lnTo>
                <a:lnTo>
                  <a:pt x="12008" y="996"/>
                </a:lnTo>
                <a:lnTo>
                  <a:pt x="12037" y="973"/>
                </a:lnTo>
                <a:lnTo>
                  <a:pt x="12064" y="952"/>
                </a:lnTo>
                <a:lnTo>
                  <a:pt x="12092" y="933"/>
                </a:lnTo>
                <a:lnTo>
                  <a:pt x="12118" y="915"/>
                </a:lnTo>
                <a:lnTo>
                  <a:pt x="12143" y="899"/>
                </a:lnTo>
                <a:lnTo>
                  <a:pt x="12216" y="858"/>
                </a:lnTo>
                <a:lnTo>
                  <a:pt x="12292" y="818"/>
                </a:lnTo>
                <a:lnTo>
                  <a:pt x="12371" y="778"/>
                </a:lnTo>
                <a:lnTo>
                  <a:pt x="12453" y="740"/>
                </a:lnTo>
                <a:lnTo>
                  <a:pt x="12537" y="702"/>
                </a:lnTo>
                <a:lnTo>
                  <a:pt x="12623" y="665"/>
                </a:lnTo>
                <a:lnTo>
                  <a:pt x="12713" y="629"/>
                </a:lnTo>
                <a:lnTo>
                  <a:pt x="12805" y="593"/>
                </a:lnTo>
                <a:lnTo>
                  <a:pt x="12899" y="558"/>
                </a:lnTo>
                <a:lnTo>
                  <a:pt x="12996" y="523"/>
                </a:lnTo>
                <a:lnTo>
                  <a:pt x="13097" y="489"/>
                </a:lnTo>
                <a:lnTo>
                  <a:pt x="13199" y="456"/>
                </a:lnTo>
                <a:lnTo>
                  <a:pt x="13305" y="425"/>
                </a:lnTo>
                <a:lnTo>
                  <a:pt x="13412" y="393"/>
                </a:lnTo>
                <a:lnTo>
                  <a:pt x="13523" y="362"/>
                </a:lnTo>
                <a:lnTo>
                  <a:pt x="13636" y="332"/>
                </a:lnTo>
                <a:lnTo>
                  <a:pt x="13750" y="304"/>
                </a:lnTo>
                <a:lnTo>
                  <a:pt x="13866" y="276"/>
                </a:lnTo>
                <a:lnTo>
                  <a:pt x="13984" y="249"/>
                </a:lnTo>
                <a:lnTo>
                  <a:pt x="14104" y="224"/>
                </a:lnTo>
                <a:lnTo>
                  <a:pt x="14225" y="199"/>
                </a:lnTo>
                <a:lnTo>
                  <a:pt x="14348" y="176"/>
                </a:lnTo>
                <a:lnTo>
                  <a:pt x="14473" y="154"/>
                </a:lnTo>
                <a:lnTo>
                  <a:pt x="14600" y="133"/>
                </a:lnTo>
                <a:lnTo>
                  <a:pt x="14728" y="112"/>
                </a:lnTo>
                <a:lnTo>
                  <a:pt x="14858" y="94"/>
                </a:lnTo>
                <a:lnTo>
                  <a:pt x="14989" y="75"/>
                </a:lnTo>
                <a:lnTo>
                  <a:pt x="15123" y="58"/>
                </a:lnTo>
                <a:lnTo>
                  <a:pt x="15258" y="42"/>
                </a:lnTo>
                <a:lnTo>
                  <a:pt x="15394" y="27"/>
                </a:lnTo>
                <a:lnTo>
                  <a:pt x="15532" y="14"/>
                </a:lnTo>
                <a:lnTo>
                  <a:pt x="15672" y="0"/>
                </a:lnTo>
                <a:lnTo>
                  <a:pt x="15756" y="439"/>
                </a:lnTo>
              </a:path>
            </a:pathLst>
          </a:custGeom>
          <a:solidFill>
            <a:srgbClr val="2C97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3916;p32"/>
          <p:cNvSpPr/>
          <p:nvPr/>
        </p:nvSpPr>
        <p:spPr>
          <a:xfrm>
            <a:off x="7846026" y="2296025"/>
            <a:ext cx="226260" cy="218613"/>
          </a:xfrm>
          <a:custGeom>
            <a:avLst/>
            <a:gdLst/>
            <a:ahLst/>
            <a:cxnLst/>
            <a:rect l="l" t="t" r="r" b="b"/>
            <a:pathLst>
              <a:path w="15756" h="16364" extrusionOk="0">
                <a:moveTo>
                  <a:pt x="15756" y="439"/>
                </a:moveTo>
                <a:lnTo>
                  <a:pt x="15557" y="659"/>
                </a:lnTo>
                <a:lnTo>
                  <a:pt x="15359" y="881"/>
                </a:lnTo>
                <a:lnTo>
                  <a:pt x="15163" y="1101"/>
                </a:lnTo>
                <a:lnTo>
                  <a:pt x="14967" y="1322"/>
                </a:lnTo>
                <a:lnTo>
                  <a:pt x="14772" y="1543"/>
                </a:lnTo>
                <a:lnTo>
                  <a:pt x="14579" y="1764"/>
                </a:lnTo>
                <a:lnTo>
                  <a:pt x="14387" y="1985"/>
                </a:lnTo>
                <a:lnTo>
                  <a:pt x="14196" y="2207"/>
                </a:lnTo>
                <a:lnTo>
                  <a:pt x="14005" y="2427"/>
                </a:lnTo>
                <a:lnTo>
                  <a:pt x="13816" y="2649"/>
                </a:lnTo>
                <a:lnTo>
                  <a:pt x="13627" y="2870"/>
                </a:lnTo>
                <a:lnTo>
                  <a:pt x="13440" y="3091"/>
                </a:lnTo>
                <a:lnTo>
                  <a:pt x="13253" y="3313"/>
                </a:lnTo>
                <a:lnTo>
                  <a:pt x="13069" y="3535"/>
                </a:lnTo>
                <a:lnTo>
                  <a:pt x="12885" y="3756"/>
                </a:lnTo>
                <a:lnTo>
                  <a:pt x="12701" y="3978"/>
                </a:lnTo>
                <a:lnTo>
                  <a:pt x="12519" y="4199"/>
                </a:lnTo>
                <a:lnTo>
                  <a:pt x="12338" y="4421"/>
                </a:lnTo>
                <a:lnTo>
                  <a:pt x="12158" y="4643"/>
                </a:lnTo>
                <a:lnTo>
                  <a:pt x="11979" y="4865"/>
                </a:lnTo>
                <a:lnTo>
                  <a:pt x="11801" y="5088"/>
                </a:lnTo>
                <a:lnTo>
                  <a:pt x="11624" y="5309"/>
                </a:lnTo>
                <a:lnTo>
                  <a:pt x="11448" y="5531"/>
                </a:lnTo>
                <a:lnTo>
                  <a:pt x="11273" y="5754"/>
                </a:lnTo>
                <a:lnTo>
                  <a:pt x="11099" y="5976"/>
                </a:lnTo>
                <a:lnTo>
                  <a:pt x="10927" y="6198"/>
                </a:lnTo>
                <a:lnTo>
                  <a:pt x="10754" y="6422"/>
                </a:lnTo>
                <a:lnTo>
                  <a:pt x="10583" y="6644"/>
                </a:lnTo>
                <a:lnTo>
                  <a:pt x="10413" y="6867"/>
                </a:lnTo>
                <a:lnTo>
                  <a:pt x="10244" y="7090"/>
                </a:lnTo>
                <a:lnTo>
                  <a:pt x="10076" y="7312"/>
                </a:lnTo>
                <a:lnTo>
                  <a:pt x="9911" y="7536"/>
                </a:lnTo>
                <a:lnTo>
                  <a:pt x="9745" y="7758"/>
                </a:lnTo>
                <a:lnTo>
                  <a:pt x="9580" y="7981"/>
                </a:lnTo>
                <a:lnTo>
                  <a:pt x="9417" y="8202"/>
                </a:lnTo>
                <a:lnTo>
                  <a:pt x="9255" y="8423"/>
                </a:lnTo>
                <a:lnTo>
                  <a:pt x="9095" y="8644"/>
                </a:lnTo>
                <a:lnTo>
                  <a:pt x="8936" y="8864"/>
                </a:lnTo>
                <a:lnTo>
                  <a:pt x="8779" y="9084"/>
                </a:lnTo>
                <a:lnTo>
                  <a:pt x="8623" y="9304"/>
                </a:lnTo>
                <a:lnTo>
                  <a:pt x="8468" y="9522"/>
                </a:lnTo>
                <a:lnTo>
                  <a:pt x="8316" y="9740"/>
                </a:lnTo>
                <a:lnTo>
                  <a:pt x="8164" y="9959"/>
                </a:lnTo>
                <a:lnTo>
                  <a:pt x="8015" y="10176"/>
                </a:lnTo>
                <a:lnTo>
                  <a:pt x="7865" y="10393"/>
                </a:lnTo>
                <a:lnTo>
                  <a:pt x="7719" y="10609"/>
                </a:lnTo>
                <a:lnTo>
                  <a:pt x="7572" y="10826"/>
                </a:lnTo>
                <a:lnTo>
                  <a:pt x="7428" y="11041"/>
                </a:lnTo>
                <a:lnTo>
                  <a:pt x="7285" y="11256"/>
                </a:lnTo>
                <a:lnTo>
                  <a:pt x="7144" y="11471"/>
                </a:lnTo>
                <a:lnTo>
                  <a:pt x="7004" y="11685"/>
                </a:lnTo>
                <a:lnTo>
                  <a:pt x="6865" y="11898"/>
                </a:lnTo>
                <a:lnTo>
                  <a:pt x="6727" y="12113"/>
                </a:lnTo>
                <a:lnTo>
                  <a:pt x="6592" y="12325"/>
                </a:lnTo>
                <a:lnTo>
                  <a:pt x="6458" y="12538"/>
                </a:lnTo>
                <a:lnTo>
                  <a:pt x="6325" y="12749"/>
                </a:lnTo>
                <a:lnTo>
                  <a:pt x="6193" y="12961"/>
                </a:lnTo>
                <a:lnTo>
                  <a:pt x="6063" y="13172"/>
                </a:lnTo>
                <a:lnTo>
                  <a:pt x="5935" y="13382"/>
                </a:lnTo>
                <a:lnTo>
                  <a:pt x="5808" y="13593"/>
                </a:lnTo>
                <a:lnTo>
                  <a:pt x="5682" y="13803"/>
                </a:lnTo>
                <a:lnTo>
                  <a:pt x="5558" y="14012"/>
                </a:lnTo>
                <a:lnTo>
                  <a:pt x="5435" y="14221"/>
                </a:lnTo>
                <a:lnTo>
                  <a:pt x="5313" y="14429"/>
                </a:lnTo>
                <a:lnTo>
                  <a:pt x="5272" y="14500"/>
                </a:lnTo>
                <a:lnTo>
                  <a:pt x="5229" y="14578"/>
                </a:lnTo>
                <a:lnTo>
                  <a:pt x="5184" y="14660"/>
                </a:lnTo>
                <a:lnTo>
                  <a:pt x="5136" y="14746"/>
                </a:lnTo>
                <a:lnTo>
                  <a:pt x="5087" y="14839"/>
                </a:lnTo>
                <a:lnTo>
                  <a:pt x="5034" y="14935"/>
                </a:lnTo>
                <a:lnTo>
                  <a:pt x="4981" y="15037"/>
                </a:lnTo>
                <a:lnTo>
                  <a:pt x="4926" y="15144"/>
                </a:lnTo>
                <a:lnTo>
                  <a:pt x="4884" y="15219"/>
                </a:lnTo>
                <a:lnTo>
                  <a:pt x="4840" y="15292"/>
                </a:lnTo>
                <a:lnTo>
                  <a:pt x="4795" y="15362"/>
                </a:lnTo>
                <a:lnTo>
                  <a:pt x="4748" y="15430"/>
                </a:lnTo>
                <a:lnTo>
                  <a:pt x="4699" y="15496"/>
                </a:lnTo>
                <a:lnTo>
                  <a:pt x="4649" y="15559"/>
                </a:lnTo>
                <a:lnTo>
                  <a:pt x="4597" y="15620"/>
                </a:lnTo>
                <a:lnTo>
                  <a:pt x="4544" y="15678"/>
                </a:lnTo>
                <a:lnTo>
                  <a:pt x="4488" y="15734"/>
                </a:lnTo>
                <a:lnTo>
                  <a:pt x="4432" y="15788"/>
                </a:lnTo>
                <a:lnTo>
                  <a:pt x="4374" y="15839"/>
                </a:lnTo>
                <a:lnTo>
                  <a:pt x="4314" y="15888"/>
                </a:lnTo>
                <a:lnTo>
                  <a:pt x="4253" y="15934"/>
                </a:lnTo>
                <a:lnTo>
                  <a:pt x="4189" y="15978"/>
                </a:lnTo>
                <a:lnTo>
                  <a:pt x="4125" y="16020"/>
                </a:lnTo>
                <a:lnTo>
                  <a:pt x="4058" y="16059"/>
                </a:lnTo>
                <a:lnTo>
                  <a:pt x="3991" y="16096"/>
                </a:lnTo>
                <a:lnTo>
                  <a:pt x="3921" y="16131"/>
                </a:lnTo>
                <a:lnTo>
                  <a:pt x="3850" y="16163"/>
                </a:lnTo>
                <a:lnTo>
                  <a:pt x="3778" y="16192"/>
                </a:lnTo>
                <a:lnTo>
                  <a:pt x="3703" y="16220"/>
                </a:lnTo>
                <a:lnTo>
                  <a:pt x="3627" y="16245"/>
                </a:lnTo>
                <a:lnTo>
                  <a:pt x="3550" y="16267"/>
                </a:lnTo>
                <a:lnTo>
                  <a:pt x="3471" y="16288"/>
                </a:lnTo>
                <a:lnTo>
                  <a:pt x="3390" y="16305"/>
                </a:lnTo>
                <a:lnTo>
                  <a:pt x="3308" y="16321"/>
                </a:lnTo>
                <a:lnTo>
                  <a:pt x="3225" y="16334"/>
                </a:lnTo>
                <a:lnTo>
                  <a:pt x="3139" y="16344"/>
                </a:lnTo>
                <a:lnTo>
                  <a:pt x="3051" y="16353"/>
                </a:lnTo>
                <a:lnTo>
                  <a:pt x="2962" y="16358"/>
                </a:lnTo>
                <a:lnTo>
                  <a:pt x="2872" y="16363"/>
                </a:lnTo>
                <a:lnTo>
                  <a:pt x="2781" y="16364"/>
                </a:lnTo>
                <a:lnTo>
                  <a:pt x="2697" y="16364"/>
                </a:lnTo>
                <a:lnTo>
                  <a:pt x="2616" y="16362"/>
                </a:lnTo>
                <a:lnTo>
                  <a:pt x="2540" y="16360"/>
                </a:lnTo>
                <a:lnTo>
                  <a:pt x="2467" y="16356"/>
                </a:lnTo>
                <a:lnTo>
                  <a:pt x="2397" y="16351"/>
                </a:lnTo>
                <a:lnTo>
                  <a:pt x="2330" y="16346"/>
                </a:lnTo>
                <a:lnTo>
                  <a:pt x="2268" y="16340"/>
                </a:lnTo>
                <a:lnTo>
                  <a:pt x="2209" y="16333"/>
                </a:lnTo>
                <a:lnTo>
                  <a:pt x="2153" y="16325"/>
                </a:lnTo>
                <a:lnTo>
                  <a:pt x="2101" y="16315"/>
                </a:lnTo>
                <a:lnTo>
                  <a:pt x="2052" y="16305"/>
                </a:lnTo>
                <a:lnTo>
                  <a:pt x="2007" y="16294"/>
                </a:lnTo>
                <a:lnTo>
                  <a:pt x="1965" y="16282"/>
                </a:lnTo>
                <a:lnTo>
                  <a:pt x="1927" y="16269"/>
                </a:lnTo>
                <a:lnTo>
                  <a:pt x="1909" y="16262"/>
                </a:lnTo>
                <a:lnTo>
                  <a:pt x="1892" y="16255"/>
                </a:lnTo>
                <a:lnTo>
                  <a:pt x="1877" y="16247"/>
                </a:lnTo>
                <a:lnTo>
                  <a:pt x="1861" y="16240"/>
                </a:lnTo>
                <a:lnTo>
                  <a:pt x="1846" y="16231"/>
                </a:lnTo>
                <a:lnTo>
                  <a:pt x="1832" y="16223"/>
                </a:lnTo>
                <a:lnTo>
                  <a:pt x="1817" y="16214"/>
                </a:lnTo>
                <a:lnTo>
                  <a:pt x="1802" y="16204"/>
                </a:lnTo>
                <a:lnTo>
                  <a:pt x="1788" y="16193"/>
                </a:lnTo>
                <a:lnTo>
                  <a:pt x="1772" y="16181"/>
                </a:lnTo>
                <a:lnTo>
                  <a:pt x="1758" y="16170"/>
                </a:lnTo>
                <a:lnTo>
                  <a:pt x="1743" y="16157"/>
                </a:lnTo>
                <a:lnTo>
                  <a:pt x="1728" y="16143"/>
                </a:lnTo>
                <a:lnTo>
                  <a:pt x="1713" y="16129"/>
                </a:lnTo>
                <a:lnTo>
                  <a:pt x="1697" y="16114"/>
                </a:lnTo>
                <a:lnTo>
                  <a:pt x="1683" y="16098"/>
                </a:lnTo>
                <a:lnTo>
                  <a:pt x="1653" y="16065"/>
                </a:lnTo>
                <a:lnTo>
                  <a:pt x="1623" y="16028"/>
                </a:lnTo>
                <a:lnTo>
                  <a:pt x="1593" y="15990"/>
                </a:lnTo>
                <a:lnTo>
                  <a:pt x="1562" y="15948"/>
                </a:lnTo>
                <a:lnTo>
                  <a:pt x="1533" y="15903"/>
                </a:lnTo>
                <a:lnTo>
                  <a:pt x="1502" y="15855"/>
                </a:lnTo>
                <a:lnTo>
                  <a:pt x="1471" y="15805"/>
                </a:lnTo>
                <a:lnTo>
                  <a:pt x="1441" y="15752"/>
                </a:lnTo>
                <a:lnTo>
                  <a:pt x="1411" y="15696"/>
                </a:lnTo>
                <a:lnTo>
                  <a:pt x="1380" y="15637"/>
                </a:lnTo>
                <a:lnTo>
                  <a:pt x="1344" y="15566"/>
                </a:lnTo>
                <a:lnTo>
                  <a:pt x="1309" y="15495"/>
                </a:lnTo>
                <a:lnTo>
                  <a:pt x="1274" y="15422"/>
                </a:lnTo>
                <a:lnTo>
                  <a:pt x="1240" y="15349"/>
                </a:lnTo>
                <a:lnTo>
                  <a:pt x="1206" y="15275"/>
                </a:lnTo>
                <a:lnTo>
                  <a:pt x="1172" y="15200"/>
                </a:lnTo>
                <a:lnTo>
                  <a:pt x="1139" y="15126"/>
                </a:lnTo>
                <a:lnTo>
                  <a:pt x="1105" y="15051"/>
                </a:lnTo>
                <a:lnTo>
                  <a:pt x="1073" y="14974"/>
                </a:lnTo>
                <a:lnTo>
                  <a:pt x="1041" y="14898"/>
                </a:lnTo>
                <a:lnTo>
                  <a:pt x="1008" y="14820"/>
                </a:lnTo>
                <a:lnTo>
                  <a:pt x="976" y="14742"/>
                </a:lnTo>
                <a:lnTo>
                  <a:pt x="946" y="14663"/>
                </a:lnTo>
                <a:lnTo>
                  <a:pt x="914" y="14585"/>
                </a:lnTo>
                <a:lnTo>
                  <a:pt x="883" y="14505"/>
                </a:lnTo>
                <a:lnTo>
                  <a:pt x="853" y="14424"/>
                </a:lnTo>
                <a:lnTo>
                  <a:pt x="823" y="14343"/>
                </a:lnTo>
                <a:lnTo>
                  <a:pt x="793" y="14262"/>
                </a:lnTo>
                <a:lnTo>
                  <a:pt x="763" y="14179"/>
                </a:lnTo>
                <a:lnTo>
                  <a:pt x="734" y="14096"/>
                </a:lnTo>
                <a:lnTo>
                  <a:pt x="676" y="13929"/>
                </a:lnTo>
                <a:lnTo>
                  <a:pt x="620" y="13759"/>
                </a:lnTo>
                <a:lnTo>
                  <a:pt x="565" y="13585"/>
                </a:lnTo>
                <a:lnTo>
                  <a:pt x="510" y="13410"/>
                </a:lnTo>
                <a:lnTo>
                  <a:pt x="457" y="13233"/>
                </a:lnTo>
                <a:lnTo>
                  <a:pt x="405" y="13052"/>
                </a:lnTo>
                <a:lnTo>
                  <a:pt x="356" y="12875"/>
                </a:lnTo>
                <a:lnTo>
                  <a:pt x="311" y="12704"/>
                </a:lnTo>
                <a:lnTo>
                  <a:pt x="268" y="12540"/>
                </a:lnTo>
                <a:lnTo>
                  <a:pt x="228" y="12383"/>
                </a:lnTo>
                <a:lnTo>
                  <a:pt x="192" y="12233"/>
                </a:lnTo>
                <a:lnTo>
                  <a:pt x="158" y="12088"/>
                </a:lnTo>
                <a:lnTo>
                  <a:pt x="128" y="11951"/>
                </a:lnTo>
                <a:lnTo>
                  <a:pt x="102" y="11821"/>
                </a:lnTo>
                <a:lnTo>
                  <a:pt x="78" y="11697"/>
                </a:lnTo>
                <a:lnTo>
                  <a:pt x="58" y="11579"/>
                </a:lnTo>
                <a:lnTo>
                  <a:pt x="49" y="11522"/>
                </a:lnTo>
                <a:lnTo>
                  <a:pt x="40" y="11468"/>
                </a:lnTo>
                <a:lnTo>
                  <a:pt x="32" y="11416"/>
                </a:lnTo>
                <a:lnTo>
                  <a:pt x="26" y="11365"/>
                </a:lnTo>
                <a:lnTo>
                  <a:pt x="20" y="11314"/>
                </a:lnTo>
                <a:lnTo>
                  <a:pt x="15" y="11267"/>
                </a:lnTo>
                <a:lnTo>
                  <a:pt x="11" y="11221"/>
                </a:lnTo>
                <a:lnTo>
                  <a:pt x="7" y="11176"/>
                </a:lnTo>
                <a:lnTo>
                  <a:pt x="3" y="11134"/>
                </a:lnTo>
                <a:lnTo>
                  <a:pt x="2" y="11092"/>
                </a:lnTo>
                <a:lnTo>
                  <a:pt x="0" y="11053"/>
                </a:lnTo>
                <a:lnTo>
                  <a:pt x="0" y="11015"/>
                </a:lnTo>
                <a:lnTo>
                  <a:pt x="0" y="10976"/>
                </a:lnTo>
                <a:lnTo>
                  <a:pt x="2" y="10938"/>
                </a:lnTo>
                <a:lnTo>
                  <a:pt x="4" y="10900"/>
                </a:lnTo>
                <a:lnTo>
                  <a:pt x="8" y="10864"/>
                </a:lnTo>
                <a:lnTo>
                  <a:pt x="11" y="10830"/>
                </a:lnTo>
                <a:lnTo>
                  <a:pt x="16" y="10796"/>
                </a:lnTo>
                <a:lnTo>
                  <a:pt x="21" y="10763"/>
                </a:lnTo>
                <a:lnTo>
                  <a:pt x="27" y="10731"/>
                </a:lnTo>
                <a:lnTo>
                  <a:pt x="34" y="10700"/>
                </a:lnTo>
                <a:lnTo>
                  <a:pt x="42" y="10671"/>
                </a:lnTo>
                <a:lnTo>
                  <a:pt x="51" y="10642"/>
                </a:lnTo>
                <a:lnTo>
                  <a:pt x="61" y="10614"/>
                </a:lnTo>
                <a:lnTo>
                  <a:pt x="71" y="10588"/>
                </a:lnTo>
                <a:lnTo>
                  <a:pt x="81" y="10562"/>
                </a:lnTo>
                <a:lnTo>
                  <a:pt x="94" y="10539"/>
                </a:lnTo>
                <a:lnTo>
                  <a:pt x="106" y="10515"/>
                </a:lnTo>
                <a:lnTo>
                  <a:pt x="120" y="10492"/>
                </a:lnTo>
                <a:lnTo>
                  <a:pt x="137" y="10469"/>
                </a:lnTo>
                <a:lnTo>
                  <a:pt x="155" y="10445"/>
                </a:lnTo>
                <a:lnTo>
                  <a:pt x="175" y="10421"/>
                </a:lnTo>
                <a:lnTo>
                  <a:pt x="196" y="10397"/>
                </a:lnTo>
                <a:lnTo>
                  <a:pt x="219" y="10372"/>
                </a:lnTo>
                <a:lnTo>
                  <a:pt x="244" y="10346"/>
                </a:lnTo>
                <a:lnTo>
                  <a:pt x="271" y="10320"/>
                </a:lnTo>
                <a:lnTo>
                  <a:pt x="298" y="10295"/>
                </a:lnTo>
                <a:lnTo>
                  <a:pt x="328" y="10268"/>
                </a:lnTo>
                <a:lnTo>
                  <a:pt x="360" y="10240"/>
                </a:lnTo>
                <a:lnTo>
                  <a:pt x="394" y="10213"/>
                </a:lnTo>
                <a:lnTo>
                  <a:pt x="429" y="10185"/>
                </a:lnTo>
                <a:lnTo>
                  <a:pt x="465" y="10156"/>
                </a:lnTo>
                <a:lnTo>
                  <a:pt x="504" y="10128"/>
                </a:lnTo>
                <a:lnTo>
                  <a:pt x="544" y="10099"/>
                </a:lnTo>
                <a:lnTo>
                  <a:pt x="596" y="10063"/>
                </a:lnTo>
                <a:lnTo>
                  <a:pt x="651" y="10028"/>
                </a:lnTo>
                <a:lnTo>
                  <a:pt x="705" y="9993"/>
                </a:lnTo>
                <a:lnTo>
                  <a:pt x="760" y="9960"/>
                </a:lnTo>
                <a:lnTo>
                  <a:pt x="816" y="9927"/>
                </a:lnTo>
                <a:lnTo>
                  <a:pt x="873" y="9895"/>
                </a:lnTo>
                <a:lnTo>
                  <a:pt x="930" y="9864"/>
                </a:lnTo>
                <a:lnTo>
                  <a:pt x="989" y="9833"/>
                </a:lnTo>
                <a:lnTo>
                  <a:pt x="1047" y="9804"/>
                </a:lnTo>
                <a:lnTo>
                  <a:pt x="1107" y="9775"/>
                </a:lnTo>
                <a:lnTo>
                  <a:pt x="1167" y="9747"/>
                </a:lnTo>
                <a:lnTo>
                  <a:pt x="1228" y="9721"/>
                </a:lnTo>
                <a:lnTo>
                  <a:pt x="1291" y="9694"/>
                </a:lnTo>
                <a:lnTo>
                  <a:pt x="1353" y="9669"/>
                </a:lnTo>
                <a:lnTo>
                  <a:pt x="1417" y="9644"/>
                </a:lnTo>
                <a:lnTo>
                  <a:pt x="1481" y="9620"/>
                </a:lnTo>
                <a:lnTo>
                  <a:pt x="1546" y="9598"/>
                </a:lnTo>
                <a:lnTo>
                  <a:pt x="1608" y="9577"/>
                </a:lnTo>
                <a:lnTo>
                  <a:pt x="1670" y="9557"/>
                </a:lnTo>
                <a:lnTo>
                  <a:pt x="1730" y="9539"/>
                </a:lnTo>
                <a:lnTo>
                  <a:pt x="1789" y="9522"/>
                </a:lnTo>
                <a:lnTo>
                  <a:pt x="1847" y="9507"/>
                </a:lnTo>
                <a:lnTo>
                  <a:pt x="1904" y="9493"/>
                </a:lnTo>
                <a:lnTo>
                  <a:pt x="1960" y="9481"/>
                </a:lnTo>
                <a:lnTo>
                  <a:pt x="2014" y="9470"/>
                </a:lnTo>
                <a:lnTo>
                  <a:pt x="2067" y="9460"/>
                </a:lnTo>
                <a:lnTo>
                  <a:pt x="2119" y="9452"/>
                </a:lnTo>
                <a:lnTo>
                  <a:pt x="2171" y="9446"/>
                </a:lnTo>
                <a:lnTo>
                  <a:pt x="2220" y="9441"/>
                </a:lnTo>
                <a:lnTo>
                  <a:pt x="2268" y="9437"/>
                </a:lnTo>
                <a:lnTo>
                  <a:pt x="2315" y="9435"/>
                </a:lnTo>
                <a:lnTo>
                  <a:pt x="2361" y="9434"/>
                </a:lnTo>
                <a:lnTo>
                  <a:pt x="2380" y="9436"/>
                </a:lnTo>
                <a:lnTo>
                  <a:pt x="2399" y="9439"/>
                </a:lnTo>
                <a:lnTo>
                  <a:pt x="2419" y="9444"/>
                </a:lnTo>
                <a:lnTo>
                  <a:pt x="2438" y="9452"/>
                </a:lnTo>
                <a:lnTo>
                  <a:pt x="2458" y="9463"/>
                </a:lnTo>
                <a:lnTo>
                  <a:pt x="2478" y="9475"/>
                </a:lnTo>
                <a:lnTo>
                  <a:pt x="2498" y="9489"/>
                </a:lnTo>
                <a:lnTo>
                  <a:pt x="2519" y="9507"/>
                </a:lnTo>
                <a:lnTo>
                  <a:pt x="2540" y="9525"/>
                </a:lnTo>
                <a:lnTo>
                  <a:pt x="2561" y="9547"/>
                </a:lnTo>
                <a:lnTo>
                  <a:pt x="2582" y="9570"/>
                </a:lnTo>
                <a:lnTo>
                  <a:pt x="2604" y="9597"/>
                </a:lnTo>
                <a:lnTo>
                  <a:pt x="2626" y="9624"/>
                </a:lnTo>
                <a:lnTo>
                  <a:pt x="2648" y="9655"/>
                </a:lnTo>
                <a:lnTo>
                  <a:pt x="2670" y="9687"/>
                </a:lnTo>
                <a:lnTo>
                  <a:pt x="2693" y="9722"/>
                </a:lnTo>
                <a:lnTo>
                  <a:pt x="2716" y="9760"/>
                </a:lnTo>
                <a:lnTo>
                  <a:pt x="2739" y="9799"/>
                </a:lnTo>
                <a:lnTo>
                  <a:pt x="2763" y="9841"/>
                </a:lnTo>
                <a:lnTo>
                  <a:pt x="2786" y="9885"/>
                </a:lnTo>
                <a:lnTo>
                  <a:pt x="2810" y="9931"/>
                </a:lnTo>
                <a:lnTo>
                  <a:pt x="2834" y="9979"/>
                </a:lnTo>
                <a:lnTo>
                  <a:pt x="2859" y="10030"/>
                </a:lnTo>
                <a:lnTo>
                  <a:pt x="2883" y="10083"/>
                </a:lnTo>
                <a:lnTo>
                  <a:pt x="2908" y="10138"/>
                </a:lnTo>
                <a:lnTo>
                  <a:pt x="2934" y="10195"/>
                </a:lnTo>
                <a:lnTo>
                  <a:pt x="2959" y="10256"/>
                </a:lnTo>
                <a:lnTo>
                  <a:pt x="2985" y="10317"/>
                </a:lnTo>
                <a:lnTo>
                  <a:pt x="3010" y="10382"/>
                </a:lnTo>
                <a:lnTo>
                  <a:pt x="3037" y="10448"/>
                </a:lnTo>
                <a:lnTo>
                  <a:pt x="3064" y="10517"/>
                </a:lnTo>
                <a:lnTo>
                  <a:pt x="3090" y="10588"/>
                </a:lnTo>
                <a:lnTo>
                  <a:pt x="3101" y="10616"/>
                </a:lnTo>
                <a:lnTo>
                  <a:pt x="3109" y="10643"/>
                </a:lnTo>
                <a:lnTo>
                  <a:pt x="3118" y="10668"/>
                </a:lnTo>
                <a:lnTo>
                  <a:pt x="3126" y="10690"/>
                </a:lnTo>
                <a:lnTo>
                  <a:pt x="3133" y="10711"/>
                </a:lnTo>
                <a:lnTo>
                  <a:pt x="3141" y="10728"/>
                </a:lnTo>
                <a:lnTo>
                  <a:pt x="3147" y="10745"/>
                </a:lnTo>
                <a:lnTo>
                  <a:pt x="3153" y="10760"/>
                </a:lnTo>
                <a:lnTo>
                  <a:pt x="3160" y="10786"/>
                </a:lnTo>
                <a:lnTo>
                  <a:pt x="3172" y="10819"/>
                </a:lnTo>
                <a:lnTo>
                  <a:pt x="3188" y="10860"/>
                </a:lnTo>
                <a:lnTo>
                  <a:pt x="3207" y="10910"/>
                </a:lnTo>
                <a:lnTo>
                  <a:pt x="3232" y="10978"/>
                </a:lnTo>
                <a:lnTo>
                  <a:pt x="3256" y="11044"/>
                </a:lnTo>
                <a:lnTo>
                  <a:pt x="3281" y="11108"/>
                </a:lnTo>
                <a:lnTo>
                  <a:pt x="3304" y="11170"/>
                </a:lnTo>
                <a:lnTo>
                  <a:pt x="3328" y="11229"/>
                </a:lnTo>
                <a:lnTo>
                  <a:pt x="3351" y="11288"/>
                </a:lnTo>
                <a:lnTo>
                  <a:pt x="3374" y="11343"/>
                </a:lnTo>
                <a:lnTo>
                  <a:pt x="3397" y="11396"/>
                </a:lnTo>
                <a:lnTo>
                  <a:pt x="3419" y="11448"/>
                </a:lnTo>
                <a:lnTo>
                  <a:pt x="3442" y="11496"/>
                </a:lnTo>
                <a:lnTo>
                  <a:pt x="3464" y="11543"/>
                </a:lnTo>
                <a:lnTo>
                  <a:pt x="3486" y="11587"/>
                </a:lnTo>
                <a:lnTo>
                  <a:pt x="3507" y="11630"/>
                </a:lnTo>
                <a:lnTo>
                  <a:pt x="3529" y="11670"/>
                </a:lnTo>
                <a:lnTo>
                  <a:pt x="3550" y="11708"/>
                </a:lnTo>
                <a:lnTo>
                  <a:pt x="3571" y="11744"/>
                </a:lnTo>
                <a:lnTo>
                  <a:pt x="3591" y="11778"/>
                </a:lnTo>
                <a:lnTo>
                  <a:pt x="3612" y="11809"/>
                </a:lnTo>
                <a:lnTo>
                  <a:pt x="3631" y="11839"/>
                </a:lnTo>
                <a:lnTo>
                  <a:pt x="3652" y="11866"/>
                </a:lnTo>
                <a:lnTo>
                  <a:pt x="3671" y="11891"/>
                </a:lnTo>
                <a:lnTo>
                  <a:pt x="3691" y="11914"/>
                </a:lnTo>
                <a:lnTo>
                  <a:pt x="3709" y="11934"/>
                </a:lnTo>
                <a:lnTo>
                  <a:pt x="3727" y="11953"/>
                </a:lnTo>
                <a:lnTo>
                  <a:pt x="3746" y="11969"/>
                </a:lnTo>
                <a:lnTo>
                  <a:pt x="3764" y="11984"/>
                </a:lnTo>
                <a:lnTo>
                  <a:pt x="3783" y="11996"/>
                </a:lnTo>
                <a:lnTo>
                  <a:pt x="3800" y="12005"/>
                </a:lnTo>
                <a:lnTo>
                  <a:pt x="3818" y="12013"/>
                </a:lnTo>
                <a:lnTo>
                  <a:pt x="3835" y="12018"/>
                </a:lnTo>
                <a:lnTo>
                  <a:pt x="3851" y="12021"/>
                </a:lnTo>
                <a:lnTo>
                  <a:pt x="3868" y="12022"/>
                </a:lnTo>
                <a:lnTo>
                  <a:pt x="3883" y="12020"/>
                </a:lnTo>
                <a:lnTo>
                  <a:pt x="3902" y="12013"/>
                </a:lnTo>
                <a:lnTo>
                  <a:pt x="3922" y="12001"/>
                </a:lnTo>
                <a:lnTo>
                  <a:pt x="3946" y="11984"/>
                </a:lnTo>
                <a:lnTo>
                  <a:pt x="3971" y="11961"/>
                </a:lnTo>
                <a:lnTo>
                  <a:pt x="4000" y="11934"/>
                </a:lnTo>
                <a:lnTo>
                  <a:pt x="4031" y="11903"/>
                </a:lnTo>
                <a:lnTo>
                  <a:pt x="4064" y="11866"/>
                </a:lnTo>
                <a:lnTo>
                  <a:pt x="4100" y="11824"/>
                </a:lnTo>
                <a:lnTo>
                  <a:pt x="4139" y="11777"/>
                </a:lnTo>
                <a:lnTo>
                  <a:pt x="4181" y="11725"/>
                </a:lnTo>
                <a:lnTo>
                  <a:pt x="4225" y="11669"/>
                </a:lnTo>
                <a:lnTo>
                  <a:pt x="4272" y="11607"/>
                </a:lnTo>
                <a:lnTo>
                  <a:pt x="4321" y="11541"/>
                </a:lnTo>
                <a:lnTo>
                  <a:pt x="4374" y="11469"/>
                </a:lnTo>
                <a:lnTo>
                  <a:pt x="4429" y="11393"/>
                </a:lnTo>
                <a:lnTo>
                  <a:pt x="4485" y="11312"/>
                </a:lnTo>
                <a:lnTo>
                  <a:pt x="4546" y="11226"/>
                </a:lnTo>
                <a:lnTo>
                  <a:pt x="4608" y="11135"/>
                </a:lnTo>
                <a:lnTo>
                  <a:pt x="4674" y="11039"/>
                </a:lnTo>
                <a:lnTo>
                  <a:pt x="4741" y="10938"/>
                </a:lnTo>
                <a:lnTo>
                  <a:pt x="4812" y="10833"/>
                </a:lnTo>
                <a:lnTo>
                  <a:pt x="4885" y="10721"/>
                </a:lnTo>
                <a:lnTo>
                  <a:pt x="4961" y="10606"/>
                </a:lnTo>
                <a:lnTo>
                  <a:pt x="5119" y="10360"/>
                </a:lnTo>
                <a:lnTo>
                  <a:pt x="5289" y="10094"/>
                </a:lnTo>
                <a:lnTo>
                  <a:pt x="5469" y="9809"/>
                </a:lnTo>
                <a:lnTo>
                  <a:pt x="5659" y="9504"/>
                </a:lnTo>
                <a:lnTo>
                  <a:pt x="5856" y="9190"/>
                </a:lnTo>
                <a:lnTo>
                  <a:pt x="6051" y="8878"/>
                </a:lnTo>
                <a:lnTo>
                  <a:pt x="6248" y="8570"/>
                </a:lnTo>
                <a:lnTo>
                  <a:pt x="6446" y="8263"/>
                </a:lnTo>
                <a:lnTo>
                  <a:pt x="6643" y="7959"/>
                </a:lnTo>
                <a:lnTo>
                  <a:pt x="6841" y="7658"/>
                </a:lnTo>
                <a:lnTo>
                  <a:pt x="7040" y="7359"/>
                </a:lnTo>
                <a:lnTo>
                  <a:pt x="7238" y="7061"/>
                </a:lnTo>
                <a:lnTo>
                  <a:pt x="7437" y="6767"/>
                </a:lnTo>
                <a:lnTo>
                  <a:pt x="7637" y="6475"/>
                </a:lnTo>
                <a:lnTo>
                  <a:pt x="7837" y="6185"/>
                </a:lnTo>
                <a:lnTo>
                  <a:pt x="8036" y="5897"/>
                </a:lnTo>
                <a:lnTo>
                  <a:pt x="8237" y="5612"/>
                </a:lnTo>
                <a:lnTo>
                  <a:pt x="8438" y="5330"/>
                </a:lnTo>
                <a:lnTo>
                  <a:pt x="8639" y="5050"/>
                </a:lnTo>
                <a:lnTo>
                  <a:pt x="8841" y="4772"/>
                </a:lnTo>
                <a:lnTo>
                  <a:pt x="8981" y="4581"/>
                </a:lnTo>
                <a:lnTo>
                  <a:pt x="9118" y="4394"/>
                </a:lnTo>
                <a:lnTo>
                  <a:pt x="9254" y="4211"/>
                </a:lnTo>
                <a:lnTo>
                  <a:pt x="9388" y="4032"/>
                </a:lnTo>
                <a:lnTo>
                  <a:pt x="9520" y="3857"/>
                </a:lnTo>
                <a:lnTo>
                  <a:pt x="9650" y="3686"/>
                </a:lnTo>
                <a:lnTo>
                  <a:pt x="9778" y="3519"/>
                </a:lnTo>
                <a:lnTo>
                  <a:pt x="9905" y="3356"/>
                </a:lnTo>
                <a:lnTo>
                  <a:pt x="10030" y="3196"/>
                </a:lnTo>
                <a:lnTo>
                  <a:pt x="10153" y="3040"/>
                </a:lnTo>
                <a:lnTo>
                  <a:pt x="10275" y="2888"/>
                </a:lnTo>
                <a:lnTo>
                  <a:pt x="10395" y="2741"/>
                </a:lnTo>
                <a:lnTo>
                  <a:pt x="10513" y="2596"/>
                </a:lnTo>
                <a:lnTo>
                  <a:pt x="10628" y="2457"/>
                </a:lnTo>
                <a:lnTo>
                  <a:pt x="10743" y="2321"/>
                </a:lnTo>
                <a:lnTo>
                  <a:pt x="10855" y="2187"/>
                </a:lnTo>
                <a:lnTo>
                  <a:pt x="10964" y="2060"/>
                </a:lnTo>
                <a:lnTo>
                  <a:pt x="11071" y="1939"/>
                </a:lnTo>
                <a:lnTo>
                  <a:pt x="11172" y="1825"/>
                </a:lnTo>
                <a:lnTo>
                  <a:pt x="11271" y="1717"/>
                </a:lnTo>
                <a:lnTo>
                  <a:pt x="11365" y="1615"/>
                </a:lnTo>
                <a:lnTo>
                  <a:pt x="11455" y="1518"/>
                </a:lnTo>
                <a:lnTo>
                  <a:pt x="11541" y="1428"/>
                </a:lnTo>
                <a:lnTo>
                  <a:pt x="11624" y="1345"/>
                </a:lnTo>
                <a:lnTo>
                  <a:pt x="11702" y="1267"/>
                </a:lnTo>
                <a:lnTo>
                  <a:pt x="11777" y="1195"/>
                </a:lnTo>
                <a:lnTo>
                  <a:pt x="11812" y="1163"/>
                </a:lnTo>
                <a:lnTo>
                  <a:pt x="11847" y="1131"/>
                </a:lnTo>
                <a:lnTo>
                  <a:pt x="11882" y="1101"/>
                </a:lnTo>
                <a:lnTo>
                  <a:pt x="11915" y="1072"/>
                </a:lnTo>
                <a:lnTo>
                  <a:pt x="11947" y="1045"/>
                </a:lnTo>
                <a:lnTo>
                  <a:pt x="11977" y="1019"/>
                </a:lnTo>
                <a:lnTo>
                  <a:pt x="12008" y="996"/>
                </a:lnTo>
                <a:lnTo>
                  <a:pt x="12037" y="973"/>
                </a:lnTo>
                <a:lnTo>
                  <a:pt x="12064" y="952"/>
                </a:lnTo>
                <a:lnTo>
                  <a:pt x="12092" y="933"/>
                </a:lnTo>
                <a:lnTo>
                  <a:pt x="12118" y="915"/>
                </a:lnTo>
                <a:lnTo>
                  <a:pt x="12143" y="899"/>
                </a:lnTo>
                <a:lnTo>
                  <a:pt x="12216" y="858"/>
                </a:lnTo>
                <a:lnTo>
                  <a:pt x="12292" y="818"/>
                </a:lnTo>
                <a:lnTo>
                  <a:pt x="12371" y="778"/>
                </a:lnTo>
                <a:lnTo>
                  <a:pt x="12453" y="740"/>
                </a:lnTo>
                <a:lnTo>
                  <a:pt x="12537" y="702"/>
                </a:lnTo>
                <a:lnTo>
                  <a:pt x="12623" y="665"/>
                </a:lnTo>
                <a:lnTo>
                  <a:pt x="12713" y="629"/>
                </a:lnTo>
                <a:lnTo>
                  <a:pt x="12805" y="593"/>
                </a:lnTo>
                <a:lnTo>
                  <a:pt x="12899" y="558"/>
                </a:lnTo>
                <a:lnTo>
                  <a:pt x="12996" y="523"/>
                </a:lnTo>
                <a:lnTo>
                  <a:pt x="13097" y="489"/>
                </a:lnTo>
                <a:lnTo>
                  <a:pt x="13199" y="456"/>
                </a:lnTo>
                <a:lnTo>
                  <a:pt x="13305" y="425"/>
                </a:lnTo>
                <a:lnTo>
                  <a:pt x="13412" y="393"/>
                </a:lnTo>
                <a:lnTo>
                  <a:pt x="13523" y="362"/>
                </a:lnTo>
                <a:lnTo>
                  <a:pt x="13636" y="332"/>
                </a:lnTo>
                <a:lnTo>
                  <a:pt x="13750" y="304"/>
                </a:lnTo>
                <a:lnTo>
                  <a:pt x="13866" y="276"/>
                </a:lnTo>
                <a:lnTo>
                  <a:pt x="13984" y="249"/>
                </a:lnTo>
                <a:lnTo>
                  <a:pt x="14104" y="224"/>
                </a:lnTo>
                <a:lnTo>
                  <a:pt x="14225" y="199"/>
                </a:lnTo>
                <a:lnTo>
                  <a:pt x="14348" y="176"/>
                </a:lnTo>
                <a:lnTo>
                  <a:pt x="14473" y="154"/>
                </a:lnTo>
                <a:lnTo>
                  <a:pt x="14600" y="133"/>
                </a:lnTo>
                <a:lnTo>
                  <a:pt x="14728" y="112"/>
                </a:lnTo>
                <a:lnTo>
                  <a:pt x="14858" y="94"/>
                </a:lnTo>
                <a:lnTo>
                  <a:pt x="14989" y="75"/>
                </a:lnTo>
                <a:lnTo>
                  <a:pt x="15123" y="58"/>
                </a:lnTo>
                <a:lnTo>
                  <a:pt x="15258" y="42"/>
                </a:lnTo>
                <a:lnTo>
                  <a:pt x="15394" y="27"/>
                </a:lnTo>
                <a:lnTo>
                  <a:pt x="15532" y="14"/>
                </a:lnTo>
                <a:lnTo>
                  <a:pt x="15672" y="0"/>
                </a:lnTo>
                <a:lnTo>
                  <a:pt x="15756" y="439"/>
                </a:lnTo>
              </a:path>
            </a:pathLst>
          </a:custGeom>
          <a:solidFill>
            <a:srgbClr val="2C97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3916;p32"/>
          <p:cNvSpPr/>
          <p:nvPr/>
        </p:nvSpPr>
        <p:spPr>
          <a:xfrm>
            <a:off x="8357658" y="523444"/>
            <a:ext cx="226260" cy="218613"/>
          </a:xfrm>
          <a:custGeom>
            <a:avLst/>
            <a:gdLst/>
            <a:ahLst/>
            <a:cxnLst/>
            <a:rect l="l" t="t" r="r" b="b"/>
            <a:pathLst>
              <a:path w="15756" h="16364" extrusionOk="0">
                <a:moveTo>
                  <a:pt x="15756" y="439"/>
                </a:moveTo>
                <a:lnTo>
                  <a:pt x="15557" y="659"/>
                </a:lnTo>
                <a:lnTo>
                  <a:pt x="15359" y="881"/>
                </a:lnTo>
                <a:lnTo>
                  <a:pt x="15163" y="1101"/>
                </a:lnTo>
                <a:lnTo>
                  <a:pt x="14967" y="1322"/>
                </a:lnTo>
                <a:lnTo>
                  <a:pt x="14772" y="1543"/>
                </a:lnTo>
                <a:lnTo>
                  <a:pt x="14579" y="1764"/>
                </a:lnTo>
                <a:lnTo>
                  <a:pt x="14387" y="1985"/>
                </a:lnTo>
                <a:lnTo>
                  <a:pt x="14196" y="2207"/>
                </a:lnTo>
                <a:lnTo>
                  <a:pt x="14005" y="2427"/>
                </a:lnTo>
                <a:lnTo>
                  <a:pt x="13816" y="2649"/>
                </a:lnTo>
                <a:lnTo>
                  <a:pt x="13627" y="2870"/>
                </a:lnTo>
                <a:lnTo>
                  <a:pt x="13440" y="3091"/>
                </a:lnTo>
                <a:lnTo>
                  <a:pt x="13253" y="3313"/>
                </a:lnTo>
                <a:lnTo>
                  <a:pt x="13069" y="3535"/>
                </a:lnTo>
                <a:lnTo>
                  <a:pt x="12885" y="3756"/>
                </a:lnTo>
                <a:lnTo>
                  <a:pt x="12701" y="3978"/>
                </a:lnTo>
                <a:lnTo>
                  <a:pt x="12519" y="4199"/>
                </a:lnTo>
                <a:lnTo>
                  <a:pt x="12338" y="4421"/>
                </a:lnTo>
                <a:lnTo>
                  <a:pt x="12158" y="4643"/>
                </a:lnTo>
                <a:lnTo>
                  <a:pt x="11979" y="4865"/>
                </a:lnTo>
                <a:lnTo>
                  <a:pt x="11801" y="5088"/>
                </a:lnTo>
                <a:lnTo>
                  <a:pt x="11624" y="5309"/>
                </a:lnTo>
                <a:lnTo>
                  <a:pt x="11448" y="5531"/>
                </a:lnTo>
                <a:lnTo>
                  <a:pt x="11273" y="5754"/>
                </a:lnTo>
                <a:lnTo>
                  <a:pt x="11099" y="5976"/>
                </a:lnTo>
                <a:lnTo>
                  <a:pt x="10927" y="6198"/>
                </a:lnTo>
                <a:lnTo>
                  <a:pt x="10754" y="6422"/>
                </a:lnTo>
                <a:lnTo>
                  <a:pt x="10583" y="6644"/>
                </a:lnTo>
                <a:lnTo>
                  <a:pt x="10413" y="6867"/>
                </a:lnTo>
                <a:lnTo>
                  <a:pt x="10244" y="7090"/>
                </a:lnTo>
                <a:lnTo>
                  <a:pt x="10076" y="7312"/>
                </a:lnTo>
                <a:lnTo>
                  <a:pt x="9911" y="7536"/>
                </a:lnTo>
                <a:lnTo>
                  <a:pt x="9745" y="7758"/>
                </a:lnTo>
                <a:lnTo>
                  <a:pt x="9580" y="7981"/>
                </a:lnTo>
                <a:lnTo>
                  <a:pt x="9417" y="8202"/>
                </a:lnTo>
                <a:lnTo>
                  <a:pt x="9255" y="8423"/>
                </a:lnTo>
                <a:lnTo>
                  <a:pt x="9095" y="8644"/>
                </a:lnTo>
                <a:lnTo>
                  <a:pt x="8936" y="8864"/>
                </a:lnTo>
                <a:lnTo>
                  <a:pt x="8779" y="9084"/>
                </a:lnTo>
                <a:lnTo>
                  <a:pt x="8623" y="9304"/>
                </a:lnTo>
                <a:lnTo>
                  <a:pt x="8468" y="9522"/>
                </a:lnTo>
                <a:lnTo>
                  <a:pt x="8316" y="9740"/>
                </a:lnTo>
                <a:lnTo>
                  <a:pt x="8164" y="9959"/>
                </a:lnTo>
                <a:lnTo>
                  <a:pt x="8015" y="10176"/>
                </a:lnTo>
                <a:lnTo>
                  <a:pt x="7865" y="10393"/>
                </a:lnTo>
                <a:lnTo>
                  <a:pt x="7719" y="10609"/>
                </a:lnTo>
                <a:lnTo>
                  <a:pt x="7572" y="10826"/>
                </a:lnTo>
                <a:lnTo>
                  <a:pt x="7428" y="11041"/>
                </a:lnTo>
                <a:lnTo>
                  <a:pt x="7285" y="11256"/>
                </a:lnTo>
                <a:lnTo>
                  <a:pt x="7144" y="11471"/>
                </a:lnTo>
                <a:lnTo>
                  <a:pt x="7004" y="11685"/>
                </a:lnTo>
                <a:lnTo>
                  <a:pt x="6865" y="11898"/>
                </a:lnTo>
                <a:lnTo>
                  <a:pt x="6727" y="12113"/>
                </a:lnTo>
                <a:lnTo>
                  <a:pt x="6592" y="12325"/>
                </a:lnTo>
                <a:lnTo>
                  <a:pt x="6458" y="12538"/>
                </a:lnTo>
                <a:lnTo>
                  <a:pt x="6325" y="12749"/>
                </a:lnTo>
                <a:lnTo>
                  <a:pt x="6193" y="12961"/>
                </a:lnTo>
                <a:lnTo>
                  <a:pt x="6063" y="13172"/>
                </a:lnTo>
                <a:lnTo>
                  <a:pt x="5935" y="13382"/>
                </a:lnTo>
                <a:lnTo>
                  <a:pt x="5808" y="13593"/>
                </a:lnTo>
                <a:lnTo>
                  <a:pt x="5682" y="13803"/>
                </a:lnTo>
                <a:lnTo>
                  <a:pt x="5558" y="14012"/>
                </a:lnTo>
                <a:lnTo>
                  <a:pt x="5435" y="14221"/>
                </a:lnTo>
                <a:lnTo>
                  <a:pt x="5313" y="14429"/>
                </a:lnTo>
                <a:lnTo>
                  <a:pt x="5272" y="14500"/>
                </a:lnTo>
                <a:lnTo>
                  <a:pt x="5229" y="14578"/>
                </a:lnTo>
                <a:lnTo>
                  <a:pt x="5184" y="14660"/>
                </a:lnTo>
                <a:lnTo>
                  <a:pt x="5136" y="14746"/>
                </a:lnTo>
                <a:lnTo>
                  <a:pt x="5087" y="14839"/>
                </a:lnTo>
                <a:lnTo>
                  <a:pt x="5034" y="14935"/>
                </a:lnTo>
                <a:lnTo>
                  <a:pt x="4981" y="15037"/>
                </a:lnTo>
                <a:lnTo>
                  <a:pt x="4926" y="15144"/>
                </a:lnTo>
                <a:lnTo>
                  <a:pt x="4884" y="15219"/>
                </a:lnTo>
                <a:lnTo>
                  <a:pt x="4840" y="15292"/>
                </a:lnTo>
                <a:lnTo>
                  <a:pt x="4795" y="15362"/>
                </a:lnTo>
                <a:lnTo>
                  <a:pt x="4748" y="15430"/>
                </a:lnTo>
                <a:lnTo>
                  <a:pt x="4699" y="15496"/>
                </a:lnTo>
                <a:lnTo>
                  <a:pt x="4649" y="15559"/>
                </a:lnTo>
                <a:lnTo>
                  <a:pt x="4597" y="15620"/>
                </a:lnTo>
                <a:lnTo>
                  <a:pt x="4544" y="15678"/>
                </a:lnTo>
                <a:lnTo>
                  <a:pt x="4488" y="15734"/>
                </a:lnTo>
                <a:lnTo>
                  <a:pt x="4432" y="15788"/>
                </a:lnTo>
                <a:lnTo>
                  <a:pt x="4374" y="15839"/>
                </a:lnTo>
                <a:lnTo>
                  <a:pt x="4314" y="15888"/>
                </a:lnTo>
                <a:lnTo>
                  <a:pt x="4253" y="15934"/>
                </a:lnTo>
                <a:lnTo>
                  <a:pt x="4189" y="15978"/>
                </a:lnTo>
                <a:lnTo>
                  <a:pt x="4125" y="16020"/>
                </a:lnTo>
                <a:lnTo>
                  <a:pt x="4058" y="16059"/>
                </a:lnTo>
                <a:lnTo>
                  <a:pt x="3991" y="16096"/>
                </a:lnTo>
                <a:lnTo>
                  <a:pt x="3921" y="16131"/>
                </a:lnTo>
                <a:lnTo>
                  <a:pt x="3850" y="16163"/>
                </a:lnTo>
                <a:lnTo>
                  <a:pt x="3778" y="16192"/>
                </a:lnTo>
                <a:lnTo>
                  <a:pt x="3703" y="16220"/>
                </a:lnTo>
                <a:lnTo>
                  <a:pt x="3627" y="16245"/>
                </a:lnTo>
                <a:lnTo>
                  <a:pt x="3550" y="16267"/>
                </a:lnTo>
                <a:lnTo>
                  <a:pt x="3471" y="16288"/>
                </a:lnTo>
                <a:lnTo>
                  <a:pt x="3390" y="16305"/>
                </a:lnTo>
                <a:lnTo>
                  <a:pt x="3308" y="16321"/>
                </a:lnTo>
                <a:lnTo>
                  <a:pt x="3225" y="16334"/>
                </a:lnTo>
                <a:lnTo>
                  <a:pt x="3139" y="16344"/>
                </a:lnTo>
                <a:lnTo>
                  <a:pt x="3051" y="16353"/>
                </a:lnTo>
                <a:lnTo>
                  <a:pt x="2962" y="16358"/>
                </a:lnTo>
                <a:lnTo>
                  <a:pt x="2872" y="16363"/>
                </a:lnTo>
                <a:lnTo>
                  <a:pt x="2781" y="16364"/>
                </a:lnTo>
                <a:lnTo>
                  <a:pt x="2697" y="16364"/>
                </a:lnTo>
                <a:lnTo>
                  <a:pt x="2616" y="16362"/>
                </a:lnTo>
                <a:lnTo>
                  <a:pt x="2540" y="16360"/>
                </a:lnTo>
                <a:lnTo>
                  <a:pt x="2467" y="16356"/>
                </a:lnTo>
                <a:lnTo>
                  <a:pt x="2397" y="16351"/>
                </a:lnTo>
                <a:lnTo>
                  <a:pt x="2330" y="16346"/>
                </a:lnTo>
                <a:lnTo>
                  <a:pt x="2268" y="16340"/>
                </a:lnTo>
                <a:lnTo>
                  <a:pt x="2209" y="16333"/>
                </a:lnTo>
                <a:lnTo>
                  <a:pt x="2153" y="16325"/>
                </a:lnTo>
                <a:lnTo>
                  <a:pt x="2101" y="16315"/>
                </a:lnTo>
                <a:lnTo>
                  <a:pt x="2052" y="16305"/>
                </a:lnTo>
                <a:lnTo>
                  <a:pt x="2007" y="16294"/>
                </a:lnTo>
                <a:lnTo>
                  <a:pt x="1965" y="16282"/>
                </a:lnTo>
                <a:lnTo>
                  <a:pt x="1927" y="16269"/>
                </a:lnTo>
                <a:lnTo>
                  <a:pt x="1909" y="16262"/>
                </a:lnTo>
                <a:lnTo>
                  <a:pt x="1892" y="16255"/>
                </a:lnTo>
                <a:lnTo>
                  <a:pt x="1877" y="16247"/>
                </a:lnTo>
                <a:lnTo>
                  <a:pt x="1861" y="16240"/>
                </a:lnTo>
                <a:lnTo>
                  <a:pt x="1846" y="16231"/>
                </a:lnTo>
                <a:lnTo>
                  <a:pt x="1832" y="16223"/>
                </a:lnTo>
                <a:lnTo>
                  <a:pt x="1817" y="16214"/>
                </a:lnTo>
                <a:lnTo>
                  <a:pt x="1802" y="16204"/>
                </a:lnTo>
                <a:lnTo>
                  <a:pt x="1788" y="16193"/>
                </a:lnTo>
                <a:lnTo>
                  <a:pt x="1772" y="16181"/>
                </a:lnTo>
                <a:lnTo>
                  <a:pt x="1758" y="16170"/>
                </a:lnTo>
                <a:lnTo>
                  <a:pt x="1743" y="16157"/>
                </a:lnTo>
                <a:lnTo>
                  <a:pt x="1728" y="16143"/>
                </a:lnTo>
                <a:lnTo>
                  <a:pt x="1713" y="16129"/>
                </a:lnTo>
                <a:lnTo>
                  <a:pt x="1697" y="16114"/>
                </a:lnTo>
                <a:lnTo>
                  <a:pt x="1683" y="16098"/>
                </a:lnTo>
                <a:lnTo>
                  <a:pt x="1653" y="16065"/>
                </a:lnTo>
                <a:lnTo>
                  <a:pt x="1623" y="16028"/>
                </a:lnTo>
                <a:lnTo>
                  <a:pt x="1593" y="15990"/>
                </a:lnTo>
                <a:lnTo>
                  <a:pt x="1562" y="15948"/>
                </a:lnTo>
                <a:lnTo>
                  <a:pt x="1533" y="15903"/>
                </a:lnTo>
                <a:lnTo>
                  <a:pt x="1502" y="15855"/>
                </a:lnTo>
                <a:lnTo>
                  <a:pt x="1471" y="15805"/>
                </a:lnTo>
                <a:lnTo>
                  <a:pt x="1441" y="15752"/>
                </a:lnTo>
                <a:lnTo>
                  <a:pt x="1411" y="15696"/>
                </a:lnTo>
                <a:lnTo>
                  <a:pt x="1380" y="15637"/>
                </a:lnTo>
                <a:lnTo>
                  <a:pt x="1344" y="15566"/>
                </a:lnTo>
                <a:lnTo>
                  <a:pt x="1309" y="15495"/>
                </a:lnTo>
                <a:lnTo>
                  <a:pt x="1274" y="15422"/>
                </a:lnTo>
                <a:lnTo>
                  <a:pt x="1240" y="15349"/>
                </a:lnTo>
                <a:lnTo>
                  <a:pt x="1206" y="15275"/>
                </a:lnTo>
                <a:lnTo>
                  <a:pt x="1172" y="15200"/>
                </a:lnTo>
                <a:lnTo>
                  <a:pt x="1139" y="15126"/>
                </a:lnTo>
                <a:lnTo>
                  <a:pt x="1105" y="15051"/>
                </a:lnTo>
                <a:lnTo>
                  <a:pt x="1073" y="14974"/>
                </a:lnTo>
                <a:lnTo>
                  <a:pt x="1041" y="14898"/>
                </a:lnTo>
                <a:lnTo>
                  <a:pt x="1008" y="14820"/>
                </a:lnTo>
                <a:lnTo>
                  <a:pt x="976" y="14742"/>
                </a:lnTo>
                <a:lnTo>
                  <a:pt x="946" y="14663"/>
                </a:lnTo>
                <a:lnTo>
                  <a:pt x="914" y="14585"/>
                </a:lnTo>
                <a:lnTo>
                  <a:pt x="883" y="14505"/>
                </a:lnTo>
                <a:lnTo>
                  <a:pt x="853" y="14424"/>
                </a:lnTo>
                <a:lnTo>
                  <a:pt x="823" y="14343"/>
                </a:lnTo>
                <a:lnTo>
                  <a:pt x="793" y="14262"/>
                </a:lnTo>
                <a:lnTo>
                  <a:pt x="763" y="14179"/>
                </a:lnTo>
                <a:lnTo>
                  <a:pt x="734" y="14096"/>
                </a:lnTo>
                <a:lnTo>
                  <a:pt x="676" y="13929"/>
                </a:lnTo>
                <a:lnTo>
                  <a:pt x="620" y="13759"/>
                </a:lnTo>
                <a:lnTo>
                  <a:pt x="565" y="13585"/>
                </a:lnTo>
                <a:lnTo>
                  <a:pt x="510" y="13410"/>
                </a:lnTo>
                <a:lnTo>
                  <a:pt x="457" y="13233"/>
                </a:lnTo>
                <a:lnTo>
                  <a:pt x="405" y="13052"/>
                </a:lnTo>
                <a:lnTo>
                  <a:pt x="356" y="12875"/>
                </a:lnTo>
                <a:lnTo>
                  <a:pt x="311" y="12704"/>
                </a:lnTo>
                <a:lnTo>
                  <a:pt x="268" y="12540"/>
                </a:lnTo>
                <a:lnTo>
                  <a:pt x="228" y="12383"/>
                </a:lnTo>
                <a:lnTo>
                  <a:pt x="192" y="12233"/>
                </a:lnTo>
                <a:lnTo>
                  <a:pt x="158" y="12088"/>
                </a:lnTo>
                <a:lnTo>
                  <a:pt x="128" y="11951"/>
                </a:lnTo>
                <a:lnTo>
                  <a:pt x="102" y="11821"/>
                </a:lnTo>
                <a:lnTo>
                  <a:pt x="78" y="11697"/>
                </a:lnTo>
                <a:lnTo>
                  <a:pt x="58" y="11579"/>
                </a:lnTo>
                <a:lnTo>
                  <a:pt x="49" y="11522"/>
                </a:lnTo>
                <a:lnTo>
                  <a:pt x="40" y="11468"/>
                </a:lnTo>
                <a:lnTo>
                  <a:pt x="32" y="11416"/>
                </a:lnTo>
                <a:lnTo>
                  <a:pt x="26" y="11365"/>
                </a:lnTo>
                <a:lnTo>
                  <a:pt x="20" y="11314"/>
                </a:lnTo>
                <a:lnTo>
                  <a:pt x="15" y="11267"/>
                </a:lnTo>
                <a:lnTo>
                  <a:pt x="11" y="11221"/>
                </a:lnTo>
                <a:lnTo>
                  <a:pt x="7" y="11176"/>
                </a:lnTo>
                <a:lnTo>
                  <a:pt x="3" y="11134"/>
                </a:lnTo>
                <a:lnTo>
                  <a:pt x="2" y="11092"/>
                </a:lnTo>
                <a:lnTo>
                  <a:pt x="0" y="11053"/>
                </a:lnTo>
                <a:lnTo>
                  <a:pt x="0" y="11015"/>
                </a:lnTo>
                <a:lnTo>
                  <a:pt x="0" y="10976"/>
                </a:lnTo>
                <a:lnTo>
                  <a:pt x="2" y="10938"/>
                </a:lnTo>
                <a:lnTo>
                  <a:pt x="4" y="10900"/>
                </a:lnTo>
                <a:lnTo>
                  <a:pt x="8" y="10864"/>
                </a:lnTo>
                <a:lnTo>
                  <a:pt x="11" y="10830"/>
                </a:lnTo>
                <a:lnTo>
                  <a:pt x="16" y="10796"/>
                </a:lnTo>
                <a:lnTo>
                  <a:pt x="21" y="10763"/>
                </a:lnTo>
                <a:lnTo>
                  <a:pt x="27" y="10731"/>
                </a:lnTo>
                <a:lnTo>
                  <a:pt x="34" y="10700"/>
                </a:lnTo>
                <a:lnTo>
                  <a:pt x="42" y="10671"/>
                </a:lnTo>
                <a:lnTo>
                  <a:pt x="51" y="10642"/>
                </a:lnTo>
                <a:lnTo>
                  <a:pt x="61" y="10614"/>
                </a:lnTo>
                <a:lnTo>
                  <a:pt x="71" y="10588"/>
                </a:lnTo>
                <a:lnTo>
                  <a:pt x="81" y="10562"/>
                </a:lnTo>
                <a:lnTo>
                  <a:pt x="94" y="10539"/>
                </a:lnTo>
                <a:lnTo>
                  <a:pt x="106" y="10515"/>
                </a:lnTo>
                <a:lnTo>
                  <a:pt x="120" y="10492"/>
                </a:lnTo>
                <a:lnTo>
                  <a:pt x="137" y="10469"/>
                </a:lnTo>
                <a:lnTo>
                  <a:pt x="155" y="10445"/>
                </a:lnTo>
                <a:lnTo>
                  <a:pt x="175" y="10421"/>
                </a:lnTo>
                <a:lnTo>
                  <a:pt x="196" y="10397"/>
                </a:lnTo>
                <a:lnTo>
                  <a:pt x="219" y="10372"/>
                </a:lnTo>
                <a:lnTo>
                  <a:pt x="244" y="10346"/>
                </a:lnTo>
                <a:lnTo>
                  <a:pt x="271" y="10320"/>
                </a:lnTo>
                <a:lnTo>
                  <a:pt x="298" y="10295"/>
                </a:lnTo>
                <a:lnTo>
                  <a:pt x="328" y="10268"/>
                </a:lnTo>
                <a:lnTo>
                  <a:pt x="360" y="10240"/>
                </a:lnTo>
                <a:lnTo>
                  <a:pt x="394" y="10213"/>
                </a:lnTo>
                <a:lnTo>
                  <a:pt x="429" y="10185"/>
                </a:lnTo>
                <a:lnTo>
                  <a:pt x="465" y="10156"/>
                </a:lnTo>
                <a:lnTo>
                  <a:pt x="504" y="10128"/>
                </a:lnTo>
                <a:lnTo>
                  <a:pt x="544" y="10099"/>
                </a:lnTo>
                <a:lnTo>
                  <a:pt x="596" y="10063"/>
                </a:lnTo>
                <a:lnTo>
                  <a:pt x="651" y="10028"/>
                </a:lnTo>
                <a:lnTo>
                  <a:pt x="705" y="9993"/>
                </a:lnTo>
                <a:lnTo>
                  <a:pt x="760" y="9960"/>
                </a:lnTo>
                <a:lnTo>
                  <a:pt x="816" y="9927"/>
                </a:lnTo>
                <a:lnTo>
                  <a:pt x="873" y="9895"/>
                </a:lnTo>
                <a:lnTo>
                  <a:pt x="930" y="9864"/>
                </a:lnTo>
                <a:lnTo>
                  <a:pt x="989" y="9833"/>
                </a:lnTo>
                <a:lnTo>
                  <a:pt x="1047" y="9804"/>
                </a:lnTo>
                <a:lnTo>
                  <a:pt x="1107" y="9775"/>
                </a:lnTo>
                <a:lnTo>
                  <a:pt x="1167" y="9747"/>
                </a:lnTo>
                <a:lnTo>
                  <a:pt x="1228" y="9721"/>
                </a:lnTo>
                <a:lnTo>
                  <a:pt x="1291" y="9694"/>
                </a:lnTo>
                <a:lnTo>
                  <a:pt x="1353" y="9669"/>
                </a:lnTo>
                <a:lnTo>
                  <a:pt x="1417" y="9644"/>
                </a:lnTo>
                <a:lnTo>
                  <a:pt x="1481" y="9620"/>
                </a:lnTo>
                <a:lnTo>
                  <a:pt x="1546" y="9598"/>
                </a:lnTo>
                <a:lnTo>
                  <a:pt x="1608" y="9577"/>
                </a:lnTo>
                <a:lnTo>
                  <a:pt x="1670" y="9557"/>
                </a:lnTo>
                <a:lnTo>
                  <a:pt x="1730" y="9539"/>
                </a:lnTo>
                <a:lnTo>
                  <a:pt x="1789" y="9522"/>
                </a:lnTo>
                <a:lnTo>
                  <a:pt x="1847" y="9507"/>
                </a:lnTo>
                <a:lnTo>
                  <a:pt x="1904" y="9493"/>
                </a:lnTo>
                <a:lnTo>
                  <a:pt x="1960" y="9481"/>
                </a:lnTo>
                <a:lnTo>
                  <a:pt x="2014" y="9470"/>
                </a:lnTo>
                <a:lnTo>
                  <a:pt x="2067" y="9460"/>
                </a:lnTo>
                <a:lnTo>
                  <a:pt x="2119" y="9452"/>
                </a:lnTo>
                <a:lnTo>
                  <a:pt x="2171" y="9446"/>
                </a:lnTo>
                <a:lnTo>
                  <a:pt x="2220" y="9441"/>
                </a:lnTo>
                <a:lnTo>
                  <a:pt x="2268" y="9437"/>
                </a:lnTo>
                <a:lnTo>
                  <a:pt x="2315" y="9435"/>
                </a:lnTo>
                <a:lnTo>
                  <a:pt x="2361" y="9434"/>
                </a:lnTo>
                <a:lnTo>
                  <a:pt x="2380" y="9436"/>
                </a:lnTo>
                <a:lnTo>
                  <a:pt x="2399" y="9439"/>
                </a:lnTo>
                <a:lnTo>
                  <a:pt x="2419" y="9444"/>
                </a:lnTo>
                <a:lnTo>
                  <a:pt x="2438" y="9452"/>
                </a:lnTo>
                <a:lnTo>
                  <a:pt x="2458" y="9463"/>
                </a:lnTo>
                <a:lnTo>
                  <a:pt x="2478" y="9475"/>
                </a:lnTo>
                <a:lnTo>
                  <a:pt x="2498" y="9489"/>
                </a:lnTo>
                <a:lnTo>
                  <a:pt x="2519" y="9507"/>
                </a:lnTo>
                <a:lnTo>
                  <a:pt x="2540" y="9525"/>
                </a:lnTo>
                <a:lnTo>
                  <a:pt x="2561" y="9547"/>
                </a:lnTo>
                <a:lnTo>
                  <a:pt x="2582" y="9570"/>
                </a:lnTo>
                <a:lnTo>
                  <a:pt x="2604" y="9597"/>
                </a:lnTo>
                <a:lnTo>
                  <a:pt x="2626" y="9624"/>
                </a:lnTo>
                <a:lnTo>
                  <a:pt x="2648" y="9655"/>
                </a:lnTo>
                <a:lnTo>
                  <a:pt x="2670" y="9687"/>
                </a:lnTo>
                <a:lnTo>
                  <a:pt x="2693" y="9722"/>
                </a:lnTo>
                <a:lnTo>
                  <a:pt x="2716" y="9760"/>
                </a:lnTo>
                <a:lnTo>
                  <a:pt x="2739" y="9799"/>
                </a:lnTo>
                <a:lnTo>
                  <a:pt x="2763" y="9841"/>
                </a:lnTo>
                <a:lnTo>
                  <a:pt x="2786" y="9885"/>
                </a:lnTo>
                <a:lnTo>
                  <a:pt x="2810" y="9931"/>
                </a:lnTo>
                <a:lnTo>
                  <a:pt x="2834" y="9979"/>
                </a:lnTo>
                <a:lnTo>
                  <a:pt x="2859" y="10030"/>
                </a:lnTo>
                <a:lnTo>
                  <a:pt x="2883" y="10083"/>
                </a:lnTo>
                <a:lnTo>
                  <a:pt x="2908" y="10138"/>
                </a:lnTo>
                <a:lnTo>
                  <a:pt x="2934" y="10195"/>
                </a:lnTo>
                <a:lnTo>
                  <a:pt x="2959" y="10256"/>
                </a:lnTo>
                <a:lnTo>
                  <a:pt x="2985" y="10317"/>
                </a:lnTo>
                <a:lnTo>
                  <a:pt x="3010" y="10382"/>
                </a:lnTo>
                <a:lnTo>
                  <a:pt x="3037" y="10448"/>
                </a:lnTo>
                <a:lnTo>
                  <a:pt x="3064" y="10517"/>
                </a:lnTo>
                <a:lnTo>
                  <a:pt x="3090" y="10588"/>
                </a:lnTo>
                <a:lnTo>
                  <a:pt x="3101" y="10616"/>
                </a:lnTo>
                <a:lnTo>
                  <a:pt x="3109" y="10643"/>
                </a:lnTo>
                <a:lnTo>
                  <a:pt x="3118" y="10668"/>
                </a:lnTo>
                <a:lnTo>
                  <a:pt x="3126" y="10690"/>
                </a:lnTo>
                <a:lnTo>
                  <a:pt x="3133" y="10711"/>
                </a:lnTo>
                <a:lnTo>
                  <a:pt x="3141" y="10728"/>
                </a:lnTo>
                <a:lnTo>
                  <a:pt x="3147" y="10745"/>
                </a:lnTo>
                <a:lnTo>
                  <a:pt x="3153" y="10760"/>
                </a:lnTo>
                <a:lnTo>
                  <a:pt x="3160" y="10786"/>
                </a:lnTo>
                <a:lnTo>
                  <a:pt x="3172" y="10819"/>
                </a:lnTo>
                <a:lnTo>
                  <a:pt x="3188" y="10860"/>
                </a:lnTo>
                <a:lnTo>
                  <a:pt x="3207" y="10910"/>
                </a:lnTo>
                <a:lnTo>
                  <a:pt x="3232" y="10978"/>
                </a:lnTo>
                <a:lnTo>
                  <a:pt x="3256" y="11044"/>
                </a:lnTo>
                <a:lnTo>
                  <a:pt x="3281" y="11108"/>
                </a:lnTo>
                <a:lnTo>
                  <a:pt x="3304" y="11170"/>
                </a:lnTo>
                <a:lnTo>
                  <a:pt x="3328" y="11229"/>
                </a:lnTo>
                <a:lnTo>
                  <a:pt x="3351" y="11288"/>
                </a:lnTo>
                <a:lnTo>
                  <a:pt x="3374" y="11343"/>
                </a:lnTo>
                <a:lnTo>
                  <a:pt x="3397" y="11396"/>
                </a:lnTo>
                <a:lnTo>
                  <a:pt x="3419" y="11448"/>
                </a:lnTo>
                <a:lnTo>
                  <a:pt x="3442" y="11496"/>
                </a:lnTo>
                <a:lnTo>
                  <a:pt x="3464" y="11543"/>
                </a:lnTo>
                <a:lnTo>
                  <a:pt x="3486" y="11587"/>
                </a:lnTo>
                <a:lnTo>
                  <a:pt x="3507" y="11630"/>
                </a:lnTo>
                <a:lnTo>
                  <a:pt x="3529" y="11670"/>
                </a:lnTo>
                <a:lnTo>
                  <a:pt x="3550" y="11708"/>
                </a:lnTo>
                <a:lnTo>
                  <a:pt x="3571" y="11744"/>
                </a:lnTo>
                <a:lnTo>
                  <a:pt x="3591" y="11778"/>
                </a:lnTo>
                <a:lnTo>
                  <a:pt x="3612" y="11809"/>
                </a:lnTo>
                <a:lnTo>
                  <a:pt x="3631" y="11839"/>
                </a:lnTo>
                <a:lnTo>
                  <a:pt x="3652" y="11866"/>
                </a:lnTo>
                <a:lnTo>
                  <a:pt x="3671" y="11891"/>
                </a:lnTo>
                <a:lnTo>
                  <a:pt x="3691" y="11914"/>
                </a:lnTo>
                <a:lnTo>
                  <a:pt x="3709" y="11934"/>
                </a:lnTo>
                <a:lnTo>
                  <a:pt x="3727" y="11953"/>
                </a:lnTo>
                <a:lnTo>
                  <a:pt x="3746" y="11969"/>
                </a:lnTo>
                <a:lnTo>
                  <a:pt x="3764" y="11984"/>
                </a:lnTo>
                <a:lnTo>
                  <a:pt x="3783" y="11996"/>
                </a:lnTo>
                <a:lnTo>
                  <a:pt x="3800" y="12005"/>
                </a:lnTo>
                <a:lnTo>
                  <a:pt x="3818" y="12013"/>
                </a:lnTo>
                <a:lnTo>
                  <a:pt x="3835" y="12018"/>
                </a:lnTo>
                <a:lnTo>
                  <a:pt x="3851" y="12021"/>
                </a:lnTo>
                <a:lnTo>
                  <a:pt x="3868" y="12022"/>
                </a:lnTo>
                <a:lnTo>
                  <a:pt x="3883" y="12020"/>
                </a:lnTo>
                <a:lnTo>
                  <a:pt x="3902" y="12013"/>
                </a:lnTo>
                <a:lnTo>
                  <a:pt x="3922" y="12001"/>
                </a:lnTo>
                <a:lnTo>
                  <a:pt x="3946" y="11984"/>
                </a:lnTo>
                <a:lnTo>
                  <a:pt x="3971" y="11961"/>
                </a:lnTo>
                <a:lnTo>
                  <a:pt x="4000" y="11934"/>
                </a:lnTo>
                <a:lnTo>
                  <a:pt x="4031" y="11903"/>
                </a:lnTo>
                <a:lnTo>
                  <a:pt x="4064" y="11866"/>
                </a:lnTo>
                <a:lnTo>
                  <a:pt x="4100" y="11824"/>
                </a:lnTo>
                <a:lnTo>
                  <a:pt x="4139" y="11777"/>
                </a:lnTo>
                <a:lnTo>
                  <a:pt x="4181" y="11725"/>
                </a:lnTo>
                <a:lnTo>
                  <a:pt x="4225" y="11669"/>
                </a:lnTo>
                <a:lnTo>
                  <a:pt x="4272" y="11607"/>
                </a:lnTo>
                <a:lnTo>
                  <a:pt x="4321" y="11541"/>
                </a:lnTo>
                <a:lnTo>
                  <a:pt x="4374" y="11469"/>
                </a:lnTo>
                <a:lnTo>
                  <a:pt x="4429" y="11393"/>
                </a:lnTo>
                <a:lnTo>
                  <a:pt x="4485" y="11312"/>
                </a:lnTo>
                <a:lnTo>
                  <a:pt x="4546" y="11226"/>
                </a:lnTo>
                <a:lnTo>
                  <a:pt x="4608" y="11135"/>
                </a:lnTo>
                <a:lnTo>
                  <a:pt x="4674" y="11039"/>
                </a:lnTo>
                <a:lnTo>
                  <a:pt x="4741" y="10938"/>
                </a:lnTo>
                <a:lnTo>
                  <a:pt x="4812" y="10833"/>
                </a:lnTo>
                <a:lnTo>
                  <a:pt x="4885" y="10721"/>
                </a:lnTo>
                <a:lnTo>
                  <a:pt x="4961" y="10606"/>
                </a:lnTo>
                <a:lnTo>
                  <a:pt x="5119" y="10360"/>
                </a:lnTo>
                <a:lnTo>
                  <a:pt x="5289" y="10094"/>
                </a:lnTo>
                <a:lnTo>
                  <a:pt x="5469" y="9809"/>
                </a:lnTo>
                <a:lnTo>
                  <a:pt x="5659" y="9504"/>
                </a:lnTo>
                <a:lnTo>
                  <a:pt x="5856" y="9190"/>
                </a:lnTo>
                <a:lnTo>
                  <a:pt x="6051" y="8878"/>
                </a:lnTo>
                <a:lnTo>
                  <a:pt x="6248" y="8570"/>
                </a:lnTo>
                <a:lnTo>
                  <a:pt x="6446" y="8263"/>
                </a:lnTo>
                <a:lnTo>
                  <a:pt x="6643" y="7959"/>
                </a:lnTo>
                <a:lnTo>
                  <a:pt x="6841" y="7658"/>
                </a:lnTo>
                <a:lnTo>
                  <a:pt x="7040" y="7359"/>
                </a:lnTo>
                <a:lnTo>
                  <a:pt x="7238" y="7061"/>
                </a:lnTo>
                <a:lnTo>
                  <a:pt x="7437" y="6767"/>
                </a:lnTo>
                <a:lnTo>
                  <a:pt x="7637" y="6475"/>
                </a:lnTo>
                <a:lnTo>
                  <a:pt x="7837" y="6185"/>
                </a:lnTo>
                <a:lnTo>
                  <a:pt x="8036" y="5897"/>
                </a:lnTo>
                <a:lnTo>
                  <a:pt x="8237" y="5612"/>
                </a:lnTo>
                <a:lnTo>
                  <a:pt x="8438" y="5330"/>
                </a:lnTo>
                <a:lnTo>
                  <a:pt x="8639" y="5050"/>
                </a:lnTo>
                <a:lnTo>
                  <a:pt x="8841" y="4772"/>
                </a:lnTo>
                <a:lnTo>
                  <a:pt x="8981" y="4581"/>
                </a:lnTo>
                <a:lnTo>
                  <a:pt x="9118" y="4394"/>
                </a:lnTo>
                <a:lnTo>
                  <a:pt x="9254" y="4211"/>
                </a:lnTo>
                <a:lnTo>
                  <a:pt x="9388" y="4032"/>
                </a:lnTo>
                <a:lnTo>
                  <a:pt x="9520" y="3857"/>
                </a:lnTo>
                <a:lnTo>
                  <a:pt x="9650" y="3686"/>
                </a:lnTo>
                <a:lnTo>
                  <a:pt x="9778" y="3519"/>
                </a:lnTo>
                <a:lnTo>
                  <a:pt x="9905" y="3356"/>
                </a:lnTo>
                <a:lnTo>
                  <a:pt x="10030" y="3196"/>
                </a:lnTo>
                <a:lnTo>
                  <a:pt x="10153" y="3040"/>
                </a:lnTo>
                <a:lnTo>
                  <a:pt x="10275" y="2888"/>
                </a:lnTo>
                <a:lnTo>
                  <a:pt x="10395" y="2741"/>
                </a:lnTo>
                <a:lnTo>
                  <a:pt x="10513" y="2596"/>
                </a:lnTo>
                <a:lnTo>
                  <a:pt x="10628" y="2457"/>
                </a:lnTo>
                <a:lnTo>
                  <a:pt x="10743" y="2321"/>
                </a:lnTo>
                <a:lnTo>
                  <a:pt x="10855" y="2187"/>
                </a:lnTo>
                <a:lnTo>
                  <a:pt x="10964" y="2060"/>
                </a:lnTo>
                <a:lnTo>
                  <a:pt x="11071" y="1939"/>
                </a:lnTo>
                <a:lnTo>
                  <a:pt x="11172" y="1825"/>
                </a:lnTo>
                <a:lnTo>
                  <a:pt x="11271" y="1717"/>
                </a:lnTo>
                <a:lnTo>
                  <a:pt x="11365" y="1615"/>
                </a:lnTo>
                <a:lnTo>
                  <a:pt x="11455" y="1518"/>
                </a:lnTo>
                <a:lnTo>
                  <a:pt x="11541" y="1428"/>
                </a:lnTo>
                <a:lnTo>
                  <a:pt x="11624" y="1345"/>
                </a:lnTo>
                <a:lnTo>
                  <a:pt x="11702" y="1267"/>
                </a:lnTo>
                <a:lnTo>
                  <a:pt x="11777" y="1195"/>
                </a:lnTo>
                <a:lnTo>
                  <a:pt x="11812" y="1163"/>
                </a:lnTo>
                <a:lnTo>
                  <a:pt x="11847" y="1131"/>
                </a:lnTo>
                <a:lnTo>
                  <a:pt x="11882" y="1101"/>
                </a:lnTo>
                <a:lnTo>
                  <a:pt x="11915" y="1072"/>
                </a:lnTo>
                <a:lnTo>
                  <a:pt x="11947" y="1045"/>
                </a:lnTo>
                <a:lnTo>
                  <a:pt x="11977" y="1019"/>
                </a:lnTo>
                <a:lnTo>
                  <a:pt x="12008" y="996"/>
                </a:lnTo>
                <a:lnTo>
                  <a:pt x="12037" y="973"/>
                </a:lnTo>
                <a:lnTo>
                  <a:pt x="12064" y="952"/>
                </a:lnTo>
                <a:lnTo>
                  <a:pt x="12092" y="933"/>
                </a:lnTo>
                <a:lnTo>
                  <a:pt x="12118" y="915"/>
                </a:lnTo>
                <a:lnTo>
                  <a:pt x="12143" y="899"/>
                </a:lnTo>
                <a:lnTo>
                  <a:pt x="12216" y="858"/>
                </a:lnTo>
                <a:lnTo>
                  <a:pt x="12292" y="818"/>
                </a:lnTo>
                <a:lnTo>
                  <a:pt x="12371" y="778"/>
                </a:lnTo>
                <a:lnTo>
                  <a:pt x="12453" y="740"/>
                </a:lnTo>
                <a:lnTo>
                  <a:pt x="12537" y="702"/>
                </a:lnTo>
                <a:lnTo>
                  <a:pt x="12623" y="665"/>
                </a:lnTo>
                <a:lnTo>
                  <a:pt x="12713" y="629"/>
                </a:lnTo>
                <a:lnTo>
                  <a:pt x="12805" y="593"/>
                </a:lnTo>
                <a:lnTo>
                  <a:pt x="12899" y="558"/>
                </a:lnTo>
                <a:lnTo>
                  <a:pt x="12996" y="523"/>
                </a:lnTo>
                <a:lnTo>
                  <a:pt x="13097" y="489"/>
                </a:lnTo>
                <a:lnTo>
                  <a:pt x="13199" y="456"/>
                </a:lnTo>
                <a:lnTo>
                  <a:pt x="13305" y="425"/>
                </a:lnTo>
                <a:lnTo>
                  <a:pt x="13412" y="393"/>
                </a:lnTo>
                <a:lnTo>
                  <a:pt x="13523" y="362"/>
                </a:lnTo>
                <a:lnTo>
                  <a:pt x="13636" y="332"/>
                </a:lnTo>
                <a:lnTo>
                  <a:pt x="13750" y="304"/>
                </a:lnTo>
                <a:lnTo>
                  <a:pt x="13866" y="276"/>
                </a:lnTo>
                <a:lnTo>
                  <a:pt x="13984" y="249"/>
                </a:lnTo>
                <a:lnTo>
                  <a:pt x="14104" y="224"/>
                </a:lnTo>
                <a:lnTo>
                  <a:pt x="14225" y="199"/>
                </a:lnTo>
                <a:lnTo>
                  <a:pt x="14348" y="176"/>
                </a:lnTo>
                <a:lnTo>
                  <a:pt x="14473" y="154"/>
                </a:lnTo>
                <a:lnTo>
                  <a:pt x="14600" y="133"/>
                </a:lnTo>
                <a:lnTo>
                  <a:pt x="14728" y="112"/>
                </a:lnTo>
                <a:lnTo>
                  <a:pt x="14858" y="94"/>
                </a:lnTo>
                <a:lnTo>
                  <a:pt x="14989" y="75"/>
                </a:lnTo>
                <a:lnTo>
                  <a:pt x="15123" y="58"/>
                </a:lnTo>
                <a:lnTo>
                  <a:pt x="15258" y="42"/>
                </a:lnTo>
                <a:lnTo>
                  <a:pt x="15394" y="27"/>
                </a:lnTo>
                <a:lnTo>
                  <a:pt x="15532" y="14"/>
                </a:lnTo>
                <a:lnTo>
                  <a:pt x="15672" y="0"/>
                </a:lnTo>
                <a:lnTo>
                  <a:pt x="15756" y="439"/>
                </a:lnTo>
              </a:path>
            </a:pathLst>
          </a:custGeom>
          <a:solidFill>
            <a:srgbClr val="2C97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7608;p42"/>
          <p:cNvGrpSpPr/>
          <p:nvPr/>
        </p:nvGrpSpPr>
        <p:grpSpPr>
          <a:xfrm>
            <a:off x="9757952" y="493204"/>
            <a:ext cx="226390" cy="253693"/>
            <a:chOff x="669" y="1706"/>
            <a:chExt cx="752" cy="945"/>
          </a:xfrm>
          <a:solidFill>
            <a:srgbClr val="DF7718"/>
          </a:solidFill>
        </p:grpSpPr>
        <p:sp>
          <p:nvSpPr>
            <p:cNvPr id="125" name="Google Shape;7609;p42"/>
            <p:cNvSpPr/>
            <p:nvPr/>
          </p:nvSpPr>
          <p:spPr>
            <a:xfrm>
              <a:off x="844" y="1809"/>
              <a:ext cx="400" cy="741"/>
            </a:xfrm>
            <a:custGeom>
              <a:avLst/>
              <a:gdLst/>
              <a:ahLst/>
              <a:cxnLst/>
              <a:rect l="l" t="t" r="r" b="b"/>
              <a:pathLst>
                <a:path w="271" h="733" extrusionOk="0">
                  <a:moveTo>
                    <a:pt x="194" y="458"/>
                  </a:moveTo>
                  <a:cubicBezTo>
                    <a:pt x="177" y="447"/>
                    <a:pt x="162" y="420"/>
                    <a:pt x="162" y="399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2" y="313"/>
                    <a:pt x="177" y="286"/>
                    <a:pt x="194" y="274"/>
                  </a:cubicBezTo>
                  <a:cubicBezTo>
                    <a:pt x="194" y="274"/>
                    <a:pt x="271" y="222"/>
                    <a:pt x="271" y="149"/>
                  </a:cubicBezTo>
                  <a:cubicBezTo>
                    <a:pt x="271" y="67"/>
                    <a:pt x="211" y="0"/>
                    <a:pt x="136" y="0"/>
                  </a:cubicBezTo>
                  <a:cubicBezTo>
                    <a:pt x="61" y="0"/>
                    <a:pt x="0" y="67"/>
                    <a:pt x="0" y="149"/>
                  </a:cubicBezTo>
                  <a:cubicBezTo>
                    <a:pt x="0" y="221"/>
                    <a:pt x="77" y="274"/>
                    <a:pt x="77" y="274"/>
                  </a:cubicBezTo>
                  <a:cubicBezTo>
                    <a:pt x="94" y="286"/>
                    <a:pt x="108" y="313"/>
                    <a:pt x="108" y="334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108" y="420"/>
                    <a:pt x="94" y="447"/>
                    <a:pt x="77" y="459"/>
                  </a:cubicBezTo>
                  <a:cubicBezTo>
                    <a:pt x="77" y="459"/>
                    <a:pt x="0" y="511"/>
                    <a:pt x="0" y="583"/>
                  </a:cubicBezTo>
                  <a:cubicBezTo>
                    <a:pt x="0" y="666"/>
                    <a:pt x="61" y="733"/>
                    <a:pt x="136" y="733"/>
                  </a:cubicBezTo>
                  <a:cubicBezTo>
                    <a:pt x="211" y="733"/>
                    <a:pt x="271" y="666"/>
                    <a:pt x="271" y="583"/>
                  </a:cubicBezTo>
                  <a:cubicBezTo>
                    <a:pt x="271" y="511"/>
                    <a:pt x="194" y="458"/>
                    <a:pt x="194" y="4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7610;p42"/>
            <p:cNvSpPr/>
            <p:nvPr/>
          </p:nvSpPr>
          <p:spPr>
            <a:xfrm>
              <a:off x="669" y="1706"/>
              <a:ext cx="752" cy="945"/>
            </a:xfrm>
            <a:custGeom>
              <a:avLst/>
              <a:gdLst/>
              <a:ahLst/>
              <a:cxnLst/>
              <a:rect l="l" t="t" r="r" b="b"/>
              <a:pathLst>
                <a:path w="1205" h="1806" extrusionOk="0">
                  <a:moveTo>
                    <a:pt x="1205" y="134"/>
                  </a:moveTo>
                  <a:lnTo>
                    <a:pt x="1205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132" y="134"/>
                  </a:lnTo>
                  <a:lnTo>
                    <a:pt x="132" y="1672"/>
                  </a:lnTo>
                  <a:lnTo>
                    <a:pt x="0" y="1672"/>
                  </a:lnTo>
                  <a:lnTo>
                    <a:pt x="0" y="1806"/>
                  </a:lnTo>
                  <a:lnTo>
                    <a:pt x="1205" y="1806"/>
                  </a:lnTo>
                  <a:lnTo>
                    <a:pt x="1205" y="1672"/>
                  </a:lnTo>
                  <a:lnTo>
                    <a:pt x="1073" y="1672"/>
                  </a:lnTo>
                  <a:lnTo>
                    <a:pt x="1073" y="134"/>
                  </a:lnTo>
                  <a:lnTo>
                    <a:pt x="1205" y="134"/>
                  </a:lnTo>
                  <a:close/>
                  <a:moveTo>
                    <a:pt x="1004" y="1672"/>
                  </a:moveTo>
                  <a:lnTo>
                    <a:pt x="201" y="1672"/>
                  </a:lnTo>
                  <a:lnTo>
                    <a:pt x="201" y="134"/>
                  </a:lnTo>
                  <a:lnTo>
                    <a:pt x="1004" y="134"/>
                  </a:lnTo>
                  <a:lnTo>
                    <a:pt x="1004" y="16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7611;p42"/>
            <p:cNvSpPr/>
            <p:nvPr/>
          </p:nvSpPr>
          <p:spPr>
            <a:xfrm flipH="1">
              <a:off x="872" y="2289"/>
              <a:ext cx="349" cy="242"/>
            </a:xfrm>
            <a:custGeom>
              <a:avLst/>
              <a:gdLst/>
              <a:ahLst/>
              <a:cxnLst/>
              <a:rect l="l" t="t" r="r" b="b"/>
              <a:pathLst>
                <a:path w="400" h="277" extrusionOk="0">
                  <a:moveTo>
                    <a:pt x="114" y="0"/>
                  </a:moveTo>
                  <a:cubicBezTo>
                    <a:pt x="114" y="0"/>
                    <a:pt x="0" y="53"/>
                    <a:pt x="0" y="125"/>
                  </a:cubicBezTo>
                  <a:cubicBezTo>
                    <a:pt x="0" y="209"/>
                    <a:pt x="90" y="277"/>
                    <a:pt x="201" y="277"/>
                  </a:cubicBezTo>
                  <a:cubicBezTo>
                    <a:pt x="311" y="277"/>
                    <a:pt x="400" y="209"/>
                    <a:pt x="400" y="125"/>
                  </a:cubicBezTo>
                  <a:cubicBezTo>
                    <a:pt x="386" y="79"/>
                    <a:pt x="181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93D13318-5739-406C-BAB5-3CEED17D8D9D}"/>
              </a:ext>
            </a:extLst>
          </p:cNvPr>
          <p:cNvSpPr txBox="1">
            <a:spLocks/>
          </p:cNvSpPr>
          <p:nvPr/>
        </p:nvSpPr>
        <p:spPr>
          <a:xfrm>
            <a:off x="8551731" y="559423"/>
            <a:ext cx="1072468" cy="138499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tabLst>
                <a:tab pos="728725" algn="l"/>
                <a:tab pos="6316725" algn="l"/>
                <a:tab pos="6403594" algn="l"/>
                <a:tab pos="6754114" algn="l"/>
                <a:tab pos="7788910" algn="l"/>
                <a:tab pos="7875778" algn="l"/>
                <a:tab pos="8619744" algn="l"/>
              </a:tabLst>
            </a:pPr>
            <a:r>
              <a:rPr lang="ru-RU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-пройденные шаги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3D13318-5739-406C-BAB5-3CEED17D8D9D}"/>
              </a:ext>
            </a:extLst>
          </p:cNvPr>
          <p:cNvSpPr txBox="1">
            <a:spLocks/>
          </p:cNvSpPr>
          <p:nvPr/>
        </p:nvSpPr>
        <p:spPr>
          <a:xfrm>
            <a:off x="9987002" y="559423"/>
            <a:ext cx="1724938" cy="138499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tabLst>
                <a:tab pos="728725" algn="l"/>
                <a:tab pos="6316725" algn="l"/>
                <a:tab pos="6403594" algn="l"/>
                <a:tab pos="6754114" algn="l"/>
                <a:tab pos="7788910" algn="l"/>
                <a:tab pos="7875778" algn="l"/>
                <a:tab pos="8619744" algn="l"/>
              </a:tabLst>
            </a:pPr>
            <a:r>
              <a:rPr lang="ru-RU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-будущие шаги</a:t>
            </a:r>
          </a:p>
        </p:txBody>
      </p:sp>
      <p:sp>
        <p:nvSpPr>
          <p:cNvPr id="78" name="Текст 68">
            <a:extLst>
              <a:ext uri="{FF2B5EF4-FFF2-40B4-BE49-F238E27FC236}">
                <a16:creationId xmlns:a16="http://schemas.microsoft.com/office/drawing/2014/main" id="{ED4D8E3D-D65A-4B2B-81DE-10F18BB93906}"/>
              </a:ext>
            </a:extLst>
          </p:cNvPr>
          <p:cNvSpPr>
            <a:spLocks noGrp="1"/>
          </p:cNvSpPr>
          <p:nvPr/>
        </p:nvSpPr>
        <p:spPr>
          <a:xfrm>
            <a:off x="9879860" y="-2935"/>
            <a:ext cx="1042989" cy="59127"/>
          </a:xfrm>
          <a:custGeom>
            <a:avLst/>
            <a:gdLst>
              <a:gd name="connsiteX0" fmla="*/ 1 w 1042989"/>
              <a:gd name="connsiteY0" fmla="*/ 0 h 59127"/>
              <a:gd name="connsiteX1" fmla="*/ 1042989 w 1042989"/>
              <a:gd name="connsiteY1" fmla="*/ 0 h 59127"/>
              <a:gd name="connsiteX2" fmla="*/ 1042989 w 1042989"/>
              <a:gd name="connsiteY2" fmla="*/ 29563 h 59127"/>
              <a:gd name="connsiteX3" fmla="*/ 1013425 w 1042989"/>
              <a:gd name="connsiteY3" fmla="*/ 59127 h 59127"/>
              <a:gd name="connsiteX4" fmla="*/ 29564 w 1042989"/>
              <a:gd name="connsiteY4" fmla="*/ 59127 h 59127"/>
              <a:gd name="connsiteX5" fmla="*/ 0 w 1042989"/>
              <a:gd name="connsiteY5" fmla="*/ 29563 h 59127"/>
              <a:gd name="connsiteX6" fmla="*/ 1 w 1042989"/>
              <a:gd name="connsiteY6" fmla="*/ 0 h 5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989" h="59127">
                <a:moveTo>
                  <a:pt x="1" y="0"/>
                </a:moveTo>
                <a:lnTo>
                  <a:pt x="1042989" y="0"/>
                </a:lnTo>
                <a:lnTo>
                  <a:pt x="1042989" y="29563"/>
                </a:lnTo>
                <a:cubicBezTo>
                  <a:pt x="1042989" y="45891"/>
                  <a:pt x="1029753" y="59127"/>
                  <a:pt x="1013425" y="59127"/>
                </a:cubicBezTo>
                <a:lnTo>
                  <a:pt x="29564" y="59127"/>
                </a:lnTo>
                <a:cubicBezTo>
                  <a:pt x="13236" y="59127"/>
                  <a:pt x="0" y="45891"/>
                  <a:pt x="0" y="29563"/>
                </a:cubicBezTo>
                <a:cubicBezTo>
                  <a:pt x="0" y="19709"/>
                  <a:pt x="1" y="9854"/>
                  <a:pt x="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700">
              <a:solidFill>
                <a:srgbClr val="000000">
                  <a:alpha val="0"/>
                </a:srgbClr>
              </a:solidFill>
              <a:latin typeface="EYInterstate Light"/>
            </a:endParaRPr>
          </a:p>
        </p:txBody>
      </p:sp>
      <p:sp>
        <p:nvSpPr>
          <p:cNvPr id="79" name="Текст 68">
            <a:extLst>
              <a:ext uri="{FF2B5EF4-FFF2-40B4-BE49-F238E27FC236}">
                <a16:creationId xmlns:a16="http://schemas.microsoft.com/office/drawing/2014/main" id="{ED4D8E3D-D65A-4B2B-81DE-10F18BB93906}"/>
              </a:ext>
            </a:extLst>
          </p:cNvPr>
          <p:cNvSpPr>
            <a:spLocks noGrp="1"/>
          </p:cNvSpPr>
          <p:nvPr/>
        </p:nvSpPr>
        <p:spPr>
          <a:xfrm>
            <a:off x="8400019" y="-2935"/>
            <a:ext cx="1042989" cy="59127"/>
          </a:xfrm>
          <a:custGeom>
            <a:avLst/>
            <a:gdLst>
              <a:gd name="connsiteX0" fmla="*/ 1 w 1042989"/>
              <a:gd name="connsiteY0" fmla="*/ 0 h 59127"/>
              <a:gd name="connsiteX1" fmla="*/ 1042989 w 1042989"/>
              <a:gd name="connsiteY1" fmla="*/ 0 h 59127"/>
              <a:gd name="connsiteX2" fmla="*/ 1042989 w 1042989"/>
              <a:gd name="connsiteY2" fmla="*/ 29563 h 59127"/>
              <a:gd name="connsiteX3" fmla="*/ 1013425 w 1042989"/>
              <a:gd name="connsiteY3" fmla="*/ 59127 h 59127"/>
              <a:gd name="connsiteX4" fmla="*/ 29564 w 1042989"/>
              <a:gd name="connsiteY4" fmla="*/ 59127 h 59127"/>
              <a:gd name="connsiteX5" fmla="*/ 0 w 1042989"/>
              <a:gd name="connsiteY5" fmla="*/ 29563 h 59127"/>
              <a:gd name="connsiteX6" fmla="*/ 1 w 1042989"/>
              <a:gd name="connsiteY6" fmla="*/ 0 h 5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989" h="59127">
                <a:moveTo>
                  <a:pt x="1" y="0"/>
                </a:moveTo>
                <a:lnTo>
                  <a:pt x="1042989" y="0"/>
                </a:lnTo>
                <a:lnTo>
                  <a:pt x="1042989" y="29563"/>
                </a:lnTo>
                <a:cubicBezTo>
                  <a:pt x="1042989" y="45891"/>
                  <a:pt x="1029753" y="59127"/>
                  <a:pt x="1013425" y="59127"/>
                </a:cubicBezTo>
                <a:lnTo>
                  <a:pt x="29564" y="59127"/>
                </a:lnTo>
                <a:cubicBezTo>
                  <a:pt x="13236" y="59127"/>
                  <a:pt x="0" y="45891"/>
                  <a:pt x="0" y="29563"/>
                </a:cubicBezTo>
                <a:cubicBezTo>
                  <a:pt x="0" y="19709"/>
                  <a:pt x="1" y="9854"/>
                  <a:pt x="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700">
              <a:solidFill>
                <a:srgbClr val="000000">
                  <a:alpha val="0"/>
                </a:srgbClr>
              </a:solidFill>
              <a:latin typeface="EYInterstate Light"/>
            </a:endParaRPr>
          </a:p>
        </p:txBody>
      </p:sp>
      <p:sp>
        <p:nvSpPr>
          <p:cNvPr id="80" name="Текст 68">
            <a:extLst>
              <a:ext uri="{FF2B5EF4-FFF2-40B4-BE49-F238E27FC236}">
                <a16:creationId xmlns:a16="http://schemas.microsoft.com/office/drawing/2014/main" id="{ED4D8E3D-D65A-4B2B-81DE-10F18BB93906}"/>
              </a:ext>
            </a:extLst>
          </p:cNvPr>
          <p:cNvSpPr>
            <a:spLocks noGrp="1"/>
          </p:cNvSpPr>
          <p:nvPr/>
        </p:nvSpPr>
        <p:spPr>
          <a:xfrm>
            <a:off x="6920176" y="-2935"/>
            <a:ext cx="1042989" cy="59127"/>
          </a:xfrm>
          <a:custGeom>
            <a:avLst/>
            <a:gdLst>
              <a:gd name="connsiteX0" fmla="*/ 1 w 1042989"/>
              <a:gd name="connsiteY0" fmla="*/ 0 h 59127"/>
              <a:gd name="connsiteX1" fmla="*/ 1042989 w 1042989"/>
              <a:gd name="connsiteY1" fmla="*/ 0 h 59127"/>
              <a:gd name="connsiteX2" fmla="*/ 1042989 w 1042989"/>
              <a:gd name="connsiteY2" fmla="*/ 29563 h 59127"/>
              <a:gd name="connsiteX3" fmla="*/ 1013425 w 1042989"/>
              <a:gd name="connsiteY3" fmla="*/ 59127 h 59127"/>
              <a:gd name="connsiteX4" fmla="*/ 29564 w 1042989"/>
              <a:gd name="connsiteY4" fmla="*/ 59127 h 59127"/>
              <a:gd name="connsiteX5" fmla="*/ 0 w 1042989"/>
              <a:gd name="connsiteY5" fmla="*/ 29563 h 59127"/>
              <a:gd name="connsiteX6" fmla="*/ 1 w 1042989"/>
              <a:gd name="connsiteY6" fmla="*/ 0 h 5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989" h="59127">
                <a:moveTo>
                  <a:pt x="1" y="0"/>
                </a:moveTo>
                <a:lnTo>
                  <a:pt x="1042989" y="0"/>
                </a:lnTo>
                <a:lnTo>
                  <a:pt x="1042989" y="29563"/>
                </a:lnTo>
                <a:cubicBezTo>
                  <a:pt x="1042989" y="45891"/>
                  <a:pt x="1029753" y="59127"/>
                  <a:pt x="1013425" y="59127"/>
                </a:cubicBezTo>
                <a:lnTo>
                  <a:pt x="29564" y="59127"/>
                </a:lnTo>
                <a:cubicBezTo>
                  <a:pt x="13236" y="59127"/>
                  <a:pt x="0" y="45891"/>
                  <a:pt x="0" y="29563"/>
                </a:cubicBezTo>
                <a:cubicBezTo>
                  <a:pt x="0" y="19709"/>
                  <a:pt x="1" y="9854"/>
                  <a:pt x="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700">
              <a:solidFill>
                <a:srgbClr val="000000">
                  <a:alpha val="0"/>
                </a:srgbClr>
              </a:solidFill>
              <a:latin typeface="EYInterstate Light"/>
            </a:endParaRPr>
          </a:p>
        </p:txBody>
      </p:sp>
      <p:sp>
        <p:nvSpPr>
          <p:cNvPr id="97" name="Текст 68">
            <a:extLst>
              <a:ext uri="{FF2B5EF4-FFF2-40B4-BE49-F238E27FC236}">
                <a16:creationId xmlns:a16="http://schemas.microsoft.com/office/drawing/2014/main" id="{ED4D8E3D-D65A-4B2B-81DE-10F18BB93906}"/>
              </a:ext>
            </a:extLst>
          </p:cNvPr>
          <p:cNvSpPr>
            <a:spLocks noGrp="1"/>
          </p:cNvSpPr>
          <p:nvPr/>
        </p:nvSpPr>
        <p:spPr>
          <a:xfrm>
            <a:off x="5440333" y="-2935"/>
            <a:ext cx="1042989" cy="59127"/>
          </a:xfrm>
          <a:custGeom>
            <a:avLst/>
            <a:gdLst>
              <a:gd name="connsiteX0" fmla="*/ 1 w 1042989"/>
              <a:gd name="connsiteY0" fmla="*/ 0 h 59127"/>
              <a:gd name="connsiteX1" fmla="*/ 1042989 w 1042989"/>
              <a:gd name="connsiteY1" fmla="*/ 0 h 59127"/>
              <a:gd name="connsiteX2" fmla="*/ 1042989 w 1042989"/>
              <a:gd name="connsiteY2" fmla="*/ 29563 h 59127"/>
              <a:gd name="connsiteX3" fmla="*/ 1013425 w 1042989"/>
              <a:gd name="connsiteY3" fmla="*/ 59127 h 59127"/>
              <a:gd name="connsiteX4" fmla="*/ 29564 w 1042989"/>
              <a:gd name="connsiteY4" fmla="*/ 59127 h 59127"/>
              <a:gd name="connsiteX5" fmla="*/ 0 w 1042989"/>
              <a:gd name="connsiteY5" fmla="*/ 29563 h 59127"/>
              <a:gd name="connsiteX6" fmla="*/ 1 w 1042989"/>
              <a:gd name="connsiteY6" fmla="*/ 0 h 5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989" h="59127">
                <a:moveTo>
                  <a:pt x="1" y="0"/>
                </a:moveTo>
                <a:lnTo>
                  <a:pt x="1042989" y="0"/>
                </a:lnTo>
                <a:lnTo>
                  <a:pt x="1042989" y="29563"/>
                </a:lnTo>
                <a:cubicBezTo>
                  <a:pt x="1042989" y="45891"/>
                  <a:pt x="1029753" y="59127"/>
                  <a:pt x="1013425" y="59127"/>
                </a:cubicBezTo>
                <a:lnTo>
                  <a:pt x="29564" y="59127"/>
                </a:lnTo>
                <a:cubicBezTo>
                  <a:pt x="13236" y="59127"/>
                  <a:pt x="0" y="45891"/>
                  <a:pt x="0" y="29563"/>
                </a:cubicBezTo>
                <a:cubicBezTo>
                  <a:pt x="0" y="19709"/>
                  <a:pt x="1" y="9854"/>
                  <a:pt x="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700">
              <a:solidFill>
                <a:srgbClr val="000000">
                  <a:alpha val="0"/>
                </a:srgbClr>
              </a:solidFill>
              <a:latin typeface="EYInterstate Light"/>
            </a:endParaRPr>
          </a:p>
        </p:txBody>
      </p:sp>
      <p:sp>
        <p:nvSpPr>
          <p:cNvPr id="100" name="Текст 68">
            <a:extLst>
              <a:ext uri="{FF2B5EF4-FFF2-40B4-BE49-F238E27FC236}">
                <a16:creationId xmlns:a16="http://schemas.microsoft.com/office/drawing/2014/main" id="{ED4D8E3D-D65A-4B2B-81DE-10F18BB93906}"/>
              </a:ext>
            </a:extLst>
          </p:cNvPr>
          <p:cNvSpPr>
            <a:spLocks noGrp="1"/>
          </p:cNvSpPr>
          <p:nvPr/>
        </p:nvSpPr>
        <p:spPr>
          <a:xfrm>
            <a:off x="2480647" y="-2935"/>
            <a:ext cx="1042989" cy="59127"/>
          </a:xfrm>
          <a:custGeom>
            <a:avLst/>
            <a:gdLst>
              <a:gd name="connsiteX0" fmla="*/ 1 w 1042989"/>
              <a:gd name="connsiteY0" fmla="*/ 0 h 59127"/>
              <a:gd name="connsiteX1" fmla="*/ 1042989 w 1042989"/>
              <a:gd name="connsiteY1" fmla="*/ 0 h 59127"/>
              <a:gd name="connsiteX2" fmla="*/ 1042989 w 1042989"/>
              <a:gd name="connsiteY2" fmla="*/ 29563 h 59127"/>
              <a:gd name="connsiteX3" fmla="*/ 1013425 w 1042989"/>
              <a:gd name="connsiteY3" fmla="*/ 59127 h 59127"/>
              <a:gd name="connsiteX4" fmla="*/ 29564 w 1042989"/>
              <a:gd name="connsiteY4" fmla="*/ 59127 h 59127"/>
              <a:gd name="connsiteX5" fmla="*/ 0 w 1042989"/>
              <a:gd name="connsiteY5" fmla="*/ 29563 h 59127"/>
              <a:gd name="connsiteX6" fmla="*/ 1 w 1042989"/>
              <a:gd name="connsiteY6" fmla="*/ 0 h 5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989" h="59127">
                <a:moveTo>
                  <a:pt x="1" y="0"/>
                </a:moveTo>
                <a:lnTo>
                  <a:pt x="1042989" y="0"/>
                </a:lnTo>
                <a:lnTo>
                  <a:pt x="1042989" y="29563"/>
                </a:lnTo>
                <a:cubicBezTo>
                  <a:pt x="1042989" y="45891"/>
                  <a:pt x="1029753" y="59127"/>
                  <a:pt x="1013425" y="59127"/>
                </a:cubicBezTo>
                <a:lnTo>
                  <a:pt x="29564" y="59127"/>
                </a:lnTo>
                <a:cubicBezTo>
                  <a:pt x="13236" y="59127"/>
                  <a:pt x="0" y="45891"/>
                  <a:pt x="0" y="29563"/>
                </a:cubicBezTo>
                <a:cubicBezTo>
                  <a:pt x="0" y="19709"/>
                  <a:pt x="1" y="9854"/>
                  <a:pt x="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ru-RU" sz="7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ru-RU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ru-RU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ru-RU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ru-RU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>
              <a:solidFill>
                <a:srgbClr val="000000">
                  <a:alpha val="0"/>
                </a:srgbClr>
              </a:solidFill>
              <a:latin typeface="EYInterstate Light"/>
            </a:endParaRPr>
          </a:p>
        </p:txBody>
      </p:sp>
      <p:sp>
        <p:nvSpPr>
          <p:cNvPr id="101" name="Текст 6">
            <a:extLst>
              <a:ext uri="{FF2B5EF4-FFF2-40B4-BE49-F238E27FC236}">
                <a16:creationId xmlns:a16="http://schemas.microsoft.com/office/drawing/2014/main" id="{19E62C66-A724-4726-9C90-52A5908EA3ED}"/>
              </a:ext>
            </a:extLst>
          </p:cNvPr>
          <p:cNvSpPr txBox="1">
            <a:spLocks/>
          </p:cNvSpPr>
          <p:nvPr/>
        </p:nvSpPr>
        <p:spPr>
          <a:xfrm>
            <a:off x="3960490" y="93626"/>
            <a:ext cx="1042988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7E40E9"/>
                </a:solidFill>
                <a:effectLst/>
                <a:uLnTx/>
                <a:uFillTx/>
                <a:latin typeface="Gilroy Medium" panose="00000600000000000000" pitchFamily="2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Дизайн-бюро и защита бренда</a:t>
            </a:r>
            <a:endParaRPr lang="en-US" dirty="0"/>
          </a:p>
        </p:txBody>
      </p:sp>
      <p:sp>
        <p:nvSpPr>
          <p:cNvPr id="110" name="Текст 7">
            <a:extLst>
              <a:ext uri="{FF2B5EF4-FFF2-40B4-BE49-F238E27FC236}">
                <a16:creationId xmlns:a16="http://schemas.microsoft.com/office/drawing/2014/main" id="{BE6C96B0-EEA5-4D0C-9B7A-026BEBBA352E}"/>
              </a:ext>
            </a:extLst>
          </p:cNvPr>
          <p:cNvSpPr txBox="1">
            <a:spLocks/>
          </p:cNvSpPr>
          <p:nvPr/>
        </p:nvSpPr>
        <p:spPr>
          <a:xfrm>
            <a:off x="5440332" y="93626"/>
            <a:ext cx="1042988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Оборудование, сырье и запасы</a:t>
            </a:r>
            <a:endParaRPr lang="en-US" dirty="0"/>
          </a:p>
        </p:txBody>
      </p:sp>
      <p:sp>
        <p:nvSpPr>
          <p:cNvPr id="111" name="Текст 8">
            <a:extLst>
              <a:ext uri="{FF2B5EF4-FFF2-40B4-BE49-F238E27FC236}">
                <a16:creationId xmlns:a16="http://schemas.microsoft.com/office/drawing/2014/main" id="{6B289ECA-E834-44EB-8D09-09594C15EFD7}"/>
              </a:ext>
            </a:extLst>
          </p:cNvPr>
          <p:cNvSpPr txBox="1">
            <a:spLocks/>
          </p:cNvSpPr>
          <p:nvPr/>
        </p:nvSpPr>
        <p:spPr>
          <a:xfrm>
            <a:off x="6850099" y="93626"/>
            <a:ext cx="1183143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Туристический кластер и парковая зона</a:t>
            </a:r>
            <a:endParaRPr lang="en-US" dirty="0"/>
          </a:p>
        </p:txBody>
      </p:sp>
      <p:sp>
        <p:nvSpPr>
          <p:cNvPr id="112" name="Текст 9">
            <a:extLst>
              <a:ext uri="{FF2B5EF4-FFF2-40B4-BE49-F238E27FC236}">
                <a16:creationId xmlns:a16="http://schemas.microsoft.com/office/drawing/2014/main" id="{C3420ACF-EC81-4632-88DA-DABFC5137BC1}"/>
              </a:ext>
            </a:extLst>
          </p:cNvPr>
          <p:cNvSpPr txBox="1">
            <a:spLocks/>
          </p:cNvSpPr>
          <p:nvPr/>
        </p:nvSpPr>
        <p:spPr>
          <a:xfrm>
            <a:off x="9879860" y="93625"/>
            <a:ext cx="1042988" cy="110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Финансовый блок</a:t>
            </a:r>
            <a:endParaRPr lang="en-US" dirty="0"/>
          </a:p>
        </p:txBody>
      </p:sp>
      <p:sp>
        <p:nvSpPr>
          <p:cNvPr id="113" name="Текст 6">
            <a:extLst>
              <a:ext uri="{FF2B5EF4-FFF2-40B4-BE49-F238E27FC236}">
                <a16:creationId xmlns:a16="http://schemas.microsoft.com/office/drawing/2014/main" id="{19E62C66-A724-4726-9C90-52A5908EA3ED}"/>
              </a:ext>
            </a:extLst>
          </p:cNvPr>
          <p:cNvSpPr txBox="1">
            <a:spLocks/>
          </p:cNvSpPr>
          <p:nvPr/>
        </p:nvSpPr>
        <p:spPr>
          <a:xfrm>
            <a:off x="2170302" y="93625"/>
            <a:ext cx="1663679" cy="110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Текущий статус проекта </a:t>
            </a:r>
            <a:endParaRPr lang="en-US" dirty="0"/>
          </a:p>
        </p:txBody>
      </p:sp>
      <p:sp>
        <p:nvSpPr>
          <p:cNvPr id="130" name="Текст 8">
            <a:extLst>
              <a:ext uri="{FF2B5EF4-FFF2-40B4-BE49-F238E27FC236}">
                <a16:creationId xmlns:a16="http://schemas.microsoft.com/office/drawing/2014/main" id="{6B289ECA-E834-44EB-8D09-09594C15EFD7}"/>
              </a:ext>
            </a:extLst>
          </p:cNvPr>
          <p:cNvSpPr txBox="1">
            <a:spLocks/>
          </p:cNvSpPr>
          <p:nvPr/>
        </p:nvSpPr>
        <p:spPr>
          <a:xfrm>
            <a:off x="8329942" y="93626"/>
            <a:ext cx="1183143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Gilroy Medium" panose="00000600000000000000" pitchFamily="2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Целевая аудитория и розничная сеть</a:t>
            </a:r>
            <a:endParaRPr lang="en-US" dirty="0"/>
          </a:p>
        </p:txBody>
      </p:sp>
      <p:sp>
        <p:nvSpPr>
          <p:cNvPr id="131" name="Текст 68">
            <a:extLst>
              <a:ext uri="{FF2B5EF4-FFF2-40B4-BE49-F238E27FC236}">
                <a16:creationId xmlns:a16="http://schemas.microsoft.com/office/drawing/2014/main" id="{ED4D8E3D-D65A-4B2B-81DE-10F18BB93906}"/>
              </a:ext>
            </a:extLst>
          </p:cNvPr>
          <p:cNvSpPr>
            <a:spLocks noGrp="1"/>
          </p:cNvSpPr>
          <p:nvPr/>
        </p:nvSpPr>
        <p:spPr>
          <a:xfrm>
            <a:off x="3960490" y="-2935"/>
            <a:ext cx="1042989" cy="59127"/>
          </a:xfrm>
          <a:custGeom>
            <a:avLst/>
            <a:gdLst>
              <a:gd name="connsiteX0" fmla="*/ 1 w 1042989"/>
              <a:gd name="connsiteY0" fmla="*/ 0 h 59127"/>
              <a:gd name="connsiteX1" fmla="*/ 1042989 w 1042989"/>
              <a:gd name="connsiteY1" fmla="*/ 0 h 59127"/>
              <a:gd name="connsiteX2" fmla="*/ 1042989 w 1042989"/>
              <a:gd name="connsiteY2" fmla="*/ 29563 h 59127"/>
              <a:gd name="connsiteX3" fmla="*/ 1013425 w 1042989"/>
              <a:gd name="connsiteY3" fmla="*/ 59127 h 59127"/>
              <a:gd name="connsiteX4" fmla="*/ 29564 w 1042989"/>
              <a:gd name="connsiteY4" fmla="*/ 59127 h 59127"/>
              <a:gd name="connsiteX5" fmla="*/ 0 w 1042989"/>
              <a:gd name="connsiteY5" fmla="*/ 29563 h 59127"/>
              <a:gd name="connsiteX6" fmla="*/ 1 w 1042989"/>
              <a:gd name="connsiteY6" fmla="*/ 0 h 5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989" h="59127">
                <a:moveTo>
                  <a:pt x="1" y="0"/>
                </a:moveTo>
                <a:lnTo>
                  <a:pt x="1042989" y="0"/>
                </a:lnTo>
                <a:lnTo>
                  <a:pt x="1042989" y="29563"/>
                </a:lnTo>
                <a:cubicBezTo>
                  <a:pt x="1042989" y="45891"/>
                  <a:pt x="1029753" y="59127"/>
                  <a:pt x="1013425" y="59127"/>
                </a:cubicBezTo>
                <a:lnTo>
                  <a:pt x="29564" y="59127"/>
                </a:lnTo>
                <a:cubicBezTo>
                  <a:pt x="13236" y="59127"/>
                  <a:pt x="0" y="45891"/>
                  <a:pt x="0" y="29563"/>
                </a:cubicBezTo>
                <a:cubicBezTo>
                  <a:pt x="0" y="19709"/>
                  <a:pt x="1" y="9854"/>
                  <a:pt x="1" y="0"/>
                </a:cubicBezTo>
                <a:close/>
              </a:path>
            </a:pathLst>
          </a:custGeom>
          <a:solidFill>
            <a:srgbClr val="7E40E9"/>
          </a:solidFill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700">
              <a:solidFill>
                <a:srgbClr val="000000">
                  <a:alpha val="0"/>
                </a:srgbClr>
              </a:solidFill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3046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2" hidden="1">
            <a:extLst>
              <a:ext uri="{FF2B5EF4-FFF2-40B4-BE49-F238E27FC236}">
                <a16:creationId xmlns:a16="http://schemas.microsoft.com/office/drawing/2014/main" id="{8DE7769F-87DB-403A-9D1C-0DB0034CB9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43" name="Object 42" hidden="1">
                        <a:extLst>
                          <a:ext uri="{FF2B5EF4-FFF2-40B4-BE49-F238E27FC236}">
                            <a16:creationId xmlns:a16="http://schemas.microsoft.com/office/drawing/2014/main" id="{8DE7769F-87DB-403A-9D1C-0DB0034CB9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Rectangle 70" hidden="1"/>
          <p:cNvSpPr/>
          <p:nvPr/>
        </p:nvSpPr>
        <p:spPr>
          <a:xfrm>
            <a:off x="1143000" y="0"/>
            <a:ext cx="158750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sz="1000" dirty="0">
              <a:solidFill>
                <a:srgbClr val="000000"/>
              </a:solidFill>
              <a:latin typeface="EYInterstate Light"/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F9717F3F-91EA-4811-8425-B38AB1F33CF4}"/>
              </a:ext>
            </a:extLst>
          </p:cNvPr>
          <p:cNvSpPr txBox="1">
            <a:spLocks/>
          </p:cNvSpPr>
          <p:nvPr/>
        </p:nvSpPr>
        <p:spPr>
          <a:xfrm>
            <a:off x="1638300" y="166875"/>
            <a:ext cx="8918840" cy="4204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indent="450850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Партнерство с Гжельским государственным университетом</a:t>
            </a:r>
          </a:p>
        </p:txBody>
      </p:sp>
      <p:sp>
        <p:nvSpPr>
          <p:cNvPr id="108" name="Rectangle 214">
            <a:extLst>
              <a:ext uri="{FF2B5EF4-FFF2-40B4-BE49-F238E27FC236}">
                <a16:creationId xmlns:a16="http://schemas.microsoft.com/office/drawing/2014/main" id="{5229EA00-B02A-4CBD-B0C5-F21435EDC84C}"/>
              </a:ext>
            </a:extLst>
          </p:cNvPr>
          <p:cNvSpPr/>
          <p:nvPr/>
        </p:nvSpPr>
        <p:spPr>
          <a:xfrm>
            <a:off x="1658622" y="788602"/>
            <a:ext cx="4460176" cy="5106807"/>
          </a:xfrm>
          <a:prstGeom prst="rect">
            <a:avLst/>
          </a:prstGeom>
          <a:solidFill>
            <a:srgbClr val="FFFFFF">
              <a:lumMod val="95000"/>
              <a:alpha val="7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  <a:latin typeface="Arial"/>
              <a:cs typeface="Arial" panose="020B0604020202020204" pitchFamily="34" charset="0"/>
            </a:endParaRPr>
          </a:p>
        </p:txBody>
      </p:sp>
      <p:grpSp>
        <p:nvGrpSpPr>
          <p:cNvPr id="110" name="Group 10">
            <a:extLst>
              <a:ext uri="{FF2B5EF4-FFF2-40B4-BE49-F238E27FC236}">
                <a16:creationId xmlns:a16="http://schemas.microsoft.com/office/drawing/2014/main" id="{267336C3-C61D-4B9A-9295-371F7C9728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06622" y="1250120"/>
            <a:ext cx="536900" cy="491484"/>
            <a:chOff x="1652" y="159"/>
            <a:chExt cx="4374" cy="4004"/>
          </a:xfrm>
          <a:solidFill>
            <a:srgbClr val="0057FF"/>
          </a:solidFill>
        </p:grpSpPr>
        <p:sp>
          <p:nvSpPr>
            <p:cNvPr id="114" name="Freeform 11">
              <a:extLst>
                <a:ext uri="{FF2B5EF4-FFF2-40B4-BE49-F238E27FC236}">
                  <a16:creationId xmlns:a16="http://schemas.microsoft.com/office/drawing/2014/main" id="{B03DA377-0A1F-4156-B26D-F8CA8972D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1862"/>
              <a:ext cx="696" cy="323"/>
            </a:xfrm>
            <a:custGeom>
              <a:avLst/>
              <a:gdLst>
                <a:gd name="T0" fmla="*/ 6 w 326"/>
                <a:gd name="T1" fmla="*/ 45 h 151"/>
                <a:gd name="T2" fmla="*/ 43 w 326"/>
                <a:gd name="T3" fmla="*/ 101 h 151"/>
                <a:gd name="T4" fmla="*/ 163 w 326"/>
                <a:gd name="T5" fmla="*/ 151 h 151"/>
                <a:gd name="T6" fmla="*/ 320 w 326"/>
                <a:gd name="T7" fmla="*/ 45 h 151"/>
                <a:gd name="T8" fmla="*/ 304 w 326"/>
                <a:gd name="T9" fmla="*/ 6 h 151"/>
                <a:gd name="T10" fmla="*/ 265 w 326"/>
                <a:gd name="T11" fmla="*/ 23 h 151"/>
                <a:gd name="T12" fmla="*/ 163 w 326"/>
                <a:gd name="T13" fmla="*/ 91 h 151"/>
                <a:gd name="T14" fmla="*/ 86 w 326"/>
                <a:gd name="T15" fmla="*/ 59 h 151"/>
                <a:gd name="T16" fmla="*/ 62 w 326"/>
                <a:gd name="T17" fmla="*/ 23 h 151"/>
                <a:gd name="T18" fmla="*/ 23 w 326"/>
                <a:gd name="T19" fmla="*/ 6 h 151"/>
                <a:gd name="T20" fmla="*/ 6 w 326"/>
                <a:gd name="T21" fmla="*/ 4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" h="151">
                  <a:moveTo>
                    <a:pt x="6" y="45"/>
                  </a:moveTo>
                  <a:cubicBezTo>
                    <a:pt x="15" y="66"/>
                    <a:pt x="27" y="85"/>
                    <a:pt x="43" y="101"/>
                  </a:cubicBezTo>
                  <a:cubicBezTo>
                    <a:pt x="75" y="133"/>
                    <a:pt x="118" y="151"/>
                    <a:pt x="163" y="151"/>
                  </a:cubicBezTo>
                  <a:cubicBezTo>
                    <a:pt x="232" y="151"/>
                    <a:pt x="294" y="109"/>
                    <a:pt x="320" y="45"/>
                  </a:cubicBezTo>
                  <a:cubicBezTo>
                    <a:pt x="326" y="30"/>
                    <a:pt x="319" y="12"/>
                    <a:pt x="304" y="6"/>
                  </a:cubicBezTo>
                  <a:cubicBezTo>
                    <a:pt x="288" y="0"/>
                    <a:pt x="271" y="7"/>
                    <a:pt x="265" y="23"/>
                  </a:cubicBezTo>
                  <a:cubicBezTo>
                    <a:pt x="248" y="64"/>
                    <a:pt x="208" y="91"/>
                    <a:pt x="163" y="91"/>
                  </a:cubicBezTo>
                  <a:cubicBezTo>
                    <a:pt x="134" y="91"/>
                    <a:pt x="106" y="79"/>
                    <a:pt x="86" y="59"/>
                  </a:cubicBezTo>
                  <a:cubicBezTo>
                    <a:pt x="75" y="48"/>
                    <a:pt x="67" y="36"/>
                    <a:pt x="62" y="23"/>
                  </a:cubicBezTo>
                  <a:cubicBezTo>
                    <a:pt x="55" y="7"/>
                    <a:pt x="38" y="0"/>
                    <a:pt x="23" y="6"/>
                  </a:cubicBezTo>
                  <a:cubicBezTo>
                    <a:pt x="7" y="12"/>
                    <a:pt x="0" y="30"/>
                    <a:pt x="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15" name="Freeform 12">
              <a:extLst>
                <a:ext uri="{FF2B5EF4-FFF2-40B4-BE49-F238E27FC236}">
                  <a16:creationId xmlns:a16="http://schemas.microsoft.com/office/drawing/2014/main" id="{EC48D84F-70F5-4569-A6DC-8B389C487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1438"/>
              <a:ext cx="128" cy="162"/>
            </a:xfrm>
            <a:custGeom>
              <a:avLst/>
              <a:gdLst>
                <a:gd name="T0" fmla="*/ 30 w 60"/>
                <a:gd name="T1" fmla="*/ 76 h 76"/>
                <a:gd name="T2" fmla="*/ 60 w 60"/>
                <a:gd name="T3" fmla="*/ 46 h 76"/>
                <a:gd name="T4" fmla="*/ 60 w 60"/>
                <a:gd name="T5" fmla="*/ 30 h 76"/>
                <a:gd name="T6" fmla="*/ 30 w 60"/>
                <a:gd name="T7" fmla="*/ 0 h 76"/>
                <a:gd name="T8" fmla="*/ 0 w 60"/>
                <a:gd name="T9" fmla="*/ 30 h 76"/>
                <a:gd name="T10" fmla="*/ 0 w 60"/>
                <a:gd name="T11" fmla="*/ 46 h 76"/>
                <a:gd name="T12" fmla="*/ 30 w 60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6">
                  <a:moveTo>
                    <a:pt x="30" y="76"/>
                  </a:moveTo>
                  <a:cubicBezTo>
                    <a:pt x="46" y="76"/>
                    <a:pt x="60" y="63"/>
                    <a:pt x="60" y="4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13"/>
                    <a:pt x="46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63"/>
                    <a:pt x="13" y="76"/>
                    <a:pt x="3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16" name="Freeform 13">
              <a:extLst>
                <a:ext uri="{FF2B5EF4-FFF2-40B4-BE49-F238E27FC236}">
                  <a16:creationId xmlns:a16="http://schemas.microsoft.com/office/drawing/2014/main" id="{0A39CEA1-F110-4182-9E3D-F67647B13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" y="1438"/>
              <a:ext cx="128" cy="162"/>
            </a:xfrm>
            <a:custGeom>
              <a:avLst/>
              <a:gdLst>
                <a:gd name="T0" fmla="*/ 30 w 60"/>
                <a:gd name="T1" fmla="*/ 76 h 76"/>
                <a:gd name="T2" fmla="*/ 60 w 60"/>
                <a:gd name="T3" fmla="*/ 46 h 76"/>
                <a:gd name="T4" fmla="*/ 60 w 60"/>
                <a:gd name="T5" fmla="*/ 30 h 76"/>
                <a:gd name="T6" fmla="*/ 30 w 60"/>
                <a:gd name="T7" fmla="*/ 0 h 76"/>
                <a:gd name="T8" fmla="*/ 0 w 60"/>
                <a:gd name="T9" fmla="*/ 30 h 76"/>
                <a:gd name="T10" fmla="*/ 0 w 60"/>
                <a:gd name="T11" fmla="*/ 46 h 76"/>
                <a:gd name="T12" fmla="*/ 30 w 60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6">
                  <a:moveTo>
                    <a:pt x="30" y="76"/>
                  </a:moveTo>
                  <a:cubicBezTo>
                    <a:pt x="46" y="76"/>
                    <a:pt x="60" y="63"/>
                    <a:pt x="60" y="4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13"/>
                    <a:pt x="46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63"/>
                    <a:pt x="13" y="76"/>
                    <a:pt x="3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17" name="Freeform 14">
              <a:extLst>
                <a:ext uri="{FF2B5EF4-FFF2-40B4-BE49-F238E27FC236}">
                  <a16:creationId xmlns:a16="http://schemas.microsoft.com/office/drawing/2014/main" id="{D3D1977F-D467-4F49-80B0-A484377A2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" y="1862"/>
              <a:ext cx="699" cy="323"/>
            </a:xfrm>
            <a:custGeom>
              <a:avLst/>
              <a:gdLst>
                <a:gd name="T0" fmla="*/ 163 w 327"/>
                <a:gd name="T1" fmla="*/ 151 h 151"/>
                <a:gd name="T2" fmla="*/ 320 w 327"/>
                <a:gd name="T3" fmla="*/ 45 h 151"/>
                <a:gd name="T4" fmla="*/ 304 w 327"/>
                <a:gd name="T5" fmla="*/ 6 h 151"/>
                <a:gd name="T6" fmla="*/ 265 w 327"/>
                <a:gd name="T7" fmla="*/ 23 h 151"/>
                <a:gd name="T8" fmla="*/ 163 w 327"/>
                <a:gd name="T9" fmla="*/ 91 h 151"/>
                <a:gd name="T10" fmla="*/ 86 w 327"/>
                <a:gd name="T11" fmla="*/ 59 h 151"/>
                <a:gd name="T12" fmla="*/ 62 w 327"/>
                <a:gd name="T13" fmla="*/ 23 h 151"/>
                <a:gd name="T14" fmla="*/ 23 w 327"/>
                <a:gd name="T15" fmla="*/ 6 h 151"/>
                <a:gd name="T16" fmla="*/ 6 w 327"/>
                <a:gd name="T17" fmla="*/ 45 h 151"/>
                <a:gd name="T18" fmla="*/ 43 w 327"/>
                <a:gd name="T19" fmla="*/ 101 h 151"/>
                <a:gd name="T20" fmla="*/ 163 w 327"/>
                <a:gd name="T2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7" h="151">
                  <a:moveTo>
                    <a:pt x="163" y="151"/>
                  </a:moveTo>
                  <a:cubicBezTo>
                    <a:pt x="233" y="151"/>
                    <a:pt x="294" y="109"/>
                    <a:pt x="320" y="45"/>
                  </a:cubicBezTo>
                  <a:cubicBezTo>
                    <a:pt x="327" y="30"/>
                    <a:pt x="319" y="12"/>
                    <a:pt x="304" y="6"/>
                  </a:cubicBezTo>
                  <a:cubicBezTo>
                    <a:pt x="288" y="0"/>
                    <a:pt x="271" y="7"/>
                    <a:pt x="265" y="23"/>
                  </a:cubicBezTo>
                  <a:cubicBezTo>
                    <a:pt x="248" y="64"/>
                    <a:pt x="208" y="91"/>
                    <a:pt x="163" y="91"/>
                  </a:cubicBezTo>
                  <a:cubicBezTo>
                    <a:pt x="134" y="91"/>
                    <a:pt x="107" y="79"/>
                    <a:pt x="86" y="59"/>
                  </a:cubicBezTo>
                  <a:cubicBezTo>
                    <a:pt x="75" y="48"/>
                    <a:pt x="67" y="36"/>
                    <a:pt x="62" y="23"/>
                  </a:cubicBezTo>
                  <a:cubicBezTo>
                    <a:pt x="56" y="7"/>
                    <a:pt x="38" y="0"/>
                    <a:pt x="23" y="6"/>
                  </a:cubicBezTo>
                  <a:cubicBezTo>
                    <a:pt x="7" y="12"/>
                    <a:pt x="0" y="30"/>
                    <a:pt x="6" y="45"/>
                  </a:cubicBezTo>
                  <a:cubicBezTo>
                    <a:pt x="15" y="66"/>
                    <a:pt x="27" y="85"/>
                    <a:pt x="43" y="101"/>
                  </a:cubicBezTo>
                  <a:cubicBezTo>
                    <a:pt x="76" y="133"/>
                    <a:pt x="118" y="151"/>
                    <a:pt x="163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18" name="Freeform 15">
              <a:extLst>
                <a:ext uri="{FF2B5EF4-FFF2-40B4-BE49-F238E27FC236}">
                  <a16:creationId xmlns:a16="http://schemas.microsoft.com/office/drawing/2014/main" id="{8EB09BDA-DD19-4ACE-AAC2-1EACB4EF7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" y="1438"/>
              <a:ext cx="128" cy="162"/>
            </a:xfrm>
            <a:custGeom>
              <a:avLst/>
              <a:gdLst>
                <a:gd name="T0" fmla="*/ 60 w 60"/>
                <a:gd name="T1" fmla="*/ 46 h 76"/>
                <a:gd name="T2" fmla="*/ 60 w 60"/>
                <a:gd name="T3" fmla="*/ 30 h 76"/>
                <a:gd name="T4" fmla="*/ 30 w 60"/>
                <a:gd name="T5" fmla="*/ 0 h 76"/>
                <a:gd name="T6" fmla="*/ 0 w 60"/>
                <a:gd name="T7" fmla="*/ 30 h 76"/>
                <a:gd name="T8" fmla="*/ 0 w 60"/>
                <a:gd name="T9" fmla="*/ 46 h 76"/>
                <a:gd name="T10" fmla="*/ 30 w 60"/>
                <a:gd name="T11" fmla="*/ 76 h 76"/>
                <a:gd name="T12" fmla="*/ 60 w 60"/>
                <a:gd name="T13" fmla="*/ 4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6">
                  <a:moveTo>
                    <a:pt x="60" y="46"/>
                  </a:moveTo>
                  <a:cubicBezTo>
                    <a:pt x="60" y="30"/>
                    <a:pt x="60" y="30"/>
                    <a:pt x="60" y="30"/>
                  </a:cubicBezTo>
                  <a:cubicBezTo>
                    <a:pt x="60" y="13"/>
                    <a:pt x="46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63"/>
                    <a:pt x="13" y="76"/>
                    <a:pt x="30" y="76"/>
                  </a:cubicBezTo>
                  <a:cubicBezTo>
                    <a:pt x="46" y="76"/>
                    <a:pt x="60" y="63"/>
                    <a:pt x="6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19" name="Freeform 16">
              <a:extLst>
                <a:ext uri="{FF2B5EF4-FFF2-40B4-BE49-F238E27FC236}">
                  <a16:creationId xmlns:a16="http://schemas.microsoft.com/office/drawing/2014/main" id="{193E6F61-A623-4A65-9358-CE4E731AF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1438"/>
              <a:ext cx="128" cy="162"/>
            </a:xfrm>
            <a:custGeom>
              <a:avLst/>
              <a:gdLst>
                <a:gd name="T0" fmla="*/ 30 w 60"/>
                <a:gd name="T1" fmla="*/ 76 h 76"/>
                <a:gd name="T2" fmla="*/ 60 w 60"/>
                <a:gd name="T3" fmla="*/ 46 h 76"/>
                <a:gd name="T4" fmla="*/ 60 w 60"/>
                <a:gd name="T5" fmla="*/ 30 h 76"/>
                <a:gd name="T6" fmla="*/ 30 w 60"/>
                <a:gd name="T7" fmla="*/ 0 h 76"/>
                <a:gd name="T8" fmla="*/ 0 w 60"/>
                <a:gd name="T9" fmla="*/ 30 h 76"/>
                <a:gd name="T10" fmla="*/ 0 w 60"/>
                <a:gd name="T11" fmla="*/ 46 h 76"/>
                <a:gd name="T12" fmla="*/ 30 w 60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6">
                  <a:moveTo>
                    <a:pt x="30" y="76"/>
                  </a:moveTo>
                  <a:cubicBezTo>
                    <a:pt x="46" y="76"/>
                    <a:pt x="60" y="63"/>
                    <a:pt x="60" y="4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13"/>
                    <a:pt x="46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63"/>
                    <a:pt x="13" y="76"/>
                    <a:pt x="3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20" name="Freeform 17">
              <a:extLst>
                <a:ext uri="{FF2B5EF4-FFF2-40B4-BE49-F238E27FC236}">
                  <a16:creationId xmlns:a16="http://schemas.microsoft.com/office/drawing/2014/main" id="{FD5C3894-8C6A-45D8-8070-421CBC819E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2" y="159"/>
              <a:ext cx="4374" cy="4004"/>
            </a:xfrm>
            <a:custGeom>
              <a:avLst/>
              <a:gdLst>
                <a:gd name="T0" fmla="*/ 1793 w 2048"/>
                <a:gd name="T1" fmla="*/ 104 h 1876"/>
                <a:gd name="T2" fmla="*/ 1064 w 2048"/>
                <a:gd name="T3" fmla="*/ 997 h 1876"/>
                <a:gd name="T4" fmla="*/ 687 w 2048"/>
                <a:gd name="T5" fmla="*/ 1200 h 1876"/>
                <a:gd name="T6" fmla="*/ 1009 w 2048"/>
                <a:gd name="T7" fmla="*/ 703 h 1876"/>
                <a:gd name="T8" fmla="*/ 930 w 2048"/>
                <a:gd name="T9" fmla="*/ 598 h 1876"/>
                <a:gd name="T10" fmla="*/ 446 w 2048"/>
                <a:gd name="T11" fmla="*/ 455 h 1876"/>
                <a:gd name="T12" fmla="*/ 153 w 2048"/>
                <a:gd name="T13" fmla="*/ 496 h 1876"/>
                <a:gd name="T14" fmla="*/ 98 w 2048"/>
                <a:gd name="T15" fmla="*/ 303 h 1876"/>
                <a:gd name="T16" fmla="*/ 445 w 2048"/>
                <a:gd name="T17" fmla="*/ 75 h 1876"/>
                <a:gd name="T18" fmla="*/ 1051 w 2048"/>
                <a:gd name="T19" fmla="*/ 117 h 1876"/>
                <a:gd name="T20" fmla="*/ 1083 w 2048"/>
                <a:gd name="T21" fmla="*/ 64 h 1876"/>
                <a:gd name="T22" fmla="*/ 319 w 2048"/>
                <a:gd name="T23" fmla="*/ 56 h 1876"/>
                <a:gd name="T24" fmla="*/ 69 w 2048"/>
                <a:gd name="T25" fmla="*/ 635 h 1876"/>
                <a:gd name="T26" fmla="*/ 368 w 2048"/>
                <a:gd name="T27" fmla="*/ 1200 h 1876"/>
                <a:gd name="T28" fmla="*/ 0 w 2048"/>
                <a:gd name="T29" fmla="*/ 1268 h 1876"/>
                <a:gd name="T30" fmla="*/ 964 w 2048"/>
                <a:gd name="T31" fmla="*/ 1876 h 1876"/>
                <a:gd name="T32" fmla="*/ 1397 w 2048"/>
                <a:gd name="T33" fmla="*/ 1275 h 1876"/>
                <a:gd name="T34" fmla="*/ 1715 w 2048"/>
                <a:gd name="T35" fmla="*/ 1260 h 1876"/>
                <a:gd name="T36" fmla="*/ 1878 w 2048"/>
                <a:gd name="T37" fmla="*/ 1615 h 1876"/>
                <a:gd name="T38" fmla="*/ 1294 w 2048"/>
                <a:gd name="T39" fmla="*/ 1471 h 1876"/>
                <a:gd name="T40" fmla="*/ 1234 w 2048"/>
                <a:gd name="T41" fmla="*/ 1501 h 1876"/>
                <a:gd name="T42" fmla="*/ 2022 w 2048"/>
                <a:gd name="T43" fmla="*/ 1445 h 1876"/>
                <a:gd name="T44" fmla="*/ 2048 w 2048"/>
                <a:gd name="T45" fmla="*/ 997 h 1876"/>
                <a:gd name="T46" fmla="*/ 1931 w 2048"/>
                <a:gd name="T47" fmla="*/ 593 h 1876"/>
                <a:gd name="T48" fmla="*/ 1358 w 2048"/>
                <a:gd name="T49" fmla="*/ 418 h 1876"/>
                <a:gd name="T50" fmla="*/ 1182 w 2048"/>
                <a:gd name="T51" fmla="*/ 593 h 1876"/>
                <a:gd name="T52" fmla="*/ 1733 w 2048"/>
                <a:gd name="T53" fmla="*/ 116 h 1876"/>
                <a:gd name="T54" fmla="*/ 1988 w 2048"/>
                <a:gd name="T55" fmla="*/ 402 h 1876"/>
                <a:gd name="T56" fmla="*/ 106 w 2048"/>
                <a:gd name="T57" fmla="*/ 741 h 1876"/>
                <a:gd name="T58" fmla="*/ 213 w 2048"/>
                <a:gd name="T59" fmla="*/ 523 h 1876"/>
                <a:gd name="T60" fmla="*/ 872 w 2048"/>
                <a:gd name="T61" fmla="*/ 653 h 1876"/>
                <a:gd name="T62" fmla="*/ 871 w 2048"/>
                <a:gd name="T63" fmla="*/ 792 h 1876"/>
                <a:gd name="T64" fmla="*/ 527 w 2048"/>
                <a:gd name="T65" fmla="*/ 1118 h 1876"/>
                <a:gd name="T66" fmla="*/ 627 w 2048"/>
                <a:gd name="T67" fmla="*/ 1165 h 1876"/>
                <a:gd name="T68" fmla="*/ 428 w 2048"/>
                <a:gd name="T69" fmla="*/ 1275 h 1876"/>
                <a:gd name="T70" fmla="*/ 105 w 2048"/>
                <a:gd name="T71" fmla="*/ 1223 h 1876"/>
                <a:gd name="T72" fmla="*/ 105 w 2048"/>
                <a:gd name="T73" fmla="*/ 1476 h 1876"/>
                <a:gd name="T74" fmla="*/ 849 w 2048"/>
                <a:gd name="T75" fmla="*/ 1816 h 1876"/>
                <a:gd name="T76" fmla="*/ 265 w 2048"/>
                <a:gd name="T77" fmla="*/ 1816 h 1876"/>
                <a:gd name="T78" fmla="*/ 121 w 2048"/>
                <a:gd name="T79" fmla="*/ 1816 h 1876"/>
                <a:gd name="T80" fmla="*/ 306 w 2048"/>
                <a:gd name="T81" fmla="*/ 1260 h 1876"/>
                <a:gd name="T82" fmla="*/ 687 w 2048"/>
                <a:gd name="T83" fmla="*/ 1275 h 1876"/>
                <a:gd name="T84" fmla="*/ 1556 w 2048"/>
                <a:gd name="T85" fmla="*/ 1384 h 1876"/>
                <a:gd name="T86" fmla="*/ 1655 w 2048"/>
                <a:gd name="T87" fmla="*/ 1275 h 1876"/>
                <a:gd name="T88" fmla="*/ 1927 w 2048"/>
                <a:gd name="T89" fmla="*/ 852 h 1876"/>
                <a:gd name="T90" fmla="*/ 1212 w 2048"/>
                <a:gd name="T91" fmla="*/ 653 h 1876"/>
                <a:gd name="T92" fmla="*/ 1871 w 2048"/>
                <a:gd name="T93" fmla="*/ 448 h 1876"/>
                <a:gd name="T94" fmla="*/ 1978 w 2048"/>
                <a:gd name="T95" fmla="*/ 741 h 1876"/>
                <a:gd name="T96" fmla="*/ 1674 w 2048"/>
                <a:gd name="T97" fmla="*/ 1095 h 1876"/>
                <a:gd name="T98" fmla="*/ 1242 w 2048"/>
                <a:gd name="T99" fmla="*/ 820 h 1876"/>
                <a:gd name="T100" fmla="*/ 1185 w 2048"/>
                <a:gd name="T101" fmla="*/ 852 h 1876"/>
                <a:gd name="T102" fmla="*/ 1185 w 2048"/>
                <a:gd name="T103" fmla="*/ 852 h 1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48" h="1876">
                  <a:moveTo>
                    <a:pt x="2018" y="432"/>
                  </a:moveTo>
                  <a:cubicBezTo>
                    <a:pt x="2035" y="432"/>
                    <a:pt x="2048" y="418"/>
                    <a:pt x="2048" y="402"/>
                  </a:cubicBezTo>
                  <a:cubicBezTo>
                    <a:pt x="2048" y="318"/>
                    <a:pt x="2048" y="318"/>
                    <a:pt x="2048" y="318"/>
                  </a:cubicBezTo>
                  <a:cubicBezTo>
                    <a:pt x="2048" y="200"/>
                    <a:pt x="1952" y="104"/>
                    <a:pt x="1834" y="104"/>
                  </a:cubicBezTo>
                  <a:cubicBezTo>
                    <a:pt x="1793" y="104"/>
                    <a:pt x="1793" y="104"/>
                    <a:pt x="1793" y="104"/>
                  </a:cubicBezTo>
                  <a:cubicBezTo>
                    <a:pt x="1788" y="93"/>
                    <a:pt x="1788" y="93"/>
                    <a:pt x="1788" y="93"/>
                  </a:cubicBezTo>
                  <a:cubicBezTo>
                    <a:pt x="1764" y="36"/>
                    <a:pt x="1709" y="0"/>
                    <a:pt x="1647" y="0"/>
                  </a:cubicBezTo>
                  <a:cubicBezTo>
                    <a:pt x="1448" y="0"/>
                    <a:pt x="1448" y="0"/>
                    <a:pt x="1448" y="0"/>
                  </a:cubicBezTo>
                  <a:cubicBezTo>
                    <a:pt x="1236" y="0"/>
                    <a:pt x="1064" y="172"/>
                    <a:pt x="1064" y="384"/>
                  </a:cubicBezTo>
                  <a:cubicBezTo>
                    <a:pt x="1064" y="997"/>
                    <a:pt x="1064" y="997"/>
                    <a:pt x="1064" y="997"/>
                  </a:cubicBezTo>
                  <a:cubicBezTo>
                    <a:pt x="1064" y="1085"/>
                    <a:pt x="1136" y="1158"/>
                    <a:pt x="1225" y="1158"/>
                  </a:cubicBezTo>
                  <a:cubicBezTo>
                    <a:pt x="1397" y="1158"/>
                    <a:pt x="1397" y="1158"/>
                    <a:pt x="1397" y="1158"/>
                  </a:cubicBezTo>
                  <a:cubicBezTo>
                    <a:pt x="1397" y="1200"/>
                    <a:pt x="1397" y="1200"/>
                    <a:pt x="1397" y="1200"/>
                  </a:cubicBezTo>
                  <a:cubicBezTo>
                    <a:pt x="749" y="1200"/>
                    <a:pt x="749" y="1200"/>
                    <a:pt x="749" y="1200"/>
                  </a:cubicBezTo>
                  <a:cubicBezTo>
                    <a:pt x="687" y="1200"/>
                    <a:pt x="687" y="1200"/>
                    <a:pt x="687" y="1200"/>
                  </a:cubicBezTo>
                  <a:cubicBezTo>
                    <a:pt x="687" y="1143"/>
                    <a:pt x="687" y="1143"/>
                    <a:pt x="687" y="1143"/>
                  </a:cubicBezTo>
                  <a:cubicBezTo>
                    <a:pt x="723" y="1126"/>
                    <a:pt x="756" y="1103"/>
                    <a:pt x="785" y="1075"/>
                  </a:cubicBezTo>
                  <a:cubicBezTo>
                    <a:pt x="848" y="1015"/>
                    <a:pt x="888" y="937"/>
                    <a:pt x="899" y="852"/>
                  </a:cubicBezTo>
                  <a:cubicBezTo>
                    <a:pt x="959" y="852"/>
                    <a:pt x="1009" y="802"/>
                    <a:pt x="1009" y="741"/>
                  </a:cubicBezTo>
                  <a:cubicBezTo>
                    <a:pt x="1009" y="703"/>
                    <a:pt x="1009" y="703"/>
                    <a:pt x="1009" y="703"/>
                  </a:cubicBezTo>
                  <a:cubicBezTo>
                    <a:pt x="1009" y="676"/>
                    <a:pt x="999" y="652"/>
                    <a:pt x="983" y="633"/>
                  </a:cubicBezTo>
                  <a:cubicBezTo>
                    <a:pt x="1052" y="359"/>
                    <a:pt x="1052" y="359"/>
                    <a:pt x="1052" y="359"/>
                  </a:cubicBezTo>
                  <a:cubicBezTo>
                    <a:pt x="1056" y="343"/>
                    <a:pt x="1047" y="327"/>
                    <a:pt x="1030" y="323"/>
                  </a:cubicBezTo>
                  <a:cubicBezTo>
                    <a:pt x="1014" y="319"/>
                    <a:pt x="998" y="329"/>
                    <a:pt x="994" y="345"/>
                  </a:cubicBezTo>
                  <a:cubicBezTo>
                    <a:pt x="930" y="598"/>
                    <a:pt x="930" y="598"/>
                    <a:pt x="930" y="598"/>
                  </a:cubicBezTo>
                  <a:cubicBezTo>
                    <a:pt x="921" y="595"/>
                    <a:pt x="912" y="593"/>
                    <a:pt x="902" y="593"/>
                  </a:cubicBezTo>
                  <a:cubicBezTo>
                    <a:pt x="902" y="492"/>
                    <a:pt x="902" y="492"/>
                    <a:pt x="902" y="492"/>
                  </a:cubicBezTo>
                  <a:cubicBezTo>
                    <a:pt x="902" y="482"/>
                    <a:pt x="897" y="473"/>
                    <a:pt x="890" y="468"/>
                  </a:cubicBezTo>
                  <a:cubicBezTo>
                    <a:pt x="882" y="462"/>
                    <a:pt x="872" y="460"/>
                    <a:pt x="863" y="463"/>
                  </a:cubicBezTo>
                  <a:cubicBezTo>
                    <a:pt x="699" y="513"/>
                    <a:pt x="554" y="511"/>
                    <a:pt x="446" y="455"/>
                  </a:cubicBezTo>
                  <a:cubicBezTo>
                    <a:pt x="365" y="414"/>
                    <a:pt x="332" y="356"/>
                    <a:pt x="331" y="356"/>
                  </a:cubicBezTo>
                  <a:cubicBezTo>
                    <a:pt x="325" y="344"/>
                    <a:pt x="311" y="338"/>
                    <a:pt x="298" y="342"/>
                  </a:cubicBezTo>
                  <a:cubicBezTo>
                    <a:pt x="284" y="345"/>
                    <a:pt x="275" y="357"/>
                    <a:pt x="275" y="371"/>
                  </a:cubicBezTo>
                  <a:cubicBezTo>
                    <a:pt x="275" y="445"/>
                    <a:pt x="259" y="461"/>
                    <a:pt x="181" y="466"/>
                  </a:cubicBezTo>
                  <a:cubicBezTo>
                    <a:pt x="165" y="467"/>
                    <a:pt x="153" y="480"/>
                    <a:pt x="153" y="496"/>
                  </a:cubicBezTo>
                  <a:cubicBezTo>
                    <a:pt x="153" y="593"/>
                    <a:pt x="153" y="593"/>
                    <a:pt x="153" y="593"/>
                  </a:cubicBezTo>
                  <a:cubicBezTo>
                    <a:pt x="142" y="593"/>
                    <a:pt x="131" y="595"/>
                    <a:pt x="121" y="598"/>
                  </a:cubicBezTo>
                  <a:cubicBezTo>
                    <a:pt x="109" y="549"/>
                    <a:pt x="100" y="513"/>
                    <a:pt x="98" y="494"/>
                  </a:cubicBezTo>
                  <a:cubicBezTo>
                    <a:pt x="93" y="457"/>
                    <a:pt x="97" y="345"/>
                    <a:pt x="98" y="305"/>
                  </a:cubicBezTo>
                  <a:cubicBezTo>
                    <a:pt x="98" y="304"/>
                    <a:pt x="98" y="304"/>
                    <a:pt x="98" y="303"/>
                  </a:cubicBezTo>
                  <a:cubicBezTo>
                    <a:pt x="98" y="254"/>
                    <a:pt x="138" y="214"/>
                    <a:pt x="187" y="214"/>
                  </a:cubicBezTo>
                  <a:cubicBezTo>
                    <a:pt x="233" y="214"/>
                    <a:pt x="233" y="214"/>
                    <a:pt x="233" y="214"/>
                  </a:cubicBezTo>
                  <a:cubicBezTo>
                    <a:pt x="241" y="214"/>
                    <a:pt x="248" y="211"/>
                    <a:pt x="254" y="206"/>
                  </a:cubicBezTo>
                  <a:cubicBezTo>
                    <a:pt x="361" y="98"/>
                    <a:pt x="361" y="98"/>
                    <a:pt x="361" y="98"/>
                  </a:cubicBezTo>
                  <a:cubicBezTo>
                    <a:pt x="383" y="76"/>
                    <a:pt x="415" y="67"/>
                    <a:pt x="445" y="75"/>
                  </a:cubicBezTo>
                  <a:cubicBezTo>
                    <a:pt x="822" y="164"/>
                    <a:pt x="822" y="164"/>
                    <a:pt x="822" y="164"/>
                  </a:cubicBezTo>
                  <a:cubicBezTo>
                    <a:pt x="842" y="169"/>
                    <a:pt x="863" y="171"/>
                    <a:pt x="883" y="171"/>
                  </a:cubicBezTo>
                  <a:cubicBezTo>
                    <a:pt x="942" y="171"/>
                    <a:pt x="1000" y="151"/>
                    <a:pt x="1047" y="114"/>
                  </a:cubicBezTo>
                  <a:cubicBezTo>
                    <a:pt x="1047" y="114"/>
                    <a:pt x="1048" y="113"/>
                    <a:pt x="1050" y="114"/>
                  </a:cubicBezTo>
                  <a:cubicBezTo>
                    <a:pt x="1052" y="115"/>
                    <a:pt x="1052" y="116"/>
                    <a:pt x="1051" y="117"/>
                  </a:cubicBezTo>
                  <a:cubicBezTo>
                    <a:pt x="1029" y="207"/>
                    <a:pt x="1029" y="207"/>
                    <a:pt x="1029" y="207"/>
                  </a:cubicBezTo>
                  <a:cubicBezTo>
                    <a:pt x="1025" y="223"/>
                    <a:pt x="1034" y="240"/>
                    <a:pt x="1050" y="244"/>
                  </a:cubicBezTo>
                  <a:cubicBezTo>
                    <a:pt x="1067" y="248"/>
                    <a:pt x="1083" y="238"/>
                    <a:pt x="1087" y="222"/>
                  </a:cubicBezTo>
                  <a:cubicBezTo>
                    <a:pt x="1110" y="132"/>
                    <a:pt x="1110" y="132"/>
                    <a:pt x="1110" y="132"/>
                  </a:cubicBezTo>
                  <a:cubicBezTo>
                    <a:pt x="1116" y="105"/>
                    <a:pt x="1106" y="79"/>
                    <a:pt x="1083" y="64"/>
                  </a:cubicBezTo>
                  <a:cubicBezTo>
                    <a:pt x="1060" y="49"/>
                    <a:pt x="1031" y="50"/>
                    <a:pt x="1009" y="67"/>
                  </a:cubicBezTo>
                  <a:cubicBezTo>
                    <a:pt x="974" y="96"/>
                    <a:pt x="929" y="111"/>
                    <a:pt x="883" y="111"/>
                  </a:cubicBezTo>
                  <a:cubicBezTo>
                    <a:pt x="867" y="111"/>
                    <a:pt x="852" y="110"/>
                    <a:pt x="836" y="106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09" y="4"/>
                    <a:pt x="355" y="19"/>
                    <a:pt x="319" y="56"/>
                  </a:cubicBezTo>
                  <a:cubicBezTo>
                    <a:pt x="220" y="154"/>
                    <a:pt x="220" y="154"/>
                    <a:pt x="220" y="154"/>
                  </a:cubicBezTo>
                  <a:cubicBezTo>
                    <a:pt x="187" y="154"/>
                    <a:pt x="187" y="154"/>
                    <a:pt x="187" y="154"/>
                  </a:cubicBezTo>
                  <a:cubicBezTo>
                    <a:pt x="105" y="154"/>
                    <a:pt x="39" y="221"/>
                    <a:pt x="38" y="303"/>
                  </a:cubicBezTo>
                  <a:cubicBezTo>
                    <a:pt x="38" y="314"/>
                    <a:pt x="32" y="452"/>
                    <a:pt x="38" y="501"/>
                  </a:cubicBezTo>
                  <a:cubicBezTo>
                    <a:pt x="41" y="526"/>
                    <a:pt x="52" y="571"/>
                    <a:pt x="69" y="635"/>
                  </a:cubicBezTo>
                  <a:cubicBezTo>
                    <a:pt x="54" y="654"/>
                    <a:pt x="46" y="678"/>
                    <a:pt x="46" y="703"/>
                  </a:cubicBezTo>
                  <a:cubicBezTo>
                    <a:pt x="46" y="741"/>
                    <a:pt x="46" y="741"/>
                    <a:pt x="46" y="741"/>
                  </a:cubicBezTo>
                  <a:cubicBezTo>
                    <a:pt x="46" y="802"/>
                    <a:pt x="95" y="852"/>
                    <a:pt x="156" y="852"/>
                  </a:cubicBezTo>
                  <a:cubicBezTo>
                    <a:pt x="173" y="982"/>
                    <a:pt x="255" y="1090"/>
                    <a:pt x="368" y="1143"/>
                  </a:cubicBezTo>
                  <a:cubicBezTo>
                    <a:pt x="368" y="1200"/>
                    <a:pt x="368" y="1200"/>
                    <a:pt x="368" y="1200"/>
                  </a:cubicBezTo>
                  <a:cubicBezTo>
                    <a:pt x="306" y="1200"/>
                    <a:pt x="306" y="1200"/>
                    <a:pt x="306" y="1200"/>
                  </a:cubicBezTo>
                  <a:cubicBezTo>
                    <a:pt x="287" y="1200"/>
                    <a:pt x="269" y="1202"/>
                    <a:pt x="252" y="1206"/>
                  </a:cubicBezTo>
                  <a:cubicBezTo>
                    <a:pt x="237" y="1180"/>
                    <a:pt x="209" y="1163"/>
                    <a:pt x="178" y="1163"/>
                  </a:cubicBezTo>
                  <a:cubicBezTo>
                    <a:pt x="105" y="1163"/>
                    <a:pt x="105" y="1163"/>
                    <a:pt x="105" y="1163"/>
                  </a:cubicBezTo>
                  <a:cubicBezTo>
                    <a:pt x="47" y="1163"/>
                    <a:pt x="0" y="1210"/>
                    <a:pt x="0" y="1268"/>
                  </a:cubicBezTo>
                  <a:cubicBezTo>
                    <a:pt x="0" y="1431"/>
                    <a:pt x="0" y="1431"/>
                    <a:pt x="0" y="1431"/>
                  </a:cubicBezTo>
                  <a:cubicBezTo>
                    <a:pt x="0" y="1473"/>
                    <a:pt x="25" y="1510"/>
                    <a:pt x="61" y="1526"/>
                  </a:cubicBezTo>
                  <a:cubicBezTo>
                    <a:pt x="61" y="1846"/>
                    <a:pt x="61" y="1846"/>
                    <a:pt x="61" y="1846"/>
                  </a:cubicBezTo>
                  <a:cubicBezTo>
                    <a:pt x="61" y="1863"/>
                    <a:pt x="74" y="1876"/>
                    <a:pt x="91" y="1876"/>
                  </a:cubicBezTo>
                  <a:cubicBezTo>
                    <a:pt x="964" y="1876"/>
                    <a:pt x="964" y="1876"/>
                    <a:pt x="964" y="1876"/>
                  </a:cubicBezTo>
                  <a:cubicBezTo>
                    <a:pt x="980" y="1876"/>
                    <a:pt x="994" y="1863"/>
                    <a:pt x="994" y="1846"/>
                  </a:cubicBezTo>
                  <a:cubicBezTo>
                    <a:pt x="994" y="1445"/>
                    <a:pt x="994" y="1445"/>
                    <a:pt x="994" y="1445"/>
                  </a:cubicBezTo>
                  <a:cubicBezTo>
                    <a:pt x="994" y="1371"/>
                    <a:pt x="961" y="1305"/>
                    <a:pt x="909" y="1260"/>
                  </a:cubicBezTo>
                  <a:cubicBezTo>
                    <a:pt x="1397" y="1260"/>
                    <a:pt x="1397" y="1260"/>
                    <a:pt x="1397" y="1260"/>
                  </a:cubicBezTo>
                  <a:cubicBezTo>
                    <a:pt x="1397" y="1275"/>
                    <a:pt x="1397" y="1275"/>
                    <a:pt x="1397" y="1275"/>
                  </a:cubicBezTo>
                  <a:cubicBezTo>
                    <a:pt x="1397" y="1361"/>
                    <a:pt x="1527" y="1436"/>
                    <a:pt x="1542" y="1445"/>
                  </a:cubicBezTo>
                  <a:cubicBezTo>
                    <a:pt x="1546" y="1447"/>
                    <a:pt x="1551" y="1448"/>
                    <a:pt x="1556" y="1448"/>
                  </a:cubicBezTo>
                  <a:cubicBezTo>
                    <a:pt x="1561" y="1448"/>
                    <a:pt x="1566" y="1447"/>
                    <a:pt x="1571" y="1445"/>
                  </a:cubicBezTo>
                  <a:cubicBezTo>
                    <a:pt x="1586" y="1436"/>
                    <a:pt x="1715" y="1361"/>
                    <a:pt x="1715" y="1275"/>
                  </a:cubicBezTo>
                  <a:cubicBezTo>
                    <a:pt x="1715" y="1260"/>
                    <a:pt x="1715" y="1260"/>
                    <a:pt x="1715" y="1260"/>
                  </a:cubicBezTo>
                  <a:cubicBezTo>
                    <a:pt x="1778" y="1260"/>
                    <a:pt x="1778" y="1260"/>
                    <a:pt x="1778" y="1260"/>
                  </a:cubicBezTo>
                  <a:cubicBezTo>
                    <a:pt x="1880" y="1260"/>
                    <a:pt x="1962" y="1343"/>
                    <a:pt x="1962" y="1445"/>
                  </a:cubicBezTo>
                  <a:cubicBezTo>
                    <a:pt x="1962" y="1816"/>
                    <a:pt x="1962" y="1816"/>
                    <a:pt x="1962" y="1816"/>
                  </a:cubicBezTo>
                  <a:cubicBezTo>
                    <a:pt x="1878" y="1816"/>
                    <a:pt x="1878" y="1816"/>
                    <a:pt x="1878" y="1816"/>
                  </a:cubicBezTo>
                  <a:cubicBezTo>
                    <a:pt x="1878" y="1615"/>
                    <a:pt x="1878" y="1615"/>
                    <a:pt x="1878" y="1615"/>
                  </a:cubicBezTo>
                  <a:cubicBezTo>
                    <a:pt x="1878" y="1598"/>
                    <a:pt x="1865" y="1585"/>
                    <a:pt x="1848" y="1585"/>
                  </a:cubicBezTo>
                  <a:cubicBezTo>
                    <a:pt x="1832" y="1585"/>
                    <a:pt x="1818" y="1598"/>
                    <a:pt x="1818" y="1615"/>
                  </a:cubicBezTo>
                  <a:cubicBezTo>
                    <a:pt x="1818" y="1816"/>
                    <a:pt x="1818" y="1816"/>
                    <a:pt x="1818" y="1816"/>
                  </a:cubicBezTo>
                  <a:cubicBezTo>
                    <a:pt x="1294" y="1816"/>
                    <a:pt x="1294" y="1816"/>
                    <a:pt x="1294" y="1816"/>
                  </a:cubicBezTo>
                  <a:cubicBezTo>
                    <a:pt x="1294" y="1471"/>
                    <a:pt x="1294" y="1471"/>
                    <a:pt x="1294" y="1471"/>
                  </a:cubicBezTo>
                  <a:cubicBezTo>
                    <a:pt x="1294" y="1454"/>
                    <a:pt x="1281" y="1441"/>
                    <a:pt x="1264" y="1441"/>
                  </a:cubicBezTo>
                  <a:cubicBezTo>
                    <a:pt x="1084" y="1441"/>
                    <a:pt x="1084" y="1441"/>
                    <a:pt x="1084" y="1441"/>
                  </a:cubicBezTo>
                  <a:cubicBezTo>
                    <a:pt x="1067" y="1441"/>
                    <a:pt x="1054" y="1454"/>
                    <a:pt x="1054" y="1471"/>
                  </a:cubicBezTo>
                  <a:cubicBezTo>
                    <a:pt x="1054" y="1488"/>
                    <a:pt x="1067" y="1501"/>
                    <a:pt x="1084" y="1501"/>
                  </a:cubicBezTo>
                  <a:cubicBezTo>
                    <a:pt x="1234" y="1501"/>
                    <a:pt x="1234" y="1501"/>
                    <a:pt x="1234" y="1501"/>
                  </a:cubicBezTo>
                  <a:cubicBezTo>
                    <a:pt x="1234" y="1846"/>
                    <a:pt x="1234" y="1846"/>
                    <a:pt x="1234" y="1846"/>
                  </a:cubicBezTo>
                  <a:cubicBezTo>
                    <a:pt x="1234" y="1863"/>
                    <a:pt x="1247" y="1876"/>
                    <a:pt x="1264" y="1876"/>
                  </a:cubicBezTo>
                  <a:cubicBezTo>
                    <a:pt x="1992" y="1876"/>
                    <a:pt x="1992" y="1876"/>
                    <a:pt x="1992" y="1876"/>
                  </a:cubicBezTo>
                  <a:cubicBezTo>
                    <a:pt x="2009" y="1876"/>
                    <a:pt x="2022" y="1863"/>
                    <a:pt x="2022" y="1846"/>
                  </a:cubicBezTo>
                  <a:cubicBezTo>
                    <a:pt x="2022" y="1445"/>
                    <a:pt x="2022" y="1445"/>
                    <a:pt x="2022" y="1445"/>
                  </a:cubicBezTo>
                  <a:cubicBezTo>
                    <a:pt x="2022" y="1310"/>
                    <a:pt x="1913" y="1200"/>
                    <a:pt x="1778" y="1200"/>
                  </a:cubicBezTo>
                  <a:cubicBezTo>
                    <a:pt x="1715" y="1200"/>
                    <a:pt x="1715" y="1200"/>
                    <a:pt x="1715" y="1200"/>
                  </a:cubicBezTo>
                  <a:cubicBezTo>
                    <a:pt x="1715" y="1158"/>
                    <a:pt x="1715" y="1158"/>
                    <a:pt x="1715" y="1158"/>
                  </a:cubicBezTo>
                  <a:cubicBezTo>
                    <a:pt x="1887" y="1158"/>
                    <a:pt x="1887" y="1158"/>
                    <a:pt x="1887" y="1158"/>
                  </a:cubicBezTo>
                  <a:cubicBezTo>
                    <a:pt x="1976" y="1158"/>
                    <a:pt x="2048" y="1085"/>
                    <a:pt x="2048" y="997"/>
                  </a:cubicBezTo>
                  <a:cubicBezTo>
                    <a:pt x="2048" y="543"/>
                    <a:pt x="2048" y="543"/>
                    <a:pt x="2048" y="543"/>
                  </a:cubicBezTo>
                  <a:cubicBezTo>
                    <a:pt x="2048" y="527"/>
                    <a:pt x="2035" y="513"/>
                    <a:pt x="2018" y="513"/>
                  </a:cubicBezTo>
                  <a:cubicBezTo>
                    <a:pt x="2001" y="513"/>
                    <a:pt x="1988" y="527"/>
                    <a:pt x="1988" y="543"/>
                  </a:cubicBezTo>
                  <a:cubicBezTo>
                    <a:pt x="1988" y="611"/>
                    <a:pt x="1988" y="611"/>
                    <a:pt x="1988" y="611"/>
                  </a:cubicBezTo>
                  <a:cubicBezTo>
                    <a:pt x="1971" y="600"/>
                    <a:pt x="1952" y="594"/>
                    <a:pt x="1931" y="593"/>
                  </a:cubicBezTo>
                  <a:cubicBezTo>
                    <a:pt x="1931" y="448"/>
                    <a:pt x="1931" y="448"/>
                    <a:pt x="1931" y="448"/>
                  </a:cubicBezTo>
                  <a:cubicBezTo>
                    <a:pt x="1931" y="379"/>
                    <a:pt x="1910" y="313"/>
                    <a:pt x="1871" y="257"/>
                  </a:cubicBezTo>
                  <a:cubicBezTo>
                    <a:pt x="1866" y="250"/>
                    <a:pt x="1858" y="245"/>
                    <a:pt x="1850" y="244"/>
                  </a:cubicBezTo>
                  <a:cubicBezTo>
                    <a:pt x="1842" y="243"/>
                    <a:pt x="1833" y="245"/>
                    <a:pt x="1827" y="251"/>
                  </a:cubicBezTo>
                  <a:cubicBezTo>
                    <a:pt x="1695" y="359"/>
                    <a:pt x="1529" y="418"/>
                    <a:pt x="1358" y="418"/>
                  </a:cubicBezTo>
                  <a:cubicBezTo>
                    <a:pt x="1311" y="418"/>
                    <a:pt x="1263" y="414"/>
                    <a:pt x="1218" y="405"/>
                  </a:cubicBezTo>
                  <a:cubicBezTo>
                    <a:pt x="1209" y="403"/>
                    <a:pt x="1200" y="405"/>
                    <a:pt x="1193" y="411"/>
                  </a:cubicBezTo>
                  <a:cubicBezTo>
                    <a:pt x="1187" y="416"/>
                    <a:pt x="1182" y="424"/>
                    <a:pt x="1182" y="433"/>
                  </a:cubicBezTo>
                  <a:cubicBezTo>
                    <a:pt x="1182" y="438"/>
                    <a:pt x="1182" y="443"/>
                    <a:pt x="1182" y="448"/>
                  </a:cubicBezTo>
                  <a:cubicBezTo>
                    <a:pt x="1182" y="593"/>
                    <a:pt x="1182" y="593"/>
                    <a:pt x="1182" y="593"/>
                  </a:cubicBezTo>
                  <a:cubicBezTo>
                    <a:pt x="1160" y="594"/>
                    <a:pt x="1141" y="600"/>
                    <a:pt x="1124" y="611"/>
                  </a:cubicBezTo>
                  <a:cubicBezTo>
                    <a:pt x="1124" y="384"/>
                    <a:pt x="1124" y="384"/>
                    <a:pt x="1124" y="384"/>
                  </a:cubicBezTo>
                  <a:cubicBezTo>
                    <a:pt x="1124" y="205"/>
                    <a:pt x="1270" y="60"/>
                    <a:pt x="1448" y="60"/>
                  </a:cubicBezTo>
                  <a:cubicBezTo>
                    <a:pt x="1647" y="60"/>
                    <a:pt x="1647" y="60"/>
                    <a:pt x="1647" y="60"/>
                  </a:cubicBezTo>
                  <a:cubicBezTo>
                    <a:pt x="1685" y="60"/>
                    <a:pt x="1718" y="82"/>
                    <a:pt x="1733" y="116"/>
                  </a:cubicBezTo>
                  <a:cubicBezTo>
                    <a:pt x="1746" y="146"/>
                    <a:pt x="1746" y="146"/>
                    <a:pt x="1746" y="146"/>
                  </a:cubicBezTo>
                  <a:cubicBezTo>
                    <a:pt x="1751" y="157"/>
                    <a:pt x="1762" y="164"/>
                    <a:pt x="1774" y="164"/>
                  </a:cubicBezTo>
                  <a:cubicBezTo>
                    <a:pt x="1834" y="164"/>
                    <a:pt x="1834" y="164"/>
                    <a:pt x="1834" y="164"/>
                  </a:cubicBezTo>
                  <a:cubicBezTo>
                    <a:pt x="1919" y="164"/>
                    <a:pt x="1988" y="233"/>
                    <a:pt x="1988" y="318"/>
                  </a:cubicBezTo>
                  <a:cubicBezTo>
                    <a:pt x="1988" y="402"/>
                    <a:pt x="1988" y="402"/>
                    <a:pt x="1988" y="402"/>
                  </a:cubicBezTo>
                  <a:cubicBezTo>
                    <a:pt x="1988" y="418"/>
                    <a:pt x="2001" y="432"/>
                    <a:pt x="2018" y="432"/>
                  </a:cubicBezTo>
                  <a:close/>
                  <a:moveTo>
                    <a:pt x="213" y="820"/>
                  </a:moveTo>
                  <a:cubicBezTo>
                    <a:pt x="212" y="804"/>
                    <a:pt x="199" y="792"/>
                    <a:pt x="183" y="792"/>
                  </a:cubicBezTo>
                  <a:cubicBezTo>
                    <a:pt x="156" y="792"/>
                    <a:pt x="156" y="792"/>
                    <a:pt x="156" y="792"/>
                  </a:cubicBezTo>
                  <a:cubicBezTo>
                    <a:pt x="128" y="792"/>
                    <a:pt x="106" y="769"/>
                    <a:pt x="106" y="741"/>
                  </a:cubicBezTo>
                  <a:cubicBezTo>
                    <a:pt x="106" y="703"/>
                    <a:pt x="106" y="703"/>
                    <a:pt x="106" y="703"/>
                  </a:cubicBezTo>
                  <a:cubicBezTo>
                    <a:pt x="106" y="676"/>
                    <a:pt x="128" y="653"/>
                    <a:pt x="156" y="653"/>
                  </a:cubicBezTo>
                  <a:cubicBezTo>
                    <a:pt x="183" y="653"/>
                    <a:pt x="183" y="653"/>
                    <a:pt x="183" y="653"/>
                  </a:cubicBezTo>
                  <a:cubicBezTo>
                    <a:pt x="199" y="653"/>
                    <a:pt x="213" y="639"/>
                    <a:pt x="213" y="623"/>
                  </a:cubicBezTo>
                  <a:cubicBezTo>
                    <a:pt x="213" y="523"/>
                    <a:pt x="213" y="523"/>
                    <a:pt x="213" y="523"/>
                  </a:cubicBezTo>
                  <a:cubicBezTo>
                    <a:pt x="275" y="514"/>
                    <a:pt x="311" y="490"/>
                    <a:pt x="326" y="443"/>
                  </a:cubicBezTo>
                  <a:cubicBezTo>
                    <a:pt x="347" y="463"/>
                    <a:pt x="377" y="486"/>
                    <a:pt x="415" y="507"/>
                  </a:cubicBezTo>
                  <a:cubicBezTo>
                    <a:pt x="555" y="580"/>
                    <a:pt x="718" y="564"/>
                    <a:pt x="842" y="531"/>
                  </a:cubicBezTo>
                  <a:cubicBezTo>
                    <a:pt x="842" y="623"/>
                    <a:pt x="842" y="623"/>
                    <a:pt x="842" y="623"/>
                  </a:cubicBezTo>
                  <a:cubicBezTo>
                    <a:pt x="842" y="639"/>
                    <a:pt x="855" y="653"/>
                    <a:pt x="872" y="653"/>
                  </a:cubicBezTo>
                  <a:cubicBezTo>
                    <a:pt x="898" y="653"/>
                    <a:pt x="898" y="653"/>
                    <a:pt x="898" y="653"/>
                  </a:cubicBezTo>
                  <a:cubicBezTo>
                    <a:pt x="926" y="653"/>
                    <a:pt x="949" y="676"/>
                    <a:pt x="949" y="703"/>
                  </a:cubicBezTo>
                  <a:cubicBezTo>
                    <a:pt x="949" y="741"/>
                    <a:pt x="949" y="741"/>
                    <a:pt x="949" y="741"/>
                  </a:cubicBezTo>
                  <a:cubicBezTo>
                    <a:pt x="949" y="769"/>
                    <a:pt x="926" y="792"/>
                    <a:pt x="898" y="792"/>
                  </a:cubicBezTo>
                  <a:cubicBezTo>
                    <a:pt x="871" y="792"/>
                    <a:pt x="871" y="792"/>
                    <a:pt x="871" y="792"/>
                  </a:cubicBezTo>
                  <a:cubicBezTo>
                    <a:pt x="855" y="792"/>
                    <a:pt x="842" y="804"/>
                    <a:pt x="841" y="820"/>
                  </a:cubicBezTo>
                  <a:cubicBezTo>
                    <a:pt x="837" y="901"/>
                    <a:pt x="803" y="976"/>
                    <a:pt x="744" y="1032"/>
                  </a:cubicBezTo>
                  <a:cubicBezTo>
                    <a:pt x="715" y="1059"/>
                    <a:pt x="681" y="1081"/>
                    <a:pt x="645" y="1095"/>
                  </a:cubicBezTo>
                  <a:cubicBezTo>
                    <a:pt x="645" y="1096"/>
                    <a:pt x="645" y="1096"/>
                    <a:pt x="645" y="1096"/>
                  </a:cubicBezTo>
                  <a:cubicBezTo>
                    <a:pt x="608" y="1110"/>
                    <a:pt x="568" y="1118"/>
                    <a:pt x="527" y="1118"/>
                  </a:cubicBezTo>
                  <a:cubicBezTo>
                    <a:pt x="486" y="1118"/>
                    <a:pt x="446" y="1110"/>
                    <a:pt x="410" y="1096"/>
                  </a:cubicBezTo>
                  <a:cubicBezTo>
                    <a:pt x="410" y="1095"/>
                    <a:pt x="409" y="1095"/>
                    <a:pt x="408" y="1095"/>
                  </a:cubicBezTo>
                  <a:cubicBezTo>
                    <a:pt x="299" y="1050"/>
                    <a:pt x="220" y="945"/>
                    <a:pt x="213" y="820"/>
                  </a:cubicBezTo>
                  <a:close/>
                  <a:moveTo>
                    <a:pt x="527" y="1178"/>
                  </a:moveTo>
                  <a:cubicBezTo>
                    <a:pt x="561" y="1178"/>
                    <a:pt x="595" y="1174"/>
                    <a:pt x="627" y="1165"/>
                  </a:cubicBezTo>
                  <a:cubicBezTo>
                    <a:pt x="627" y="1230"/>
                    <a:pt x="627" y="1230"/>
                    <a:pt x="627" y="1230"/>
                  </a:cubicBezTo>
                  <a:cubicBezTo>
                    <a:pt x="627" y="1275"/>
                    <a:pt x="627" y="1275"/>
                    <a:pt x="627" y="1275"/>
                  </a:cubicBezTo>
                  <a:cubicBezTo>
                    <a:pt x="627" y="1301"/>
                    <a:pt x="616" y="1326"/>
                    <a:pt x="597" y="1345"/>
                  </a:cubicBezTo>
                  <a:cubicBezTo>
                    <a:pt x="579" y="1364"/>
                    <a:pt x="554" y="1374"/>
                    <a:pt x="527" y="1374"/>
                  </a:cubicBezTo>
                  <a:cubicBezTo>
                    <a:pt x="473" y="1374"/>
                    <a:pt x="428" y="1330"/>
                    <a:pt x="428" y="1275"/>
                  </a:cubicBezTo>
                  <a:cubicBezTo>
                    <a:pt x="428" y="1230"/>
                    <a:pt x="428" y="1230"/>
                    <a:pt x="428" y="1230"/>
                  </a:cubicBezTo>
                  <a:cubicBezTo>
                    <a:pt x="428" y="1165"/>
                    <a:pt x="428" y="1165"/>
                    <a:pt x="428" y="1165"/>
                  </a:cubicBezTo>
                  <a:cubicBezTo>
                    <a:pt x="460" y="1174"/>
                    <a:pt x="493" y="1178"/>
                    <a:pt x="527" y="1178"/>
                  </a:cubicBezTo>
                  <a:close/>
                  <a:moveTo>
                    <a:pt x="60" y="1268"/>
                  </a:moveTo>
                  <a:cubicBezTo>
                    <a:pt x="60" y="1243"/>
                    <a:pt x="80" y="1223"/>
                    <a:pt x="105" y="1223"/>
                  </a:cubicBezTo>
                  <a:cubicBezTo>
                    <a:pt x="178" y="1223"/>
                    <a:pt x="178" y="1223"/>
                    <a:pt x="178" y="1223"/>
                  </a:cubicBezTo>
                  <a:cubicBezTo>
                    <a:pt x="192" y="1223"/>
                    <a:pt x="203" y="1234"/>
                    <a:pt x="203" y="1248"/>
                  </a:cubicBezTo>
                  <a:cubicBezTo>
                    <a:pt x="203" y="1451"/>
                    <a:pt x="203" y="1451"/>
                    <a:pt x="203" y="1451"/>
                  </a:cubicBezTo>
                  <a:cubicBezTo>
                    <a:pt x="203" y="1465"/>
                    <a:pt x="192" y="1476"/>
                    <a:pt x="178" y="1476"/>
                  </a:cubicBezTo>
                  <a:cubicBezTo>
                    <a:pt x="105" y="1476"/>
                    <a:pt x="105" y="1476"/>
                    <a:pt x="105" y="1476"/>
                  </a:cubicBezTo>
                  <a:cubicBezTo>
                    <a:pt x="80" y="1476"/>
                    <a:pt x="60" y="1456"/>
                    <a:pt x="60" y="1431"/>
                  </a:cubicBezTo>
                  <a:lnTo>
                    <a:pt x="60" y="1268"/>
                  </a:lnTo>
                  <a:close/>
                  <a:moveTo>
                    <a:pt x="934" y="1445"/>
                  </a:moveTo>
                  <a:cubicBezTo>
                    <a:pt x="934" y="1816"/>
                    <a:pt x="934" y="1816"/>
                    <a:pt x="934" y="1816"/>
                  </a:cubicBezTo>
                  <a:cubicBezTo>
                    <a:pt x="849" y="1816"/>
                    <a:pt x="849" y="1816"/>
                    <a:pt x="849" y="1816"/>
                  </a:cubicBezTo>
                  <a:cubicBezTo>
                    <a:pt x="849" y="1615"/>
                    <a:pt x="849" y="1615"/>
                    <a:pt x="849" y="1615"/>
                  </a:cubicBezTo>
                  <a:cubicBezTo>
                    <a:pt x="849" y="1598"/>
                    <a:pt x="836" y="1585"/>
                    <a:pt x="819" y="1585"/>
                  </a:cubicBezTo>
                  <a:cubicBezTo>
                    <a:pt x="803" y="1585"/>
                    <a:pt x="789" y="1598"/>
                    <a:pt x="789" y="1615"/>
                  </a:cubicBezTo>
                  <a:cubicBezTo>
                    <a:pt x="789" y="1816"/>
                    <a:pt x="789" y="1816"/>
                    <a:pt x="789" y="1816"/>
                  </a:cubicBezTo>
                  <a:cubicBezTo>
                    <a:pt x="265" y="1816"/>
                    <a:pt x="265" y="1816"/>
                    <a:pt x="265" y="1816"/>
                  </a:cubicBezTo>
                  <a:cubicBezTo>
                    <a:pt x="265" y="1615"/>
                    <a:pt x="265" y="1615"/>
                    <a:pt x="265" y="1615"/>
                  </a:cubicBezTo>
                  <a:cubicBezTo>
                    <a:pt x="265" y="1598"/>
                    <a:pt x="252" y="1585"/>
                    <a:pt x="235" y="1585"/>
                  </a:cubicBezTo>
                  <a:cubicBezTo>
                    <a:pt x="219" y="1585"/>
                    <a:pt x="205" y="1598"/>
                    <a:pt x="205" y="1615"/>
                  </a:cubicBezTo>
                  <a:cubicBezTo>
                    <a:pt x="205" y="1816"/>
                    <a:pt x="205" y="1816"/>
                    <a:pt x="205" y="1816"/>
                  </a:cubicBezTo>
                  <a:cubicBezTo>
                    <a:pt x="121" y="1816"/>
                    <a:pt x="121" y="1816"/>
                    <a:pt x="121" y="1816"/>
                  </a:cubicBezTo>
                  <a:cubicBezTo>
                    <a:pt x="121" y="1536"/>
                    <a:pt x="121" y="1536"/>
                    <a:pt x="121" y="1536"/>
                  </a:cubicBezTo>
                  <a:cubicBezTo>
                    <a:pt x="178" y="1536"/>
                    <a:pt x="178" y="1536"/>
                    <a:pt x="178" y="1536"/>
                  </a:cubicBezTo>
                  <a:cubicBezTo>
                    <a:pt x="225" y="1536"/>
                    <a:pt x="263" y="1498"/>
                    <a:pt x="263" y="1451"/>
                  </a:cubicBezTo>
                  <a:cubicBezTo>
                    <a:pt x="263" y="1265"/>
                    <a:pt x="263" y="1265"/>
                    <a:pt x="263" y="1265"/>
                  </a:cubicBezTo>
                  <a:cubicBezTo>
                    <a:pt x="277" y="1262"/>
                    <a:pt x="291" y="1260"/>
                    <a:pt x="306" y="1260"/>
                  </a:cubicBezTo>
                  <a:cubicBezTo>
                    <a:pt x="368" y="1260"/>
                    <a:pt x="368" y="1260"/>
                    <a:pt x="368" y="1260"/>
                  </a:cubicBezTo>
                  <a:cubicBezTo>
                    <a:pt x="368" y="1275"/>
                    <a:pt x="368" y="1275"/>
                    <a:pt x="368" y="1275"/>
                  </a:cubicBezTo>
                  <a:cubicBezTo>
                    <a:pt x="368" y="1363"/>
                    <a:pt x="439" y="1434"/>
                    <a:pt x="527" y="1434"/>
                  </a:cubicBezTo>
                  <a:cubicBezTo>
                    <a:pt x="570" y="1434"/>
                    <a:pt x="610" y="1418"/>
                    <a:pt x="640" y="1388"/>
                  </a:cubicBezTo>
                  <a:cubicBezTo>
                    <a:pt x="670" y="1358"/>
                    <a:pt x="687" y="1318"/>
                    <a:pt x="687" y="1275"/>
                  </a:cubicBezTo>
                  <a:cubicBezTo>
                    <a:pt x="687" y="1260"/>
                    <a:pt x="687" y="1260"/>
                    <a:pt x="687" y="1260"/>
                  </a:cubicBezTo>
                  <a:cubicBezTo>
                    <a:pt x="749" y="1260"/>
                    <a:pt x="749" y="1260"/>
                    <a:pt x="749" y="1260"/>
                  </a:cubicBezTo>
                  <a:cubicBezTo>
                    <a:pt x="851" y="1260"/>
                    <a:pt x="934" y="1343"/>
                    <a:pt x="934" y="1445"/>
                  </a:cubicBezTo>
                  <a:close/>
                  <a:moveTo>
                    <a:pt x="1655" y="1275"/>
                  </a:moveTo>
                  <a:cubicBezTo>
                    <a:pt x="1655" y="1308"/>
                    <a:pt x="1601" y="1355"/>
                    <a:pt x="1556" y="1384"/>
                  </a:cubicBezTo>
                  <a:cubicBezTo>
                    <a:pt x="1511" y="1355"/>
                    <a:pt x="1457" y="1308"/>
                    <a:pt x="1457" y="1275"/>
                  </a:cubicBezTo>
                  <a:cubicBezTo>
                    <a:pt x="1457" y="1165"/>
                    <a:pt x="1457" y="1165"/>
                    <a:pt x="1457" y="1165"/>
                  </a:cubicBezTo>
                  <a:cubicBezTo>
                    <a:pt x="1488" y="1174"/>
                    <a:pt x="1522" y="1178"/>
                    <a:pt x="1556" y="1178"/>
                  </a:cubicBezTo>
                  <a:cubicBezTo>
                    <a:pt x="1590" y="1178"/>
                    <a:pt x="1623" y="1174"/>
                    <a:pt x="1655" y="1165"/>
                  </a:cubicBezTo>
                  <a:lnTo>
                    <a:pt x="1655" y="1275"/>
                  </a:lnTo>
                  <a:close/>
                  <a:moveTo>
                    <a:pt x="1988" y="997"/>
                  </a:moveTo>
                  <a:cubicBezTo>
                    <a:pt x="1988" y="1052"/>
                    <a:pt x="1943" y="1098"/>
                    <a:pt x="1887" y="1098"/>
                  </a:cubicBezTo>
                  <a:cubicBezTo>
                    <a:pt x="1788" y="1098"/>
                    <a:pt x="1788" y="1098"/>
                    <a:pt x="1788" y="1098"/>
                  </a:cubicBezTo>
                  <a:cubicBezTo>
                    <a:pt x="1797" y="1091"/>
                    <a:pt x="1806" y="1083"/>
                    <a:pt x="1814" y="1075"/>
                  </a:cubicBezTo>
                  <a:cubicBezTo>
                    <a:pt x="1877" y="1015"/>
                    <a:pt x="1917" y="937"/>
                    <a:pt x="1927" y="852"/>
                  </a:cubicBezTo>
                  <a:cubicBezTo>
                    <a:pt x="1950" y="852"/>
                    <a:pt x="1971" y="845"/>
                    <a:pt x="1988" y="834"/>
                  </a:cubicBezTo>
                  <a:cubicBezTo>
                    <a:pt x="1988" y="997"/>
                    <a:pt x="1988" y="997"/>
                    <a:pt x="1988" y="997"/>
                  </a:cubicBezTo>
                  <a:close/>
                  <a:moveTo>
                    <a:pt x="1134" y="703"/>
                  </a:moveTo>
                  <a:cubicBezTo>
                    <a:pt x="1134" y="676"/>
                    <a:pt x="1157" y="653"/>
                    <a:pt x="1185" y="653"/>
                  </a:cubicBezTo>
                  <a:cubicBezTo>
                    <a:pt x="1212" y="653"/>
                    <a:pt x="1212" y="653"/>
                    <a:pt x="1212" y="653"/>
                  </a:cubicBezTo>
                  <a:cubicBezTo>
                    <a:pt x="1228" y="653"/>
                    <a:pt x="1242" y="639"/>
                    <a:pt x="1242" y="623"/>
                  </a:cubicBezTo>
                  <a:cubicBezTo>
                    <a:pt x="1242" y="470"/>
                    <a:pt x="1242" y="470"/>
                    <a:pt x="1242" y="470"/>
                  </a:cubicBezTo>
                  <a:cubicBezTo>
                    <a:pt x="1280" y="475"/>
                    <a:pt x="1319" y="478"/>
                    <a:pt x="1358" y="478"/>
                  </a:cubicBezTo>
                  <a:cubicBezTo>
                    <a:pt x="1531" y="478"/>
                    <a:pt x="1700" y="422"/>
                    <a:pt x="1838" y="318"/>
                  </a:cubicBezTo>
                  <a:cubicBezTo>
                    <a:pt x="1859" y="358"/>
                    <a:pt x="1871" y="402"/>
                    <a:pt x="1871" y="448"/>
                  </a:cubicBezTo>
                  <a:cubicBezTo>
                    <a:pt x="1871" y="623"/>
                    <a:pt x="1871" y="623"/>
                    <a:pt x="1871" y="623"/>
                  </a:cubicBezTo>
                  <a:cubicBezTo>
                    <a:pt x="1871" y="639"/>
                    <a:pt x="1884" y="653"/>
                    <a:pt x="1901" y="653"/>
                  </a:cubicBezTo>
                  <a:cubicBezTo>
                    <a:pt x="1927" y="653"/>
                    <a:pt x="1927" y="653"/>
                    <a:pt x="1927" y="653"/>
                  </a:cubicBezTo>
                  <a:cubicBezTo>
                    <a:pt x="1955" y="653"/>
                    <a:pt x="1978" y="676"/>
                    <a:pt x="1978" y="703"/>
                  </a:cubicBezTo>
                  <a:cubicBezTo>
                    <a:pt x="1978" y="741"/>
                    <a:pt x="1978" y="741"/>
                    <a:pt x="1978" y="741"/>
                  </a:cubicBezTo>
                  <a:cubicBezTo>
                    <a:pt x="1978" y="769"/>
                    <a:pt x="1955" y="792"/>
                    <a:pt x="1927" y="792"/>
                  </a:cubicBezTo>
                  <a:cubicBezTo>
                    <a:pt x="1900" y="792"/>
                    <a:pt x="1900" y="792"/>
                    <a:pt x="1900" y="792"/>
                  </a:cubicBezTo>
                  <a:cubicBezTo>
                    <a:pt x="1884" y="792"/>
                    <a:pt x="1871" y="804"/>
                    <a:pt x="1870" y="820"/>
                  </a:cubicBezTo>
                  <a:cubicBezTo>
                    <a:pt x="1866" y="901"/>
                    <a:pt x="1831" y="976"/>
                    <a:pt x="1773" y="1032"/>
                  </a:cubicBezTo>
                  <a:cubicBezTo>
                    <a:pt x="1744" y="1059"/>
                    <a:pt x="1711" y="1081"/>
                    <a:pt x="1674" y="1095"/>
                  </a:cubicBezTo>
                  <a:cubicBezTo>
                    <a:pt x="1674" y="1095"/>
                    <a:pt x="1673" y="1096"/>
                    <a:pt x="1673" y="1096"/>
                  </a:cubicBezTo>
                  <a:cubicBezTo>
                    <a:pt x="1636" y="1111"/>
                    <a:pt x="1597" y="1118"/>
                    <a:pt x="1556" y="1118"/>
                  </a:cubicBezTo>
                  <a:cubicBezTo>
                    <a:pt x="1515" y="1118"/>
                    <a:pt x="1475" y="1110"/>
                    <a:pt x="1439" y="1096"/>
                  </a:cubicBezTo>
                  <a:cubicBezTo>
                    <a:pt x="1438" y="1095"/>
                    <a:pt x="1438" y="1095"/>
                    <a:pt x="1437" y="1095"/>
                  </a:cubicBezTo>
                  <a:cubicBezTo>
                    <a:pt x="1328" y="1050"/>
                    <a:pt x="1249" y="945"/>
                    <a:pt x="1242" y="820"/>
                  </a:cubicBezTo>
                  <a:cubicBezTo>
                    <a:pt x="1241" y="804"/>
                    <a:pt x="1228" y="792"/>
                    <a:pt x="1212" y="792"/>
                  </a:cubicBezTo>
                  <a:cubicBezTo>
                    <a:pt x="1185" y="792"/>
                    <a:pt x="1185" y="792"/>
                    <a:pt x="1185" y="792"/>
                  </a:cubicBezTo>
                  <a:cubicBezTo>
                    <a:pt x="1157" y="792"/>
                    <a:pt x="1134" y="769"/>
                    <a:pt x="1134" y="741"/>
                  </a:cubicBezTo>
                  <a:cubicBezTo>
                    <a:pt x="1134" y="703"/>
                    <a:pt x="1134" y="703"/>
                    <a:pt x="1134" y="703"/>
                  </a:cubicBezTo>
                  <a:close/>
                  <a:moveTo>
                    <a:pt x="1185" y="852"/>
                  </a:moveTo>
                  <a:cubicBezTo>
                    <a:pt x="1198" y="952"/>
                    <a:pt x="1249" y="1039"/>
                    <a:pt x="1324" y="1098"/>
                  </a:cubicBezTo>
                  <a:cubicBezTo>
                    <a:pt x="1225" y="1098"/>
                    <a:pt x="1225" y="1098"/>
                    <a:pt x="1225" y="1098"/>
                  </a:cubicBezTo>
                  <a:cubicBezTo>
                    <a:pt x="1170" y="1098"/>
                    <a:pt x="1124" y="1052"/>
                    <a:pt x="1124" y="997"/>
                  </a:cubicBezTo>
                  <a:cubicBezTo>
                    <a:pt x="1124" y="834"/>
                    <a:pt x="1124" y="834"/>
                    <a:pt x="1124" y="834"/>
                  </a:cubicBezTo>
                  <a:cubicBezTo>
                    <a:pt x="1142" y="845"/>
                    <a:pt x="1162" y="852"/>
                    <a:pt x="1185" y="8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328F2371-5445-49F4-951C-30822587EA08}"/>
              </a:ext>
            </a:extLst>
          </p:cNvPr>
          <p:cNvGrpSpPr/>
          <p:nvPr/>
        </p:nvGrpSpPr>
        <p:grpSpPr>
          <a:xfrm>
            <a:off x="2543058" y="1250121"/>
            <a:ext cx="3839822" cy="1823145"/>
            <a:chOff x="1377789" y="1999670"/>
            <a:chExt cx="4447054" cy="1823145"/>
          </a:xfrm>
        </p:grpSpPr>
        <p:sp>
          <p:nvSpPr>
            <p:cNvPr id="112" name="Текст 26">
              <a:extLst>
                <a:ext uri="{FF2B5EF4-FFF2-40B4-BE49-F238E27FC236}">
                  <a16:creationId xmlns:a16="http://schemas.microsoft.com/office/drawing/2014/main" id="{6347426A-FFF1-4A23-A371-519502C72D90}"/>
                </a:ext>
              </a:extLst>
            </p:cNvPr>
            <p:cNvSpPr txBox="1">
              <a:spLocks/>
            </p:cNvSpPr>
            <p:nvPr/>
          </p:nvSpPr>
          <p:spPr>
            <a:xfrm>
              <a:off x="1377789" y="2268543"/>
              <a:ext cx="3729712" cy="1554272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144000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  <a:defRPr sz="1400"/>
              </a:lvl1pPr>
              <a:lvl2pPr marL="288000" lvl="1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−"/>
                <a:defRPr sz="1400"/>
              </a:lvl2pPr>
              <a:lvl3pPr marL="432000" lvl="2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▫"/>
                <a:defRPr sz="1400"/>
              </a:lvl3pPr>
              <a:lvl4pPr marL="576000" lvl="3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-"/>
                <a:defRPr sz="1400"/>
              </a:lvl4pPr>
              <a:lvl5pPr marL="2057400" indent="-228600" defTabSz="91440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spcAft>
                  <a:spcPts val="600"/>
                </a:spcAft>
                <a:buClr>
                  <a:srgbClr val="435976"/>
                </a:buClr>
                <a:buNone/>
              </a:pPr>
              <a:r>
                <a:rPr lang="ru-RU" sz="1200" dirty="0">
                  <a:solidFill>
                    <a:srgbClr val="000000"/>
                  </a:solidFill>
                  <a:latin typeface="Arial"/>
                  <a:cs typeface="Arial" panose="020B0604020202020204" pitchFamily="34" charset="0"/>
                </a:rPr>
                <a:t>Трудоустройство лучших выпускников ГГУ позволит Гжели закрыть существенную потребность в профессиональных кадрах в части производства и дизайна</a:t>
              </a:r>
            </a:p>
            <a:p>
              <a:pPr marL="0" indent="0">
                <a:spcAft>
                  <a:spcPts val="600"/>
                </a:spcAft>
                <a:buClr>
                  <a:srgbClr val="435976"/>
                </a:buClr>
                <a:buNone/>
              </a:pPr>
              <a:r>
                <a:rPr lang="ru-RU" sz="1200" dirty="0">
                  <a:solidFill>
                    <a:srgbClr val="000000"/>
                  </a:solidFill>
                  <a:latin typeface="Arial"/>
                  <a:cs typeface="Arial" panose="020B0604020202020204" pitchFamily="34" charset="0"/>
                </a:rPr>
                <a:t>Интеграция ГГУ и Гжели обеспечит студентов стажировками и практическим обучением как на предприятии, так и за рубежом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C7E3DE4-1741-4022-AB97-25382BEA1B81}"/>
                </a:ext>
              </a:extLst>
            </p:cNvPr>
            <p:cNvSpPr txBox="1"/>
            <p:nvPr/>
          </p:nvSpPr>
          <p:spPr bwMode="auto">
            <a:xfrm>
              <a:off x="1377789" y="1999670"/>
              <a:ext cx="444705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435976"/>
                </a:buClr>
              </a:pPr>
              <a:r>
                <a:rPr lang="ru-RU" sz="1200" b="1" dirty="0">
                  <a:solidFill>
                    <a:srgbClr val="0057FF"/>
                  </a:solidFill>
                  <a:latin typeface="Arial"/>
                  <a:cs typeface="Arial" panose="020B0604020202020204" pitchFamily="34" charset="0"/>
                </a:rPr>
                <a:t>Кадры</a:t>
              </a:r>
              <a:endParaRPr lang="ru-RU" sz="1200" dirty="0">
                <a:solidFill>
                  <a:srgbClr val="0057FF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122" name="Group 54">
            <a:extLst>
              <a:ext uri="{FF2B5EF4-FFF2-40B4-BE49-F238E27FC236}">
                <a16:creationId xmlns:a16="http://schemas.microsoft.com/office/drawing/2014/main" id="{55C4141D-B3E3-453C-9249-163D985614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13888" y="4205985"/>
            <a:ext cx="485040" cy="484596"/>
            <a:chOff x="1652" y="-24"/>
            <a:chExt cx="4374" cy="4370"/>
          </a:xfrm>
          <a:solidFill>
            <a:srgbClr val="0057FF"/>
          </a:solidFill>
        </p:grpSpPr>
        <p:sp>
          <p:nvSpPr>
            <p:cNvPr id="126" name="Freeform 55">
              <a:extLst>
                <a:ext uri="{FF2B5EF4-FFF2-40B4-BE49-F238E27FC236}">
                  <a16:creationId xmlns:a16="http://schemas.microsoft.com/office/drawing/2014/main" id="{5E28CCBF-12B9-4643-BDC8-942402919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1" y="-24"/>
              <a:ext cx="4051" cy="3965"/>
            </a:xfrm>
            <a:custGeom>
              <a:avLst/>
              <a:gdLst>
                <a:gd name="T0" fmla="*/ 1851 w 1897"/>
                <a:gd name="T1" fmla="*/ 1591 h 1858"/>
                <a:gd name="T2" fmla="*/ 1871 w 1897"/>
                <a:gd name="T3" fmla="*/ 1516 h 1858"/>
                <a:gd name="T4" fmla="*/ 1659 w 1897"/>
                <a:gd name="T5" fmla="*/ 1185 h 1858"/>
                <a:gd name="T6" fmla="*/ 1579 w 1897"/>
                <a:gd name="T7" fmla="*/ 1185 h 1858"/>
                <a:gd name="T8" fmla="*/ 1486 w 1897"/>
                <a:gd name="T9" fmla="*/ 1298 h 1858"/>
                <a:gd name="T10" fmla="*/ 1447 w 1897"/>
                <a:gd name="T11" fmla="*/ 1367 h 1858"/>
                <a:gd name="T12" fmla="*/ 971 w 1897"/>
                <a:gd name="T13" fmla="*/ 1749 h 1858"/>
                <a:gd name="T14" fmla="*/ 1403 w 1897"/>
                <a:gd name="T15" fmla="*/ 1024 h 1858"/>
                <a:gd name="T16" fmla="*/ 1579 w 1897"/>
                <a:gd name="T17" fmla="*/ 696 h 1858"/>
                <a:gd name="T18" fmla="*/ 1619 w 1897"/>
                <a:gd name="T19" fmla="*/ 900 h 1858"/>
                <a:gd name="T20" fmla="*/ 1659 w 1897"/>
                <a:gd name="T21" fmla="*/ 627 h 1858"/>
                <a:gd name="T22" fmla="*/ 971 w 1897"/>
                <a:gd name="T23" fmla="*/ 206 h 1858"/>
                <a:gd name="T24" fmla="*/ 931 w 1897"/>
                <a:gd name="T25" fmla="*/ 0 h 1858"/>
                <a:gd name="T26" fmla="*/ 891 w 1897"/>
                <a:gd name="T27" fmla="*/ 206 h 1858"/>
                <a:gd name="T28" fmla="*/ 203 w 1897"/>
                <a:gd name="T29" fmla="*/ 627 h 1858"/>
                <a:gd name="T30" fmla="*/ 243 w 1897"/>
                <a:gd name="T31" fmla="*/ 912 h 1858"/>
                <a:gd name="T32" fmla="*/ 283 w 1897"/>
                <a:gd name="T33" fmla="*/ 696 h 1858"/>
                <a:gd name="T34" fmla="*/ 459 w 1897"/>
                <a:gd name="T35" fmla="*/ 1024 h 1858"/>
                <a:gd name="T36" fmla="*/ 891 w 1897"/>
                <a:gd name="T37" fmla="*/ 1749 h 1858"/>
                <a:gd name="T38" fmla="*/ 384 w 1897"/>
                <a:gd name="T39" fmla="*/ 1386 h 1858"/>
                <a:gd name="T40" fmla="*/ 344 w 1897"/>
                <a:gd name="T41" fmla="*/ 1317 h 1858"/>
                <a:gd name="T42" fmla="*/ 283 w 1897"/>
                <a:gd name="T43" fmla="*/ 1164 h 1858"/>
                <a:gd name="T44" fmla="*/ 203 w 1897"/>
                <a:gd name="T45" fmla="*/ 1164 h 1858"/>
                <a:gd name="T46" fmla="*/ 26 w 1897"/>
                <a:gd name="T47" fmla="*/ 1501 h 1858"/>
                <a:gd name="T48" fmla="*/ 46 w 1897"/>
                <a:gd name="T49" fmla="*/ 1576 h 1858"/>
                <a:gd name="T50" fmla="*/ 244 w 1897"/>
                <a:gd name="T51" fmla="*/ 1468 h 1858"/>
                <a:gd name="T52" fmla="*/ 931 w 1897"/>
                <a:gd name="T53" fmla="*/ 1858 h 1858"/>
                <a:gd name="T54" fmla="*/ 1621 w 1897"/>
                <a:gd name="T55" fmla="*/ 1466 h 1858"/>
                <a:gd name="T56" fmla="*/ 323 w 1897"/>
                <a:gd name="T57" fmla="*/ 627 h 1858"/>
                <a:gd name="T58" fmla="*/ 891 w 1897"/>
                <a:gd name="T59" fmla="*/ 424 h 1858"/>
                <a:gd name="T60" fmla="*/ 971 w 1897"/>
                <a:gd name="T61" fmla="*/ 424 h 1858"/>
                <a:gd name="T62" fmla="*/ 1539 w 1897"/>
                <a:gd name="T63" fmla="*/ 627 h 1858"/>
                <a:gd name="T64" fmla="*/ 931 w 1897"/>
                <a:gd name="T65" fmla="*/ 552 h 1858"/>
                <a:gd name="T66" fmla="*/ 323 w 1897"/>
                <a:gd name="T67" fmla="*/ 627 h 1858"/>
                <a:gd name="T68" fmla="*/ 931 w 1897"/>
                <a:gd name="T69" fmla="*/ 632 h 1858"/>
                <a:gd name="T70" fmla="*/ 931 w 1897"/>
                <a:gd name="T71" fmla="*/ 1416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97" h="1858">
                  <a:moveTo>
                    <a:pt x="1832" y="1585"/>
                  </a:moveTo>
                  <a:cubicBezTo>
                    <a:pt x="1838" y="1589"/>
                    <a:pt x="1845" y="1591"/>
                    <a:pt x="1851" y="1591"/>
                  </a:cubicBezTo>
                  <a:cubicBezTo>
                    <a:pt x="1865" y="1591"/>
                    <a:pt x="1879" y="1583"/>
                    <a:pt x="1886" y="1570"/>
                  </a:cubicBezTo>
                  <a:cubicBezTo>
                    <a:pt x="1897" y="1551"/>
                    <a:pt x="1890" y="1527"/>
                    <a:pt x="1871" y="1516"/>
                  </a:cubicBezTo>
                  <a:cubicBezTo>
                    <a:pt x="1659" y="1396"/>
                    <a:pt x="1659" y="1396"/>
                    <a:pt x="1659" y="1396"/>
                  </a:cubicBezTo>
                  <a:cubicBezTo>
                    <a:pt x="1659" y="1185"/>
                    <a:pt x="1659" y="1185"/>
                    <a:pt x="1659" y="1185"/>
                  </a:cubicBezTo>
                  <a:cubicBezTo>
                    <a:pt x="1659" y="1163"/>
                    <a:pt x="1641" y="1145"/>
                    <a:pt x="1619" y="1145"/>
                  </a:cubicBezTo>
                  <a:cubicBezTo>
                    <a:pt x="1597" y="1145"/>
                    <a:pt x="1579" y="1163"/>
                    <a:pt x="1579" y="1185"/>
                  </a:cubicBezTo>
                  <a:cubicBezTo>
                    <a:pt x="1579" y="1350"/>
                    <a:pt x="1579" y="1350"/>
                    <a:pt x="1579" y="1350"/>
                  </a:cubicBezTo>
                  <a:cubicBezTo>
                    <a:pt x="1486" y="1298"/>
                    <a:pt x="1486" y="1298"/>
                    <a:pt x="1486" y="1298"/>
                  </a:cubicBezTo>
                  <a:cubicBezTo>
                    <a:pt x="1467" y="1287"/>
                    <a:pt x="1442" y="1293"/>
                    <a:pt x="1431" y="1313"/>
                  </a:cubicBezTo>
                  <a:cubicBezTo>
                    <a:pt x="1421" y="1332"/>
                    <a:pt x="1427" y="1356"/>
                    <a:pt x="1447" y="1367"/>
                  </a:cubicBezTo>
                  <a:cubicBezTo>
                    <a:pt x="1540" y="1420"/>
                    <a:pt x="1540" y="1420"/>
                    <a:pt x="1540" y="1420"/>
                  </a:cubicBezTo>
                  <a:cubicBezTo>
                    <a:pt x="971" y="1749"/>
                    <a:pt x="971" y="1749"/>
                    <a:pt x="971" y="1749"/>
                  </a:cubicBezTo>
                  <a:cubicBezTo>
                    <a:pt x="971" y="1494"/>
                    <a:pt x="971" y="1494"/>
                    <a:pt x="971" y="1494"/>
                  </a:cubicBezTo>
                  <a:cubicBezTo>
                    <a:pt x="1213" y="1474"/>
                    <a:pt x="1403" y="1271"/>
                    <a:pt x="1403" y="1024"/>
                  </a:cubicBezTo>
                  <a:cubicBezTo>
                    <a:pt x="1403" y="952"/>
                    <a:pt x="1387" y="884"/>
                    <a:pt x="1358" y="824"/>
                  </a:cubicBezTo>
                  <a:cubicBezTo>
                    <a:pt x="1579" y="696"/>
                    <a:pt x="1579" y="696"/>
                    <a:pt x="1579" y="696"/>
                  </a:cubicBezTo>
                  <a:cubicBezTo>
                    <a:pt x="1579" y="860"/>
                    <a:pt x="1579" y="860"/>
                    <a:pt x="1579" y="860"/>
                  </a:cubicBezTo>
                  <a:cubicBezTo>
                    <a:pt x="1579" y="882"/>
                    <a:pt x="1597" y="900"/>
                    <a:pt x="1619" y="900"/>
                  </a:cubicBezTo>
                  <a:cubicBezTo>
                    <a:pt x="1641" y="900"/>
                    <a:pt x="1659" y="882"/>
                    <a:pt x="1659" y="860"/>
                  </a:cubicBezTo>
                  <a:cubicBezTo>
                    <a:pt x="1659" y="627"/>
                    <a:pt x="1659" y="627"/>
                    <a:pt x="1659" y="627"/>
                  </a:cubicBezTo>
                  <a:cubicBezTo>
                    <a:pt x="1659" y="612"/>
                    <a:pt x="1651" y="599"/>
                    <a:pt x="1639" y="592"/>
                  </a:cubicBezTo>
                  <a:cubicBezTo>
                    <a:pt x="971" y="206"/>
                    <a:pt x="971" y="206"/>
                    <a:pt x="971" y="206"/>
                  </a:cubicBezTo>
                  <a:cubicBezTo>
                    <a:pt x="971" y="40"/>
                    <a:pt x="971" y="40"/>
                    <a:pt x="971" y="40"/>
                  </a:cubicBezTo>
                  <a:cubicBezTo>
                    <a:pt x="971" y="18"/>
                    <a:pt x="953" y="0"/>
                    <a:pt x="931" y="0"/>
                  </a:cubicBezTo>
                  <a:cubicBezTo>
                    <a:pt x="909" y="0"/>
                    <a:pt x="891" y="18"/>
                    <a:pt x="891" y="40"/>
                  </a:cubicBezTo>
                  <a:cubicBezTo>
                    <a:pt x="891" y="206"/>
                    <a:pt x="891" y="206"/>
                    <a:pt x="891" y="206"/>
                  </a:cubicBezTo>
                  <a:cubicBezTo>
                    <a:pt x="223" y="592"/>
                    <a:pt x="223" y="592"/>
                    <a:pt x="223" y="592"/>
                  </a:cubicBezTo>
                  <a:cubicBezTo>
                    <a:pt x="211" y="599"/>
                    <a:pt x="203" y="612"/>
                    <a:pt x="203" y="627"/>
                  </a:cubicBezTo>
                  <a:cubicBezTo>
                    <a:pt x="203" y="872"/>
                    <a:pt x="203" y="872"/>
                    <a:pt x="203" y="872"/>
                  </a:cubicBezTo>
                  <a:cubicBezTo>
                    <a:pt x="203" y="894"/>
                    <a:pt x="221" y="912"/>
                    <a:pt x="243" y="912"/>
                  </a:cubicBezTo>
                  <a:cubicBezTo>
                    <a:pt x="265" y="912"/>
                    <a:pt x="283" y="894"/>
                    <a:pt x="283" y="872"/>
                  </a:cubicBezTo>
                  <a:cubicBezTo>
                    <a:pt x="283" y="696"/>
                    <a:pt x="283" y="696"/>
                    <a:pt x="283" y="696"/>
                  </a:cubicBezTo>
                  <a:cubicBezTo>
                    <a:pt x="504" y="824"/>
                    <a:pt x="504" y="824"/>
                    <a:pt x="504" y="824"/>
                  </a:cubicBezTo>
                  <a:cubicBezTo>
                    <a:pt x="475" y="885"/>
                    <a:pt x="459" y="953"/>
                    <a:pt x="459" y="1024"/>
                  </a:cubicBezTo>
                  <a:cubicBezTo>
                    <a:pt x="459" y="1271"/>
                    <a:pt x="649" y="1474"/>
                    <a:pt x="891" y="1494"/>
                  </a:cubicBezTo>
                  <a:cubicBezTo>
                    <a:pt x="891" y="1749"/>
                    <a:pt x="891" y="1749"/>
                    <a:pt x="891" y="1749"/>
                  </a:cubicBezTo>
                  <a:cubicBezTo>
                    <a:pt x="323" y="1421"/>
                    <a:pt x="323" y="1421"/>
                    <a:pt x="323" y="1421"/>
                  </a:cubicBezTo>
                  <a:cubicBezTo>
                    <a:pt x="384" y="1386"/>
                    <a:pt x="384" y="1386"/>
                    <a:pt x="384" y="1386"/>
                  </a:cubicBezTo>
                  <a:cubicBezTo>
                    <a:pt x="403" y="1375"/>
                    <a:pt x="410" y="1351"/>
                    <a:pt x="399" y="1332"/>
                  </a:cubicBezTo>
                  <a:cubicBezTo>
                    <a:pt x="388" y="1312"/>
                    <a:pt x="363" y="1306"/>
                    <a:pt x="344" y="1317"/>
                  </a:cubicBezTo>
                  <a:cubicBezTo>
                    <a:pt x="283" y="1352"/>
                    <a:pt x="283" y="1352"/>
                    <a:pt x="283" y="1352"/>
                  </a:cubicBezTo>
                  <a:cubicBezTo>
                    <a:pt x="283" y="1164"/>
                    <a:pt x="283" y="1164"/>
                    <a:pt x="283" y="1164"/>
                  </a:cubicBezTo>
                  <a:cubicBezTo>
                    <a:pt x="283" y="1142"/>
                    <a:pt x="265" y="1124"/>
                    <a:pt x="243" y="1124"/>
                  </a:cubicBezTo>
                  <a:cubicBezTo>
                    <a:pt x="221" y="1124"/>
                    <a:pt x="203" y="1142"/>
                    <a:pt x="203" y="1164"/>
                  </a:cubicBezTo>
                  <a:cubicBezTo>
                    <a:pt x="203" y="1399"/>
                    <a:pt x="203" y="1399"/>
                    <a:pt x="203" y="1399"/>
                  </a:cubicBezTo>
                  <a:cubicBezTo>
                    <a:pt x="26" y="1501"/>
                    <a:pt x="26" y="1501"/>
                    <a:pt x="26" y="1501"/>
                  </a:cubicBezTo>
                  <a:cubicBezTo>
                    <a:pt x="7" y="1512"/>
                    <a:pt x="0" y="1537"/>
                    <a:pt x="11" y="1556"/>
                  </a:cubicBezTo>
                  <a:cubicBezTo>
                    <a:pt x="19" y="1569"/>
                    <a:pt x="32" y="1576"/>
                    <a:pt x="46" y="1576"/>
                  </a:cubicBezTo>
                  <a:cubicBezTo>
                    <a:pt x="53" y="1576"/>
                    <a:pt x="60" y="1574"/>
                    <a:pt x="66" y="1571"/>
                  </a:cubicBezTo>
                  <a:cubicBezTo>
                    <a:pt x="244" y="1468"/>
                    <a:pt x="244" y="1468"/>
                    <a:pt x="244" y="1468"/>
                  </a:cubicBezTo>
                  <a:cubicBezTo>
                    <a:pt x="911" y="1853"/>
                    <a:pt x="911" y="1853"/>
                    <a:pt x="911" y="1853"/>
                  </a:cubicBezTo>
                  <a:cubicBezTo>
                    <a:pt x="917" y="1857"/>
                    <a:pt x="924" y="1858"/>
                    <a:pt x="931" y="1858"/>
                  </a:cubicBezTo>
                  <a:cubicBezTo>
                    <a:pt x="938" y="1858"/>
                    <a:pt x="945" y="1857"/>
                    <a:pt x="951" y="1853"/>
                  </a:cubicBezTo>
                  <a:cubicBezTo>
                    <a:pt x="1621" y="1466"/>
                    <a:pt x="1621" y="1466"/>
                    <a:pt x="1621" y="1466"/>
                  </a:cubicBezTo>
                  <a:lnTo>
                    <a:pt x="1832" y="1585"/>
                  </a:lnTo>
                  <a:close/>
                  <a:moveTo>
                    <a:pt x="323" y="627"/>
                  </a:moveTo>
                  <a:cubicBezTo>
                    <a:pt x="891" y="299"/>
                    <a:pt x="891" y="299"/>
                    <a:pt x="891" y="299"/>
                  </a:cubicBezTo>
                  <a:cubicBezTo>
                    <a:pt x="891" y="424"/>
                    <a:pt x="891" y="424"/>
                    <a:pt x="891" y="424"/>
                  </a:cubicBezTo>
                  <a:cubicBezTo>
                    <a:pt x="891" y="446"/>
                    <a:pt x="909" y="464"/>
                    <a:pt x="931" y="464"/>
                  </a:cubicBezTo>
                  <a:cubicBezTo>
                    <a:pt x="953" y="464"/>
                    <a:pt x="971" y="446"/>
                    <a:pt x="971" y="424"/>
                  </a:cubicBezTo>
                  <a:cubicBezTo>
                    <a:pt x="971" y="299"/>
                    <a:pt x="971" y="299"/>
                    <a:pt x="971" y="299"/>
                  </a:cubicBezTo>
                  <a:cubicBezTo>
                    <a:pt x="1539" y="627"/>
                    <a:pt x="1539" y="627"/>
                    <a:pt x="1539" y="627"/>
                  </a:cubicBezTo>
                  <a:cubicBezTo>
                    <a:pt x="1318" y="754"/>
                    <a:pt x="1318" y="754"/>
                    <a:pt x="1318" y="754"/>
                  </a:cubicBezTo>
                  <a:cubicBezTo>
                    <a:pt x="1233" y="632"/>
                    <a:pt x="1091" y="552"/>
                    <a:pt x="931" y="552"/>
                  </a:cubicBezTo>
                  <a:cubicBezTo>
                    <a:pt x="771" y="552"/>
                    <a:pt x="629" y="632"/>
                    <a:pt x="544" y="755"/>
                  </a:cubicBezTo>
                  <a:lnTo>
                    <a:pt x="323" y="627"/>
                  </a:lnTo>
                  <a:close/>
                  <a:moveTo>
                    <a:pt x="539" y="1024"/>
                  </a:moveTo>
                  <a:cubicBezTo>
                    <a:pt x="539" y="808"/>
                    <a:pt x="715" y="632"/>
                    <a:pt x="931" y="632"/>
                  </a:cubicBezTo>
                  <a:cubicBezTo>
                    <a:pt x="1147" y="632"/>
                    <a:pt x="1323" y="808"/>
                    <a:pt x="1323" y="1024"/>
                  </a:cubicBezTo>
                  <a:cubicBezTo>
                    <a:pt x="1323" y="1240"/>
                    <a:pt x="1147" y="1416"/>
                    <a:pt x="931" y="1416"/>
                  </a:cubicBezTo>
                  <a:cubicBezTo>
                    <a:pt x="715" y="1416"/>
                    <a:pt x="539" y="1240"/>
                    <a:pt x="539" y="10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27" name="Freeform 56">
              <a:extLst>
                <a:ext uri="{FF2B5EF4-FFF2-40B4-BE49-F238E27FC236}">
                  <a16:creationId xmlns:a16="http://schemas.microsoft.com/office/drawing/2014/main" id="{FE08A427-3127-43C4-8D04-521AE1BA7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5" y="2076"/>
              <a:ext cx="171" cy="170"/>
            </a:xfrm>
            <a:custGeom>
              <a:avLst/>
              <a:gdLst>
                <a:gd name="T0" fmla="*/ 40 w 80"/>
                <a:gd name="T1" fmla="*/ 0 h 80"/>
                <a:gd name="T2" fmla="*/ 12 w 80"/>
                <a:gd name="T3" fmla="*/ 12 h 80"/>
                <a:gd name="T4" fmla="*/ 0 w 80"/>
                <a:gd name="T5" fmla="*/ 40 h 80"/>
                <a:gd name="T6" fmla="*/ 12 w 80"/>
                <a:gd name="T7" fmla="*/ 68 h 80"/>
                <a:gd name="T8" fmla="*/ 40 w 80"/>
                <a:gd name="T9" fmla="*/ 80 h 80"/>
                <a:gd name="T10" fmla="*/ 68 w 80"/>
                <a:gd name="T11" fmla="*/ 68 h 80"/>
                <a:gd name="T12" fmla="*/ 80 w 80"/>
                <a:gd name="T13" fmla="*/ 40 h 80"/>
                <a:gd name="T14" fmla="*/ 68 w 80"/>
                <a:gd name="T15" fmla="*/ 12 h 80"/>
                <a:gd name="T16" fmla="*/ 40 w 80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1" y="80"/>
                    <a:pt x="61" y="76"/>
                    <a:pt x="68" y="68"/>
                  </a:cubicBezTo>
                  <a:cubicBezTo>
                    <a:pt x="76" y="61"/>
                    <a:pt x="80" y="51"/>
                    <a:pt x="80" y="40"/>
                  </a:cubicBezTo>
                  <a:cubicBezTo>
                    <a:pt x="80" y="29"/>
                    <a:pt x="76" y="19"/>
                    <a:pt x="68" y="12"/>
                  </a:cubicBezTo>
                  <a:cubicBezTo>
                    <a:pt x="61" y="4"/>
                    <a:pt x="51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28" name="Freeform 57">
              <a:extLst>
                <a:ext uri="{FF2B5EF4-FFF2-40B4-BE49-F238E27FC236}">
                  <a16:creationId xmlns:a16="http://schemas.microsoft.com/office/drawing/2014/main" id="{B92F7FF2-7D9F-458F-9340-F90A4F690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" y="2076"/>
              <a:ext cx="170" cy="170"/>
            </a:xfrm>
            <a:custGeom>
              <a:avLst/>
              <a:gdLst>
                <a:gd name="T0" fmla="*/ 68 w 80"/>
                <a:gd name="T1" fmla="*/ 68 h 80"/>
                <a:gd name="T2" fmla="*/ 80 w 80"/>
                <a:gd name="T3" fmla="*/ 40 h 80"/>
                <a:gd name="T4" fmla="*/ 68 w 80"/>
                <a:gd name="T5" fmla="*/ 12 h 80"/>
                <a:gd name="T6" fmla="*/ 40 w 80"/>
                <a:gd name="T7" fmla="*/ 0 h 80"/>
                <a:gd name="T8" fmla="*/ 12 w 80"/>
                <a:gd name="T9" fmla="*/ 12 h 80"/>
                <a:gd name="T10" fmla="*/ 0 w 80"/>
                <a:gd name="T11" fmla="*/ 40 h 80"/>
                <a:gd name="T12" fmla="*/ 12 w 80"/>
                <a:gd name="T13" fmla="*/ 68 h 80"/>
                <a:gd name="T14" fmla="*/ 40 w 80"/>
                <a:gd name="T15" fmla="*/ 80 h 80"/>
                <a:gd name="T16" fmla="*/ 68 w 80"/>
                <a:gd name="T17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68" y="68"/>
                  </a:moveTo>
                  <a:cubicBezTo>
                    <a:pt x="76" y="61"/>
                    <a:pt x="80" y="51"/>
                    <a:pt x="80" y="40"/>
                  </a:cubicBezTo>
                  <a:cubicBezTo>
                    <a:pt x="80" y="29"/>
                    <a:pt x="76" y="19"/>
                    <a:pt x="68" y="12"/>
                  </a:cubicBezTo>
                  <a:cubicBezTo>
                    <a:pt x="61" y="4"/>
                    <a:pt x="50" y="0"/>
                    <a:pt x="40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0" y="80"/>
                    <a:pt x="61" y="76"/>
                    <a:pt x="68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29" name="Freeform 58">
              <a:extLst>
                <a:ext uri="{FF2B5EF4-FFF2-40B4-BE49-F238E27FC236}">
                  <a16:creationId xmlns:a16="http://schemas.microsoft.com/office/drawing/2014/main" id="{D1FBBF4E-8E6C-4BB4-8223-A3AE21315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3" y="2076"/>
              <a:ext cx="171" cy="170"/>
            </a:xfrm>
            <a:custGeom>
              <a:avLst/>
              <a:gdLst>
                <a:gd name="T0" fmla="*/ 40 w 80"/>
                <a:gd name="T1" fmla="*/ 0 h 80"/>
                <a:gd name="T2" fmla="*/ 12 w 80"/>
                <a:gd name="T3" fmla="*/ 12 h 80"/>
                <a:gd name="T4" fmla="*/ 0 w 80"/>
                <a:gd name="T5" fmla="*/ 40 h 80"/>
                <a:gd name="T6" fmla="*/ 12 w 80"/>
                <a:gd name="T7" fmla="*/ 68 h 80"/>
                <a:gd name="T8" fmla="*/ 40 w 80"/>
                <a:gd name="T9" fmla="*/ 80 h 80"/>
                <a:gd name="T10" fmla="*/ 68 w 80"/>
                <a:gd name="T11" fmla="*/ 68 h 80"/>
                <a:gd name="T12" fmla="*/ 80 w 80"/>
                <a:gd name="T13" fmla="*/ 40 h 80"/>
                <a:gd name="T14" fmla="*/ 68 w 80"/>
                <a:gd name="T15" fmla="*/ 12 h 80"/>
                <a:gd name="T16" fmla="*/ 40 w 80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1" y="80"/>
                    <a:pt x="61" y="76"/>
                    <a:pt x="68" y="68"/>
                  </a:cubicBezTo>
                  <a:cubicBezTo>
                    <a:pt x="76" y="61"/>
                    <a:pt x="80" y="51"/>
                    <a:pt x="80" y="40"/>
                  </a:cubicBezTo>
                  <a:cubicBezTo>
                    <a:pt x="80" y="29"/>
                    <a:pt x="76" y="19"/>
                    <a:pt x="68" y="12"/>
                  </a:cubicBezTo>
                  <a:cubicBezTo>
                    <a:pt x="61" y="4"/>
                    <a:pt x="51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0" name="Freeform 59">
              <a:extLst>
                <a:ext uri="{FF2B5EF4-FFF2-40B4-BE49-F238E27FC236}">
                  <a16:creationId xmlns:a16="http://schemas.microsoft.com/office/drawing/2014/main" id="{3ED1C219-4AEA-4D7B-A50D-0914D8FA9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2076"/>
              <a:ext cx="171" cy="170"/>
            </a:xfrm>
            <a:custGeom>
              <a:avLst/>
              <a:gdLst>
                <a:gd name="T0" fmla="*/ 40 w 80"/>
                <a:gd name="T1" fmla="*/ 80 h 80"/>
                <a:gd name="T2" fmla="*/ 68 w 80"/>
                <a:gd name="T3" fmla="*/ 68 h 80"/>
                <a:gd name="T4" fmla="*/ 80 w 80"/>
                <a:gd name="T5" fmla="*/ 40 h 80"/>
                <a:gd name="T6" fmla="*/ 68 w 80"/>
                <a:gd name="T7" fmla="*/ 12 h 80"/>
                <a:gd name="T8" fmla="*/ 40 w 80"/>
                <a:gd name="T9" fmla="*/ 0 h 80"/>
                <a:gd name="T10" fmla="*/ 12 w 80"/>
                <a:gd name="T11" fmla="*/ 12 h 80"/>
                <a:gd name="T12" fmla="*/ 0 w 80"/>
                <a:gd name="T13" fmla="*/ 40 h 80"/>
                <a:gd name="T14" fmla="*/ 12 w 80"/>
                <a:gd name="T15" fmla="*/ 68 h 80"/>
                <a:gd name="T16" fmla="*/ 40 w 80"/>
                <a:gd name="T1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51" y="80"/>
                    <a:pt x="61" y="76"/>
                    <a:pt x="68" y="68"/>
                  </a:cubicBezTo>
                  <a:cubicBezTo>
                    <a:pt x="76" y="61"/>
                    <a:pt x="80" y="51"/>
                    <a:pt x="80" y="40"/>
                  </a:cubicBezTo>
                  <a:cubicBezTo>
                    <a:pt x="80" y="29"/>
                    <a:pt x="76" y="19"/>
                    <a:pt x="68" y="12"/>
                  </a:cubicBezTo>
                  <a:cubicBezTo>
                    <a:pt x="61" y="4"/>
                    <a:pt x="51" y="0"/>
                    <a:pt x="40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6"/>
                    <a:pt x="29" y="80"/>
                    <a:pt x="4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1" name="Freeform 60">
              <a:extLst>
                <a:ext uri="{FF2B5EF4-FFF2-40B4-BE49-F238E27FC236}">
                  <a16:creationId xmlns:a16="http://schemas.microsoft.com/office/drawing/2014/main" id="{10CA2E68-7D34-4173-A758-16C8C77BF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" y="2076"/>
              <a:ext cx="171" cy="170"/>
            </a:xfrm>
            <a:custGeom>
              <a:avLst/>
              <a:gdLst>
                <a:gd name="T0" fmla="*/ 12 w 80"/>
                <a:gd name="T1" fmla="*/ 12 h 80"/>
                <a:gd name="T2" fmla="*/ 0 w 80"/>
                <a:gd name="T3" fmla="*/ 40 h 80"/>
                <a:gd name="T4" fmla="*/ 12 w 80"/>
                <a:gd name="T5" fmla="*/ 68 h 80"/>
                <a:gd name="T6" fmla="*/ 40 w 80"/>
                <a:gd name="T7" fmla="*/ 80 h 80"/>
                <a:gd name="T8" fmla="*/ 68 w 80"/>
                <a:gd name="T9" fmla="*/ 68 h 80"/>
                <a:gd name="T10" fmla="*/ 80 w 80"/>
                <a:gd name="T11" fmla="*/ 40 h 80"/>
                <a:gd name="T12" fmla="*/ 68 w 80"/>
                <a:gd name="T13" fmla="*/ 12 h 80"/>
                <a:gd name="T14" fmla="*/ 40 w 80"/>
                <a:gd name="T15" fmla="*/ 0 h 80"/>
                <a:gd name="T16" fmla="*/ 12 w 80"/>
                <a:gd name="T17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12" y="12"/>
                  </a:move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0" y="80"/>
                    <a:pt x="61" y="76"/>
                    <a:pt x="68" y="68"/>
                  </a:cubicBezTo>
                  <a:cubicBezTo>
                    <a:pt x="76" y="61"/>
                    <a:pt x="80" y="51"/>
                    <a:pt x="80" y="40"/>
                  </a:cubicBezTo>
                  <a:cubicBezTo>
                    <a:pt x="80" y="29"/>
                    <a:pt x="76" y="19"/>
                    <a:pt x="68" y="12"/>
                  </a:cubicBezTo>
                  <a:cubicBezTo>
                    <a:pt x="61" y="4"/>
                    <a:pt x="50" y="0"/>
                    <a:pt x="40" y="0"/>
                  </a:cubicBezTo>
                  <a:cubicBezTo>
                    <a:pt x="29" y="0"/>
                    <a:pt x="19" y="4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2" name="Freeform 61">
              <a:extLst>
                <a:ext uri="{FF2B5EF4-FFF2-40B4-BE49-F238E27FC236}">
                  <a16:creationId xmlns:a16="http://schemas.microsoft.com/office/drawing/2014/main" id="{7DBEF793-551A-479B-A431-B96C4D8CD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" y="2076"/>
              <a:ext cx="171" cy="170"/>
            </a:xfrm>
            <a:custGeom>
              <a:avLst/>
              <a:gdLst>
                <a:gd name="T0" fmla="*/ 40 w 80"/>
                <a:gd name="T1" fmla="*/ 80 h 80"/>
                <a:gd name="T2" fmla="*/ 68 w 80"/>
                <a:gd name="T3" fmla="*/ 68 h 80"/>
                <a:gd name="T4" fmla="*/ 80 w 80"/>
                <a:gd name="T5" fmla="*/ 40 h 80"/>
                <a:gd name="T6" fmla="*/ 68 w 80"/>
                <a:gd name="T7" fmla="*/ 12 h 80"/>
                <a:gd name="T8" fmla="*/ 40 w 80"/>
                <a:gd name="T9" fmla="*/ 0 h 80"/>
                <a:gd name="T10" fmla="*/ 12 w 80"/>
                <a:gd name="T11" fmla="*/ 12 h 80"/>
                <a:gd name="T12" fmla="*/ 0 w 80"/>
                <a:gd name="T13" fmla="*/ 40 h 80"/>
                <a:gd name="T14" fmla="*/ 12 w 80"/>
                <a:gd name="T15" fmla="*/ 68 h 80"/>
                <a:gd name="T16" fmla="*/ 40 w 80"/>
                <a:gd name="T1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51" y="80"/>
                    <a:pt x="61" y="76"/>
                    <a:pt x="68" y="68"/>
                  </a:cubicBezTo>
                  <a:cubicBezTo>
                    <a:pt x="76" y="61"/>
                    <a:pt x="80" y="51"/>
                    <a:pt x="80" y="40"/>
                  </a:cubicBezTo>
                  <a:cubicBezTo>
                    <a:pt x="80" y="29"/>
                    <a:pt x="76" y="19"/>
                    <a:pt x="68" y="12"/>
                  </a:cubicBezTo>
                  <a:cubicBezTo>
                    <a:pt x="61" y="4"/>
                    <a:pt x="51" y="0"/>
                    <a:pt x="40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6"/>
                    <a:pt x="29" y="80"/>
                    <a:pt x="4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3" name="Freeform 62">
              <a:extLst>
                <a:ext uri="{FF2B5EF4-FFF2-40B4-BE49-F238E27FC236}">
                  <a16:creationId xmlns:a16="http://schemas.microsoft.com/office/drawing/2014/main" id="{B710CA71-939B-465E-AE32-3F2F1BEF6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" y="1751"/>
              <a:ext cx="581" cy="820"/>
            </a:xfrm>
            <a:custGeom>
              <a:avLst/>
              <a:gdLst>
                <a:gd name="T0" fmla="*/ 164 w 272"/>
                <a:gd name="T1" fmla="*/ 115 h 384"/>
                <a:gd name="T2" fmla="*/ 211 w 272"/>
                <a:gd name="T3" fmla="*/ 68 h 384"/>
                <a:gd name="T4" fmla="*/ 220 w 272"/>
                <a:gd name="T5" fmla="*/ 25 h 384"/>
                <a:gd name="T6" fmla="*/ 183 w 272"/>
                <a:gd name="T7" fmla="*/ 0 h 384"/>
                <a:gd name="T8" fmla="*/ 51 w 272"/>
                <a:gd name="T9" fmla="*/ 0 h 384"/>
                <a:gd name="T10" fmla="*/ 11 w 272"/>
                <a:gd name="T11" fmla="*/ 40 h 384"/>
                <a:gd name="T12" fmla="*/ 51 w 272"/>
                <a:gd name="T13" fmla="*/ 80 h 384"/>
                <a:gd name="T14" fmla="*/ 86 w 272"/>
                <a:gd name="T15" fmla="*/ 80 h 384"/>
                <a:gd name="T16" fmla="*/ 42 w 272"/>
                <a:gd name="T17" fmla="*/ 124 h 384"/>
                <a:gd name="T18" fmla="*/ 34 w 272"/>
                <a:gd name="T19" fmla="*/ 167 h 384"/>
                <a:gd name="T20" fmla="*/ 71 w 272"/>
                <a:gd name="T21" fmla="*/ 192 h 384"/>
                <a:gd name="T22" fmla="*/ 136 w 272"/>
                <a:gd name="T23" fmla="*/ 192 h 384"/>
                <a:gd name="T24" fmla="*/ 192 w 272"/>
                <a:gd name="T25" fmla="*/ 248 h 384"/>
                <a:gd name="T26" fmla="*/ 136 w 272"/>
                <a:gd name="T27" fmla="*/ 304 h 384"/>
                <a:gd name="T28" fmla="*/ 80 w 272"/>
                <a:gd name="T29" fmla="*/ 248 h 384"/>
                <a:gd name="T30" fmla="*/ 40 w 272"/>
                <a:gd name="T31" fmla="*/ 208 h 384"/>
                <a:gd name="T32" fmla="*/ 0 w 272"/>
                <a:gd name="T33" fmla="*/ 248 h 384"/>
                <a:gd name="T34" fmla="*/ 136 w 272"/>
                <a:gd name="T35" fmla="*/ 384 h 384"/>
                <a:gd name="T36" fmla="*/ 272 w 272"/>
                <a:gd name="T37" fmla="*/ 248 h 384"/>
                <a:gd name="T38" fmla="*/ 164 w 272"/>
                <a:gd name="T39" fmla="*/ 11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2" h="384">
                  <a:moveTo>
                    <a:pt x="164" y="115"/>
                  </a:moveTo>
                  <a:cubicBezTo>
                    <a:pt x="211" y="68"/>
                    <a:pt x="211" y="68"/>
                    <a:pt x="211" y="68"/>
                  </a:cubicBezTo>
                  <a:cubicBezTo>
                    <a:pt x="222" y="57"/>
                    <a:pt x="226" y="40"/>
                    <a:pt x="220" y="25"/>
                  </a:cubicBezTo>
                  <a:cubicBezTo>
                    <a:pt x="213" y="10"/>
                    <a:pt x="199" y="0"/>
                    <a:pt x="18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9" y="0"/>
                    <a:pt x="11" y="18"/>
                    <a:pt x="11" y="40"/>
                  </a:cubicBezTo>
                  <a:cubicBezTo>
                    <a:pt x="11" y="62"/>
                    <a:pt x="29" y="80"/>
                    <a:pt x="51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42" y="124"/>
                    <a:pt x="42" y="124"/>
                    <a:pt x="42" y="124"/>
                  </a:cubicBezTo>
                  <a:cubicBezTo>
                    <a:pt x="31" y="135"/>
                    <a:pt x="28" y="152"/>
                    <a:pt x="34" y="167"/>
                  </a:cubicBezTo>
                  <a:cubicBezTo>
                    <a:pt x="40" y="182"/>
                    <a:pt x="54" y="192"/>
                    <a:pt x="71" y="192"/>
                  </a:cubicBezTo>
                  <a:cubicBezTo>
                    <a:pt x="136" y="192"/>
                    <a:pt x="136" y="192"/>
                    <a:pt x="136" y="192"/>
                  </a:cubicBezTo>
                  <a:cubicBezTo>
                    <a:pt x="167" y="192"/>
                    <a:pt x="192" y="217"/>
                    <a:pt x="192" y="248"/>
                  </a:cubicBezTo>
                  <a:cubicBezTo>
                    <a:pt x="192" y="279"/>
                    <a:pt x="167" y="304"/>
                    <a:pt x="136" y="304"/>
                  </a:cubicBezTo>
                  <a:cubicBezTo>
                    <a:pt x="105" y="304"/>
                    <a:pt x="80" y="279"/>
                    <a:pt x="80" y="248"/>
                  </a:cubicBezTo>
                  <a:cubicBezTo>
                    <a:pt x="80" y="226"/>
                    <a:pt x="62" y="208"/>
                    <a:pt x="40" y="208"/>
                  </a:cubicBezTo>
                  <a:cubicBezTo>
                    <a:pt x="18" y="208"/>
                    <a:pt x="0" y="226"/>
                    <a:pt x="0" y="248"/>
                  </a:cubicBezTo>
                  <a:cubicBezTo>
                    <a:pt x="0" y="323"/>
                    <a:pt x="61" y="384"/>
                    <a:pt x="136" y="384"/>
                  </a:cubicBezTo>
                  <a:cubicBezTo>
                    <a:pt x="211" y="384"/>
                    <a:pt x="272" y="323"/>
                    <a:pt x="272" y="248"/>
                  </a:cubicBezTo>
                  <a:cubicBezTo>
                    <a:pt x="272" y="183"/>
                    <a:pt x="226" y="128"/>
                    <a:pt x="164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4" name="Freeform 63">
              <a:extLst>
                <a:ext uri="{FF2B5EF4-FFF2-40B4-BE49-F238E27FC236}">
                  <a16:creationId xmlns:a16="http://schemas.microsoft.com/office/drawing/2014/main" id="{6716EE9B-B4EC-4FB3-A853-8541CC19A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4" y="1751"/>
              <a:ext cx="581" cy="820"/>
            </a:xfrm>
            <a:custGeom>
              <a:avLst/>
              <a:gdLst>
                <a:gd name="T0" fmla="*/ 40 w 272"/>
                <a:gd name="T1" fmla="*/ 384 h 384"/>
                <a:gd name="T2" fmla="*/ 80 w 272"/>
                <a:gd name="T3" fmla="*/ 384 h 384"/>
                <a:gd name="T4" fmla="*/ 272 w 272"/>
                <a:gd name="T5" fmla="*/ 192 h 384"/>
                <a:gd name="T6" fmla="*/ 80 w 272"/>
                <a:gd name="T7" fmla="*/ 0 h 384"/>
                <a:gd name="T8" fmla="*/ 40 w 272"/>
                <a:gd name="T9" fmla="*/ 0 h 384"/>
                <a:gd name="T10" fmla="*/ 40 w 272"/>
                <a:gd name="T11" fmla="*/ 0 h 384"/>
                <a:gd name="T12" fmla="*/ 12 w 272"/>
                <a:gd name="T13" fmla="*/ 12 h 384"/>
                <a:gd name="T14" fmla="*/ 0 w 272"/>
                <a:gd name="T15" fmla="*/ 40 h 384"/>
                <a:gd name="T16" fmla="*/ 0 w 272"/>
                <a:gd name="T17" fmla="*/ 344 h 384"/>
                <a:gd name="T18" fmla="*/ 40 w 272"/>
                <a:gd name="T19" fmla="*/ 384 h 384"/>
                <a:gd name="T20" fmla="*/ 80 w 272"/>
                <a:gd name="T21" fmla="*/ 80 h 384"/>
                <a:gd name="T22" fmla="*/ 192 w 272"/>
                <a:gd name="T23" fmla="*/ 192 h 384"/>
                <a:gd name="T24" fmla="*/ 80 w 272"/>
                <a:gd name="T25" fmla="*/ 304 h 384"/>
                <a:gd name="T26" fmla="*/ 80 w 272"/>
                <a:gd name="T27" fmla="*/ 8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2" h="384">
                  <a:moveTo>
                    <a:pt x="40" y="384"/>
                  </a:moveTo>
                  <a:cubicBezTo>
                    <a:pt x="80" y="384"/>
                    <a:pt x="80" y="384"/>
                    <a:pt x="80" y="384"/>
                  </a:cubicBezTo>
                  <a:cubicBezTo>
                    <a:pt x="186" y="384"/>
                    <a:pt x="272" y="298"/>
                    <a:pt x="272" y="192"/>
                  </a:cubicBezTo>
                  <a:cubicBezTo>
                    <a:pt x="272" y="86"/>
                    <a:pt x="186" y="0"/>
                    <a:pt x="8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0" y="366"/>
                    <a:pt x="18" y="384"/>
                    <a:pt x="40" y="384"/>
                  </a:cubicBezTo>
                  <a:close/>
                  <a:moveTo>
                    <a:pt x="80" y="80"/>
                  </a:moveTo>
                  <a:cubicBezTo>
                    <a:pt x="142" y="80"/>
                    <a:pt x="192" y="130"/>
                    <a:pt x="192" y="192"/>
                  </a:cubicBezTo>
                  <a:cubicBezTo>
                    <a:pt x="192" y="254"/>
                    <a:pt x="142" y="304"/>
                    <a:pt x="80" y="304"/>
                  </a:cubicBezTo>
                  <a:lnTo>
                    <a:pt x="8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5" name="Freeform 64">
              <a:extLst>
                <a:ext uri="{FF2B5EF4-FFF2-40B4-BE49-F238E27FC236}">
                  <a16:creationId xmlns:a16="http://schemas.microsoft.com/office/drawing/2014/main" id="{BEA48A39-2C21-4AA8-9C02-91008BD6C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" y="-24"/>
              <a:ext cx="803" cy="802"/>
            </a:xfrm>
            <a:custGeom>
              <a:avLst/>
              <a:gdLst>
                <a:gd name="T0" fmla="*/ 40 w 376"/>
                <a:gd name="T1" fmla="*/ 376 h 376"/>
                <a:gd name="T2" fmla="*/ 80 w 376"/>
                <a:gd name="T3" fmla="*/ 336 h 376"/>
                <a:gd name="T4" fmla="*/ 80 w 376"/>
                <a:gd name="T5" fmla="*/ 80 h 376"/>
                <a:gd name="T6" fmla="*/ 336 w 376"/>
                <a:gd name="T7" fmla="*/ 80 h 376"/>
                <a:gd name="T8" fmla="*/ 376 w 376"/>
                <a:gd name="T9" fmla="*/ 40 h 376"/>
                <a:gd name="T10" fmla="*/ 336 w 376"/>
                <a:gd name="T11" fmla="*/ 0 h 376"/>
                <a:gd name="T12" fmla="*/ 40 w 376"/>
                <a:gd name="T13" fmla="*/ 0 h 376"/>
                <a:gd name="T14" fmla="*/ 0 w 376"/>
                <a:gd name="T15" fmla="*/ 40 h 376"/>
                <a:gd name="T16" fmla="*/ 0 w 376"/>
                <a:gd name="T17" fmla="*/ 336 h 376"/>
                <a:gd name="T18" fmla="*/ 40 w 376"/>
                <a:gd name="T1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6" h="376">
                  <a:moveTo>
                    <a:pt x="40" y="376"/>
                  </a:moveTo>
                  <a:cubicBezTo>
                    <a:pt x="62" y="376"/>
                    <a:pt x="80" y="358"/>
                    <a:pt x="80" y="336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336" y="80"/>
                    <a:pt x="336" y="80"/>
                    <a:pt x="336" y="80"/>
                  </a:cubicBezTo>
                  <a:cubicBezTo>
                    <a:pt x="358" y="80"/>
                    <a:pt x="376" y="62"/>
                    <a:pt x="376" y="40"/>
                  </a:cubicBezTo>
                  <a:cubicBezTo>
                    <a:pt x="376" y="18"/>
                    <a:pt x="358" y="0"/>
                    <a:pt x="3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8"/>
                    <a:pt x="18" y="376"/>
                    <a:pt x="40" y="3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6" name="Freeform 65">
              <a:extLst>
                <a:ext uri="{FF2B5EF4-FFF2-40B4-BE49-F238E27FC236}">
                  <a16:creationId xmlns:a16="http://schemas.microsoft.com/office/drawing/2014/main" id="{2F6AC877-10B6-4039-9EC3-B74FF3187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3" y="-24"/>
              <a:ext cx="803" cy="802"/>
            </a:xfrm>
            <a:custGeom>
              <a:avLst/>
              <a:gdLst>
                <a:gd name="T0" fmla="*/ 336 w 376"/>
                <a:gd name="T1" fmla="*/ 0 h 376"/>
                <a:gd name="T2" fmla="*/ 40 w 376"/>
                <a:gd name="T3" fmla="*/ 0 h 376"/>
                <a:gd name="T4" fmla="*/ 0 w 376"/>
                <a:gd name="T5" fmla="*/ 40 h 376"/>
                <a:gd name="T6" fmla="*/ 40 w 376"/>
                <a:gd name="T7" fmla="*/ 80 h 376"/>
                <a:gd name="T8" fmla="*/ 296 w 376"/>
                <a:gd name="T9" fmla="*/ 80 h 376"/>
                <a:gd name="T10" fmla="*/ 296 w 376"/>
                <a:gd name="T11" fmla="*/ 336 h 376"/>
                <a:gd name="T12" fmla="*/ 336 w 376"/>
                <a:gd name="T13" fmla="*/ 376 h 376"/>
                <a:gd name="T14" fmla="*/ 376 w 376"/>
                <a:gd name="T15" fmla="*/ 336 h 376"/>
                <a:gd name="T16" fmla="*/ 376 w 376"/>
                <a:gd name="T17" fmla="*/ 40 h 376"/>
                <a:gd name="T18" fmla="*/ 336 w 376"/>
                <a:gd name="T1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6" h="376">
                  <a:moveTo>
                    <a:pt x="336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6" y="336"/>
                    <a:pt x="296" y="336"/>
                    <a:pt x="296" y="336"/>
                  </a:cubicBezTo>
                  <a:cubicBezTo>
                    <a:pt x="296" y="358"/>
                    <a:pt x="314" y="376"/>
                    <a:pt x="336" y="376"/>
                  </a:cubicBezTo>
                  <a:cubicBezTo>
                    <a:pt x="358" y="376"/>
                    <a:pt x="376" y="358"/>
                    <a:pt x="376" y="336"/>
                  </a:cubicBezTo>
                  <a:cubicBezTo>
                    <a:pt x="376" y="40"/>
                    <a:pt x="376" y="40"/>
                    <a:pt x="376" y="40"/>
                  </a:cubicBezTo>
                  <a:cubicBezTo>
                    <a:pt x="376" y="18"/>
                    <a:pt x="358" y="0"/>
                    <a:pt x="3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7" name="Freeform 66">
              <a:extLst>
                <a:ext uri="{FF2B5EF4-FFF2-40B4-BE49-F238E27FC236}">
                  <a16:creationId xmlns:a16="http://schemas.microsoft.com/office/drawing/2014/main" id="{BBA3747B-6161-462C-9D28-AA388C3B1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3" y="3544"/>
              <a:ext cx="803" cy="802"/>
            </a:xfrm>
            <a:custGeom>
              <a:avLst/>
              <a:gdLst>
                <a:gd name="T0" fmla="*/ 336 w 376"/>
                <a:gd name="T1" fmla="*/ 0 h 376"/>
                <a:gd name="T2" fmla="*/ 296 w 376"/>
                <a:gd name="T3" fmla="*/ 40 h 376"/>
                <a:gd name="T4" fmla="*/ 296 w 376"/>
                <a:gd name="T5" fmla="*/ 296 h 376"/>
                <a:gd name="T6" fmla="*/ 40 w 376"/>
                <a:gd name="T7" fmla="*/ 296 h 376"/>
                <a:gd name="T8" fmla="*/ 0 w 376"/>
                <a:gd name="T9" fmla="*/ 336 h 376"/>
                <a:gd name="T10" fmla="*/ 40 w 376"/>
                <a:gd name="T11" fmla="*/ 376 h 376"/>
                <a:gd name="T12" fmla="*/ 336 w 376"/>
                <a:gd name="T13" fmla="*/ 376 h 376"/>
                <a:gd name="T14" fmla="*/ 376 w 376"/>
                <a:gd name="T15" fmla="*/ 336 h 376"/>
                <a:gd name="T16" fmla="*/ 376 w 376"/>
                <a:gd name="T17" fmla="*/ 40 h 376"/>
                <a:gd name="T18" fmla="*/ 336 w 376"/>
                <a:gd name="T1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6" h="376">
                  <a:moveTo>
                    <a:pt x="336" y="0"/>
                  </a:moveTo>
                  <a:cubicBezTo>
                    <a:pt x="314" y="0"/>
                    <a:pt x="296" y="18"/>
                    <a:pt x="296" y="40"/>
                  </a:cubicBezTo>
                  <a:cubicBezTo>
                    <a:pt x="296" y="296"/>
                    <a:pt x="296" y="296"/>
                    <a:pt x="296" y="296"/>
                  </a:cubicBezTo>
                  <a:cubicBezTo>
                    <a:pt x="40" y="296"/>
                    <a:pt x="40" y="296"/>
                    <a:pt x="40" y="296"/>
                  </a:cubicBezTo>
                  <a:cubicBezTo>
                    <a:pt x="18" y="296"/>
                    <a:pt x="0" y="314"/>
                    <a:pt x="0" y="336"/>
                  </a:cubicBezTo>
                  <a:cubicBezTo>
                    <a:pt x="0" y="358"/>
                    <a:pt x="18" y="376"/>
                    <a:pt x="40" y="376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58" y="376"/>
                    <a:pt x="376" y="358"/>
                    <a:pt x="376" y="336"/>
                  </a:cubicBezTo>
                  <a:cubicBezTo>
                    <a:pt x="376" y="40"/>
                    <a:pt x="376" y="40"/>
                    <a:pt x="376" y="40"/>
                  </a:cubicBezTo>
                  <a:cubicBezTo>
                    <a:pt x="376" y="18"/>
                    <a:pt x="358" y="0"/>
                    <a:pt x="3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38" name="Freeform 67">
              <a:extLst>
                <a:ext uri="{FF2B5EF4-FFF2-40B4-BE49-F238E27FC236}">
                  <a16:creationId xmlns:a16="http://schemas.microsoft.com/office/drawing/2014/main" id="{A69867DC-0113-416B-A7C7-43B6A89C9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" y="3544"/>
              <a:ext cx="803" cy="802"/>
            </a:xfrm>
            <a:custGeom>
              <a:avLst/>
              <a:gdLst>
                <a:gd name="T0" fmla="*/ 336 w 376"/>
                <a:gd name="T1" fmla="*/ 296 h 376"/>
                <a:gd name="T2" fmla="*/ 80 w 376"/>
                <a:gd name="T3" fmla="*/ 296 h 376"/>
                <a:gd name="T4" fmla="*/ 80 w 376"/>
                <a:gd name="T5" fmla="*/ 40 h 376"/>
                <a:gd name="T6" fmla="*/ 40 w 376"/>
                <a:gd name="T7" fmla="*/ 0 h 376"/>
                <a:gd name="T8" fmla="*/ 0 w 376"/>
                <a:gd name="T9" fmla="*/ 40 h 376"/>
                <a:gd name="T10" fmla="*/ 0 w 376"/>
                <a:gd name="T11" fmla="*/ 336 h 376"/>
                <a:gd name="T12" fmla="*/ 40 w 376"/>
                <a:gd name="T13" fmla="*/ 376 h 376"/>
                <a:gd name="T14" fmla="*/ 336 w 376"/>
                <a:gd name="T15" fmla="*/ 376 h 376"/>
                <a:gd name="T16" fmla="*/ 376 w 376"/>
                <a:gd name="T17" fmla="*/ 336 h 376"/>
                <a:gd name="T18" fmla="*/ 336 w 376"/>
                <a:gd name="T19" fmla="*/ 29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6" h="376">
                  <a:moveTo>
                    <a:pt x="336" y="296"/>
                  </a:moveTo>
                  <a:cubicBezTo>
                    <a:pt x="80" y="296"/>
                    <a:pt x="80" y="296"/>
                    <a:pt x="80" y="296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8"/>
                    <a:pt x="18" y="376"/>
                    <a:pt x="40" y="376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58" y="376"/>
                    <a:pt x="376" y="358"/>
                    <a:pt x="376" y="336"/>
                  </a:cubicBezTo>
                  <a:cubicBezTo>
                    <a:pt x="376" y="314"/>
                    <a:pt x="358" y="296"/>
                    <a:pt x="336" y="2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id="{179BE3CB-5956-4EAF-89F5-FC15A7CCE30F}"/>
              </a:ext>
            </a:extLst>
          </p:cNvPr>
          <p:cNvGrpSpPr/>
          <p:nvPr/>
        </p:nvGrpSpPr>
        <p:grpSpPr>
          <a:xfrm>
            <a:off x="2535792" y="4205986"/>
            <a:ext cx="3839822" cy="1376869"/>
            <a:chOff x="1377789" y="4236361"/>
            <a:chExt cx="4447054" cy="1376869"/>
          </a:xfrm>
        </p:grpSpPr>
        <p:sp>
          <p:nvSpPr>
            <p:cNvPr id="124" name="Текст 26">
              <a:extLst>
                <a:ext uri="{FF2B5EF4-FFF2-40B4-BE49-F238E27FC236}">
                  <a16:creationId xmlns:a16="http://schemas.microsoft.com/office/drawing/2014/main" id="{D1290BBB-BC44-45A3-90AA-D95F73DE2E83}"/>
                </a:ext>
              </a:extLst>
            </p:cNvPr>
            <p:cNvSpPr txBox="1">
              <a:spLocks/>
            </p:cNvSpPr>
            <p:nvPr/>
          </p:nvSpPr>
          <p:spPr>
            <a:xfrm>
              <a:off x="1377789" y="4505234"/>
              <a:ext cx="3738127" cy="1107996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144000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  <a:defRPr sz="1400"/>
              </a:lvl1pPr>
              <a:lvl2pPr marL="288000" lvl="1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−"/>
                <a:defRPr sz="1400"/>
              </a:lvl2pPr>
              <a:lvl3pPr marL="432000" lvl="2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▫"/>
                <a:defRPr sz="1400"/>
              </a:lvl3pPr>
              <a:lvl4pPr marL="576000" lvl="3" indent="-144000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-"/>
                <a:defRPr sz="1400"/>
              </a:lvl4pPr>
              <a:lvl5pPr marL="2057400" indent="-228600" defTabSz="91440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spcAft>
                  <a:spcPts val="600"/>
                </a:spcAft>
                <a:buClr>
                  <a:srgbClr val="435976"/>
                </a:buClr>
                <a:buNone/>
              </a:pPr>
              <a:r>
                <a:rPr lang="ru-RU" sz="1200" dirty="0">
                  <a:solidFill>
                    <a:srgbClr val="000000"/>
                  </a:solidFill>
                  <a:latin typeface="Arial"/>
                  <a:cs typeface="Arial" panose="020B0604020202020204" pitchFamily="34" charset="0"/>
                </a:rPr>
                <a:t>Совместные проекты по обмену опытом позволят Гжели совместно с ГГУ привлечь лучшие технологии и экспертов, а также проводить новые эксперименты в области технологий производства фарфора и использования новых материалов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46CCE1A-1AC6-49D5-A41A-EE01058629A6}"/>
                </a:ext>
              </a:extLst>
            </p:cNvPr>
            <p:cNvSpPr txBox="1"/>
            <p:nvPr/>
          </p:nvSpPr>
          <p:spPr bwMode="auto">
            <a:xfrm>
              <a:off x="1377789" y="4236361"/>
              <a:ext cx="444705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435976"/>
                </a:buClr>
              </a:pPr>
              <a:r>
                <a:rPr lang="ru-RU" sz="1200" b="1" dirty="0">
                  <a:solidFill>
                    <a:srgbClr val="0057FF"/>
                  </a:solidFill>
                  <a:latin typeface="Arial"/>
                  <a:cs typeface="Arial" panose="020B0604020202020204" pitchFamily="34" charset="0"/>
                </a:rPr>
                <a:t>Технологии</a:t>
              </a:r>
              <a:endParaRPr lang="ru-RU" sz="1200" dirty="0">
                <a:solidFill>
                  <a:srgbClr val="0057FF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Group 23">
            <a:extLst>
              <a:ext uri="{FF2B5EF4-FFF2-40B4-BE49-F238E27FC236}">
                <a16:creationId xmlns:a16="http://schemas.microsoft.com/office/drawing/2014/main" id="{9121B2FE-89FC-4D98-ADAC-025C571B85D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74260" y="1468836"/>
            <a:ext cx="278492" cy="278130"/>
            <a:chOff x="2301" y="623"/>
            <a:chExt cx="3078" cy="3074"/>
          </a:xfrm>
          <a:solidFill>
            <a:srgbClr val="0057FF"/>
          </a:solidFill>
        </p:grpSpPr>
        <p:sp>
          <p:nvSpPr>
            <p:cNvPr id="140" name="Freeform 24">
              <a:extLst>
                <a:ext uri="{FF2B5EF4-FFF2-40B4-BE49-F238E27FC236}">
                  <a16:creationId xmlns:a16="http://schemas.microsoft.com/office/drawing/2014/main" id="{33CAB4EE-2648-43F8-8242-C9F0496CB8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1" y="623"/>
              <a:ext cx="3078" cy="3074"/>
            </a:xfrm>
            <a:custGeom>
              <a:avLst/>
              <a:gdLst>
                <a:gd name="T0" fmla="*/ 1344 w 1440"/>
                <a:gd name="T1" fmla="*/ 528 h 1440"/>
                <a:gd name="T2" fmla="*/ 840 w 1440"/>
                <a:gd name="T3" fmla="*/ 960 h 1440"/>
                <a:gd name="T4" fmla="*/ 864 w 1440"/>
                <a:gd name="T5" fmla="*/ 538 h 1440"/>
                <a:gd name="T6" fmla="*/ 744 w 1440"/>
                <a:gd name="T7" fmla="*/ 291 h 1440"/>
                <a:gd name="T8" fmla="*/ 312 w 1440"/>
                <a:gd name="T9" fmla="*/ 216 h 1440"/>
                <a:gd name="T10" fmla="*/ 246 w 1440"/>
                <a:gd name="T11" fmla="*/ 416 h 1440"/>
                <a:gd name="T12" fmla="*/ 216 w 1440"/>
                <a:gd name="T13" fmla="*/ 766 h 1440"/>
                <a:gd name="T14" fmla="*/ 144 w 1440"/>
                <a:gd name="T15" fmla="*/ 264 h 1440"/>
                <a:gd name="T16" fmla="*/ 264 w 1440"/>
                <a:gd name="T17" fmla="*/ 192 h 1440"/>
                <a:gd name="T18" fmla="*/ 96 w 1440"/>
                <a:gd name="T19" fmla="*/ 980 h 1440"/>
                <a:gd name="T20" fmla="*/ 0 w 1440"/>
                <a:gd name="T21" fmla="*/ 1368 h 1440"/>
                <a:gd name="T22" fmla="*/ 1440 w 1440"/>
                <a:gd name="T23" fmla="*/ 1368 h 1440"/>
                <a:gd name="T24" fmla="*/ 720 w 1440"/>
                <a:gd name="T25" fmla="*/ 336 h 1440"/>
                <a:gd name="T26" fmla="*/ 757 w 1440"/>
                <a:gd name="T27" fmla="*/ 430 h 1440"/>
                <a:gd name="T28" fmla="*/ 752 w 1440"/>
                <a:gd name="T29" fmla="*/ 618 h 1440"/>
                <a:gd name="T30" fmla="*/ 624 w 1440"/>
                <a:gd name="T31" fmla="*/ 526 h 1440"/>
                <a:gd name="T32" fmla="*/ 696 w 1440"/>
                <a:gd name="T33" fmla="*/ 757 h 1440"/>
                <a:gd name="T34" fmla="*/ 648 w 1440"/>
                <a:gd name="T35" fmla="*/ 772 h 1440"/>
                <a:gd name="T36" fmla="*/ 664 w 1440"/>
                <a:gd name="T37" fmla="*/ 885 h 1440"/>
                <a:gd name="T38" fmla="*/ 408 w 1440"/>
                <a:gd name="T39" fmla="*/ 960 h 1440"/>
                <a:gd name="T40" fmla="*/ 360 w 1440"/>
                <a:gd name="T41" fmla="*/ 840 h 1440"/>
                <a:gd name="T42" fmla="*/ 408 w 1440"/>
                <a:gd name="T43" fmla="*/ 720 h 1440"/>
                <a:gd name="T44" fmla="*/ 312 w 1440"/>
                <a:gd name="T45" fmla="*/ 840 h 1440"/>
                <a:gd name="T46" fmla="*/ 264 w 1440"/>
                <a:gd name="T47" fmla="*/ 960 h 1440"/>
                <a:gd name="T48" fmla="*/ 335 w 1440"/>
                <a:gd name="T49" fmla="*/ 656 h 1440"/>
                <a:gd name="T50" fmla="*/ 674 w 1440"/>
                <a:gd name="T51" fmla="*/ 635 h 1440"/>
                <a:gd name="T52" fmla="*/ 792 w 1440"/>
                <a:gd name="T53" fmla="*/ 766 h 1440"/>
                <a:gd name="T54" fmla="*/ 696 w 1440"/>
                <a:gd name="T55" fmla="*/ 923 h 1440"/>
                <a:gd name="T56" fmla="*/ 466 w 1440"/>
                <a:gd name="T57" fmla="*/ 598 h 1440"/>
                <a:gd name="T58" fmla="*/ 576 w 1440"/>
                <a:gd name="T59" fmla="*/ 546 h 1440"/>
                <a:gd name="T60" fmla="*/ 628 w 1440"/>
                <a:gd name="T61" fmla="*/ 615 h 1440"/>
                <a:gd name="T62" fmla="*/ 466 w 1440"/>
                <a:gd name="T63" fmla="*/ 598 h 1440"/>
                <a:gd name="T64" fmla="*/ 453 w 1440"/>
                <a:gd name="T65" fmla="*/ 288 h 1440"/>
                <a:gd name="T66" fmla="*/ 579 w 1440"/>
                <a:gd name="T67" fmla="*/ 253 h 1440"/>
                <a:gd name="T68" fmla="*/ 672 w 1440"/>
                <a:gd name="T69" fmla="*/ 360 h 1440"/>
                <a:gd name="T70" fmla="*/ 360 w 1440"/>
                <a:gd name="T71" fmla="*/ 216 h 1440"/>
                <a:gd name="T72" fmla="*/ 696 w 1440"/>
                <a:gd name="T73" fmla="*/ 240 h 1440"/>
                <a:gd name="T74" fmla="*/ 569 w 1440"/>
                <a:gd name="T75" fmla="*/ 175 h 1440"/>
                <a:gd name="T76" fmla="*/ 513 w 1440"/>
                <a:gd name="T77" fmla="*/ 208 h 1440"/>
                <a:gd name="T78" fmla="*/ 360 w 1440"/>
                <a:gd name="T79" fmla="*/ 216 h 1440"/>
                <a:gd name="T80" fmla="*/ 299 w 1440"/>
                <a:gd name="T81" fmla="*/ 430 h 1440"/>
                <a:gd name="T82" fmla="*/ 336 w 1440"/>
                <a:gd name="T83" fmla="*/ 336 h 1440"/>
                <a:gd name="T84" fmla="*/ 432 w 1440"/>
                <a:gd name="T85" fmla="*/ 560 h 1440"/>
                <a:gd name="T86" fmla="*/ 304 w 1440"/>
                <a:gd name="T87" fmla="*/ 618 h 1440"/>
                <a:gd name="T88" fmla="*/ 1303 w 1440"/>
                <a:gd name="T89" fmla="*/ 1008 h 1440"/>
                <a:gd name="T90" fmla="*/ 137 w 1440"/>
                <a:gd name="T91" fmla="*/ 1008 h 1440"/>
                <a:gd name="T92" fmla="*/ 72 w 1440"/>
                <a:gd name="T93" fmla="*/ 1392 h 1440"/>
                <a:gd name="T94" fmla="*/ 1392 w 1440"/>
                <a:gd name="T95" fmla="*/ 1296 h 1440"/>
                <a:gd name="T96" fmla="*/ 1392 w 1440"/>
                <a:gd name="T97" fmla="*/ 1368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40" h="1440">
                  <a:moveTo>
                    <a:pt x="1439" y="1264"/>
                  </a:moveTo>
                  <a:cubicBezTo>
                    <a:pt x="1344" y="980"/>
                    <a:pt x="1344" y="980"/>
                    <a:pt x="1344" y="980"/>
                  </a:cubicBezTo>
                  <a:cubicBezTo>
                    <a:pt x="1344" y="528"/>
                    <a:pt x="1344" y="528"/>
                    <a:pt x="1344" y="528"/>
                  </a:cubicBezTo>
                  <a:cubicBezTo>
                    <a:pt x="1296" y="528"/>
                    <a:pt x="1296" y="528"/>
                    <a:pt x="1296" y="528"/>
                  </a:cubicBezTo>
                  <a:cubicBezTo>
                    <a:pt x="1296" y="960"/>
                    <a:pt x="1296" y="960"/>
                    <a:pt x="1296" y="960"/>
                  </a:cubicBezTo>
                  <a:cubicBezTo>
                    <a:pt x="840" y="960"/>
                    <a:pt x="840" y="960"/>
                    <a:pt x="840" y="960"/>
                  </a:cubicBezTo>
                  <a:cubicBezTo>
                    <a:pt x="840" y="766"/>
                    <a:pt x="840" y="766"/>
                    <a:pt x="840" y="766"/>
                  </a:cubicBezTo>
                  <a:cubicBezTo>
                    <a:pt x="840" y="723"/>
                    <a:pt x="824" y="682"/>
                    <a:pt x="795" y="651"/>
                  </a:cubicBezTo>
                  <a:cubicBezTo>
                    <a:pt x="835" y="627"/>
                    <a:pt x="861" y="584"/>
                    <a:pt x="864" y="538"/>
                  </a:cubicBezTo>
                  <a:cubicBezTo>
                    <a:pt x="867" y="491"/>
                    <a:pt x="847" y="446"/>
                    <a:pt x="810" y="416"/>
                  </a:cubicBezTo>
                  <a:cubicBezTo>
                    <a:pt x="814" y="406"/>
                    <a:pt x="816" y="395"/>
                    <a:pt x="816" y="384"/>
                  </a:cubicBezTo>
                  <a:cubicBezTo>
                    <a:pt x="816" y="340"/>
                    <a:pt x="786" y="302"/>
                    <a:pt x="744" y="291"/>
                  </a:cubicBezTo>
                  <a:cubicBezTo>
                    <a:pt x="744" y="216"/>
                    <a:pt x="744" y="216"/>
                    <a:pt x="744" y="216"/>
                  </a:cubicBezTo>
                  <a:cubicBezTo>
                    <a:pt x="744" y="97"/>
                    <a:pt x="647" y="0"/>
                    <a:pt x="528" y="0"/>
                  </a:cubicBezTo>
                  <a:cubicBezTo>
                    <a:pt x="409" y="0"/>
                    <a:pt x="312" y="97"/>
                    <a:pt x="312" y="216"/>
                  </a:cubicBezTo>
                  <a:cubicBezTo>
                    <a:pt x="312" y="291"/>
                    <a:pt x="312" y="291"/>
                    <a:pt x="312" y="291"/>
                  </a:cubicBezTo>
                  <a:cubicBezTo>
                    <a:pt x="270" y="302"/>
                    <a:pt x="240" y="340"/>
                    <a:pt x="240" y="384"/>
                  </a:cubicBezTo>
                  <a:cubicBezTo>
                    <a:pt x="240" y="395"/>
                    <a:pt x="242" y="406"/>
                    <a:pt x="246" y="416"/>
                  </a:cubicBezTo>
                  <a:cubicBezTo>
                    <a:pt x="209" y="446"/>
                    <a:pt x="189" y="491"/>
                    <a:pt x="192" y="538"/>
                  </a:cubicBezTo>
                  <a:cubicBezTo>
                    <a:pt x="195" y="584"/>
                    <a:pt x="221" y="627"/>
                    <a:pt x="261" y="651"/>
                  </a:cubicBezTo>
                  <a:cubicBezTo>
                    <a:pt x="232" y="682"/>
                    <a:pt x="216" y="723"/>
                    <a:pt x="216" y="766"/>
                  </a:cubicBezTo>
                  <a:cubicBezTo>
                    <a:pt x="216" y="960"/>
                    <a:pt x="216" y="960"/>
                    <a:pt x="216" y="960"/>
                  </a:cubicBezTo>
                  <a:cubicBezTo>
                    <a:pt x="144" y="960"/>
                    <a:pt x="144" y="960"/>
                    <a:pt x="144" y="960"/>
                  </a:cubicBezTo>
                  <a:cubicBezTo>
                    <a:pt x="144" y="264"/>
                    <a:pt x="144" y="264"/>
                    <a:pt x="144" y="264"/>
                  </a:cubicBezTo>
                  <a:cubicBezTo>
                    <a:pt x="144" y="251"/>
                    <a:pt x="155" y="240"/>
                    <a:pt x="168" y="240"/>
                  </a:cubicBezTo>
                  <a:cubicBezTo>
                    <a:pt x="264" y="240"/>
                    <a:pt x="264" y="240"/>
                    <a:pt x="264" y="24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168" y="192"/>
                    <a:pt x="168" y="192"/>
                    <a:pt x="168" y="192"/>
                  </a:cubicBezTo>
                  <a:cubicBezTo>
                    <a:pt x="128" y="192"/>
                    <a:pt x="96" y="224"/>
                    <a:pt x="96" y="264"/>
                  </a:cubicBezTo>
                  <a:cubicBezTo>
                    <a:pt x="96" y="980"/>
                    <a:pt x="96" y="980"/>
                    <a:pt x="96" y="980"/>
                  </a:cubicBezTo>
                  <a:cubicBezTo>
                    <a:pt x="1" y="1264"/>
                    <a:pt x="1" y="1264"/>
                    <a:pt x="1" y="1264"/>
                  </a:cubicBezTo>
                  <a:cubicBezTo>
                    <a:pt x="0" y="1267"/>
                    <a:pt x="0" y="1269"/>
                    <a:pt x="0" y="1272"/>
                  </a:cubicBezTo>
                  <a:cubicBezTo>
                    <a:pt x="0" y="1368"/>
                    <a:pt x="0" y="1368"/>
                    <a:pt x="0" y="1368"/>
                  </a:cubicBezTo>
                  <a:cubicBezTo>
                    <a:pt x="0" y="1408"/>
                    <a:pt x="32" y="1440"/>
                    <a:pt x="72" y="1440"/>
                  </a:cubicBezTo>
                  <a:cubicBezTo>
                    <a:pt x="1368" y="1440"/>
                    <a:pt x="1368" y="1440"/>
                    <a:pt x="1368" y="1440"/>
                  </a:cubicBezTo>
                  <a:cubicBezTo>
                    <a:pt x="1408" y="1440"/>
                    <a:pt x="1440" y="1408"/>
                    <a:pt x="1440" y="1368"/>
                  </a:cubicBezTo>
                  <a:cubicBezTo>
                    <a:pt x="1440" y="1272"/>
                    <a:pt x="1440" y="1272"/>
                    <a:pt x="1440" y="1272"/>
                  </a:cubicBezTo>
                  <a:cubicBezTo>
                    <a:pt x="1440" y="1269"/>
                    <a:pt x="1440" y="1267"/>
                    <a:pt x="1439" y="1264"/>
                  </a:cubicBezTo>
                  <a:close/>
                  <a:moveTo>
                    <a:pt x="720" y="336"/>
                  </a:moveTo>
                  <a:cubicBezTo>
                    <a:pt x="746" y="336"/>
                    <a:pt x="768" y="358"/>
                    <a:pt x="768" y="384"/>
                  </a:cubicBezTo>
                  <a:cubicBezTo>
                    <a:pt x="768" y="394"/>
                    <a:pt x="765" y="403"/>
                    <a:pt x="760" y="411"/>
                  </a:cubicBezTo>
                  <a:cubicBezTo>
                    <a:pt x="756" y="417"/>
                    <a:pt x="755" y="423"/>
                    <a:pt x="757" y="430"/>
                  </a:cubicBezTo>
                  <a:cubicBezTo>
                    <a:pt x="758" y="436"/>
                    <a:pt x="762" y="442"/>
                    <a:pt x="768" y="445"/>
                  </a:cubicBezTo>
                  <a:cubicBezTo>
                    <a:pt x="800" y="464"/>
                    <a:pt x="819" y="499"/>
                    <a:pt x="816" y="537"/>
                  </a:cubicBezTo>
                  <a:cubicBezTo>
                    <a:pt x="812" y="574"/>
                    <a:pt x="787" y="606"/>
                    <a:pt x="752" y="618"/>
                  </a:cubicBezTo>
                  <a:cubicBezTo>
                    <a:pt x="748" y="616"/>
                    <a:pt x="744" y="614"/>
                    <a:pt x="740" y="612"/>
                  </a:cubicBezTo>
                  <a:cubicBezTo>
                    <a:pt x="624" y="560"/>
                    <a:pt x="624" y="560"/>
                    <a:pt x="624" y="560"/>
                  </a:cubicBezTo>
                  <a:cubicBezTo>
                    <a:pt x="624" y="526"/>
                    <a:pt x="624" y="526"/>
                    <a:pt x="624" y="526"/>
                  </a:cubicBezTo>
                  <a:cubicBezTo>
                    <a:pt x="683" y="492"/>
                    <a:pt x="720" y="429"/>
                    <a:pt x="720" y="360"/>
                  </a:cubicBezTo>
                  <a:lnTo>
                    <a:pt x="720" y="336"/>
                  </a:lnTo>
                  <a:close/>
                  <a:moveTo>
                    <a:pt x="696" y="757"/>
                  </a:moveTo>
                  <a:cubicBezTo>
                    <a:pt x="696" y="720"/>
                    <a:pt x="696" y="720"/>
                    <a:pt x="696" y="720"/>
                  </a:cubicBezTo>
                  <a:cubicBezTo>
                    <a:pt x="648" y="720"/>
                    <a:pt x="648" y="720"/>
                    <a:pt x="648" y="720"/>
                  </a:cubicBezTo>
                  <a:cubicBezTo>
                    <a:pt x="648" y="772"/>
                    <a:pt x="648" y="772"/>
                    <a:pt x="648" y="772"/>
                  </a:cubicBezTo>
                  <a:cubicBezTo>
                    <a:pt x="648" y="783"/>
                    <a:pt x="655" y="792"/>
                    <a:pt x="664" y="795"/>
                  </a:cubicBezTo>
                  <a:cubicBezTo>
                    <a:pt x="683" y="802"/>
                    <a:pt x="696" y="820"/>
                    <a:pt x="696" y="840"/>
                  </a:cubicBezTo>
                  <a:cubicBezTo>
                    <a:pt x="696" y="860"/>
                    <a:pt x="683" y="878"/>
                    <a:pt x="664" y="885"/>
                  </a:cubicBezTo>
                  <a:cubicBezTo>
                    <a:pt x="655" y="888"/>
                    <a:pt x="648" y="897"/>
                    <a:pt x="648" y="908"/>
                  </a:cubicBezTo>
                  <a:cubicBezTo>
                    <a:pt x="648" y="960"/>
                    <a:pt x="648" y="960"/>
                    <a:pt x="648" y="960"/>
                  </a:cubicBezTo>
                  <a:cubicBezTo>
                    <a:pt x="408" y="960"/>
                    <a:pt x="408" y="960"/>
                    <a:pt x="408" y="960"/>
                  </a:cubicBezTo>
                  <a:cubicBezTo>
                    <a:pt x="408" y="908"/>
                    <a:pt x="408" y="908"/>
                    <a:pt x="408" y="908"/>
                  </a:cubicBezTo>
                  <a:cubicBezTo>
                    <a:pt x="408" y="897"/>
                    <a:pt x="401" y="888"/>
                    <a:pt x="392" y="885"/>
                  </a:cubicBezTo>
                  <a:cubicBezTo>
                    <a:pt x="373" y="878"/>
                    <a:pt x="360" y="860"/>
                    <a:pt x="360" y="840"/>
                  </a:cubicBezTo>
                  <a:cubicBezTo>
                    <a:pt x="360" y="820"/>
                    <a:pt x="373" y="802"/>
                    <a:pt x="392" y="795"/>
                  </a:cubicBezTo>
                  <a:cubicBezTo>
                    <a:pt x="401" y="792"/>
                    <a:pt x="408" y="783"/>
                    <a:pt x="408" y="772"/>
                  </a:cubicBezTo>
                  <a:cubicBezTo>
                    <a:pt x="408" y="720"/>
                    <a:pt x="408" y="720"/>
                    <a:pt x="408" y="720"/>
                  </a:cubicBezTo>
                  <a:cubicBezTo>
                    <a:pt x="360" y="720"/>
                    <a:pt x="360" y="720"/>
                    <a:pt x="360" y="720"/>
                  </a:cubicBezTo>
                  <a:cubicBezTo>
                    <a:pt x="360" y="757"/>
                    <a:pt x="360" y="757"/>
                    <a:pt x="360" y="757"/>
                  </a:cubicBezTo>
                  <a:cubicBezTo>
                    <a:pt x="330" y="774"/>
                    <a:pt x="312" y="806"/>
                    <a:pt x="312" y="840"/>
                  </a:cubicBezTo>
                  <a:cubicBezTo>
                    <a:pt x="312" y="874"/>
                    <a:pt x="330" y="906"/>
                    <a:pt x="360" y="923"/>
                  </a:cubicBezTo>
                  <a:cubicBezTo>
                    <a:pt x="360" y="960"/>
                    <a:pt x="360" y="960"/>
                    <a:pt x="360" y="960"/>
                  </a:cubicBezTo>
                  <a:cubicBezTo>
                    <a:pt x="264" y="960"/>
                    <a:pt x="264" y="960"/>
                    <a:pt x="264" y="960"/>
                  </a:cubicBezTo>
                  <a:cubicBezTo>
                    <a:pt x="264" y="766"/>
                    <a:pt x="264" y="766"/>
                    <a:pt x="264" y="766"/>
                  </a:cubicBezTo>
                  <a:cubicBezTo>
                    <a:pt x="264" y="725"/>
                    <a:pt x="284" y="687"/>
                    <a:pt x="319" y="665"/>
                  </a:cubicBezTo>
                  <a:cubicBezTo>
                    <a:pt x="324" y="661"/>
                    <a:pt x="330" y="659"/>
                    <a:pt x="335" y="656"/>
                  </a:cubicBezTo>
                  <a:cubicBezTo>
                    <a:pt x="382" y="635"/>
                    <a:pt x="382" y="635"/>
                    <a:pt x="382" y="635"/>
                  </a:cubicBezTo>
                  <a:cubicBezTo>
                    <a:pt x="419" y="676"/>
                    <a:pt x="473" y="698"/>
                    <a:pt x="528" y="696"/>
                  </a:cubicBezTo>
                  <a:cubicBezTo>
                    <a:pt x="583" y="698"/>
                    <a:pt x="637" y="676"/>
                    <a:pt x="674" y="635"/>
                  </a:cubicBezTo>
                  <a:cubicBezTo>
                    <a:pt x="721" y="656"/>
                    <a:pt x="721" y="656"/>
                    <a:pt x="721" y="656"/>
                  </a:cubicBezTo>
                  <a:cubicBezTo>
                    <a:pt x="726" y="659"/>
                    <a:pt x="732" y="661"/>
                    <a:pt x="737" y="664"/>
                  </a:cubicBezTo>
                  <a:cubicBezTo>
                    <a:pt x="771" y="686"/>
                    <a:pt x="792" y="725"/>
                    <a:pt x="792" y="766"/>
                  </a:cubicBezTo>
                  <a:cubicBezTo>
                    <a:pt x="792" y="960"/>
                    <a:pt x="792" y="960"/>
                    <a:pt x="792" y="960"/>
                  </a:cubicBezTo>
                  <a:cubicBezTo>
                    <a:pt x="696" y="960"/>
                    <a:pt x="696" y="960"/>
                    <a:pt x="696" y="960"/>
                  </a:cubicBezTo>
                  <a:cubicBezTo>
                    <a:pt x="696" y="923"/>
                    <a:pt x="696" y="923"/>
                    <a:pt x="696" y="923"/>
                  </a:cubicBezTo>
                  <a:cubicBezTo>
                    <a:pt x="726" y="906"/>
                    <a:pt x="744" y="874"/>
                    <a:pt x="744" y="840"/>
                  </a:cubicBezTo>
                  <a:cubicBezTo>
                    <a:pt x="744" y="806"/>
                    <a:pt x="726" y="774"/>
                    <a:pt x="696" y="757"/>
                  </a:cubicBezTo>
                  <a:close/>
                  <a:moveTo>
                    <a:pt x="466" y="598"/>
                  </a:moveTo>
                  <a:cubicBezTo>
                    <a:pt x="474" y="594"/>
                    <a:pt x="480" y="586"/>
                    <a:pt x="480" y="576"/>
                  </a:cubicBezTo>
                  <a:cubicBezTo>
                    <a:pt x="480" y="546"/>
                    <a:pt x="480" y="546"/>
                    <a:pt x="480" y="546"/>
                  </a:cubicBezTo>
                  <a:cubicBezTo>
                    <a:pt x="511" y="554"/>
                    <a:pt x="545" y="554"/>
                    <a:pt x="576" y="54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585"/>
                    <a:pt x="582" y="594"/>
                    <a:pt x="590" y="598"/>
                  </a:cubicBezTo>
                  <a:cubicBezTo>
                    <a:pt x="628" y="615"/>
                    <a:pt x="628" y="615"/>
                    <a:pt x="628" y="615"/>
                  </a:cubicBezTo>
                  <a:cubicBezTo>
                    <a:pt x="600" y="638"/>
                    <a:pt x="564" y="649"/>
                    <a:pt x="528" y="648"/>
                  </a:cubicBezTo>
                  <a:cubicBezTo>
                    <a:pt x="492" y="649"/>
                    <a:pt x="456" y="638"/>
                    <a:pt x="428" y="615"/>
                  </a:cubicBezTo>
                  <a:lnTo>
                    <a:pt x="466" y="598"/>
                  </a:lnTo>
                  <a:close/>
                  <a:moveTo>
                    <a:pt x="384" y="360"/>
                  </a:moveTo>
                  <a:cubicBezTo>
                    <a:pt x="384" y="288"/>
                    <a:pt x="384" y="288"/>
                    <a:pt x="384" y="288"/>
                  </a:cubicBezTo>
                  <a:cubicBezTo>
                    <a:pt x="453" y="288"/>
                    <a:pt x="453" y="288"/>
                    <a:pt x="453" y="288"/>
                  </a:cubicBezTo>
                  <a:cubicBezTo>
                    <a:pt x="493" y="288"/>
                    <a:pt x="530" y="268"/>
                    <a:pt x="552" y="234"/>
                  </a:cubicBezTo>
                  <a:cubicBezTo>
                    <a:pt x="556" y="230"/>
                    <a:pt x="556" y="230"/>
                    <a:pt x="556" y="230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601" y="275"/>
                    <a:pt x="632" y="288"/>
                    <a:pt x="664" y="288"/>
                  </a:cubicBezTo>
                  <a:cubicBezTo>
                    <a:pt x="672" y="288"/>
                    <a:pt x="672" y="288"/>
                    <a:pt x="672" y="288"/>
                  </a:cubicBezTo>
                  <a:cubicBezTo>
                    <a:pt x="672" y="360"/>
                    <a:pt x="672" y="360"/>
                    <a:pt x="672" y="360"/>
                  </a:cubicBezTo>
                  <a:cubicBezTo>
                    <a:pt x="672" y="440"/>
                    <a:pt x="608" y="504"/>
                    <a:pt x="528" y="504"/>
                  </a:cubicBezTo>
                  <a:cubicBezTo>
                    <a:pt x="448" y="504"/>
                    <a:pt x="384" y="440"/>
                    <a:pt x="384" y="360"/>
                  </a:cubicBezTo>
                  <a:close/>
                  <a:moveTo>
                    <a:pt x="360" y="216"/>
                  </a:moveTo>
                  <a:cubicBezTo>
                    <a:pt x="360" y="123"/>
                    <a:pt x="435" y="48"/>
                    <a:pt x="528" y="48"/>
                  </a:cubicBezTo>
                  <a:cubicBezTo>
                    <a:pt x="621" y="48"/>
                    <a:pt x="696" y="123"/>
                    <a:pt x="696" y="216"/>
                  </a:cubicBezTo>
                  <a:cubicBezTo>
                    <a:pt x="696" y="240"/>
                    <a:pt x="696" y="240"/>
                    <a:pt x="696" y="240"/>
                  </a:cubicBezTo>
                  <a:cubicBezTo>
                    <a:pt x="664" y="240"/>
                    <a:pt x="664" y="240"/>
                    <a:pt x="664" y="240"/>
                  </a:cubicBezTo>
                  <a:cubicBezTo>
                    <a:pt x="645" y="240"/>
                    <a:pt x="626" y="232"/>
                    <a:pt x="613" y="219"/>
                  </a:cubicBezTo>
                  <a:cubicBezTo>
                    <a:pt x="569" y="175"/>
                    <a:pt x="569" y="175"/>
                    <a:pt x="569" y="175"/>
                  </a:cubicBezTo>
                  <a:cubicBezTo>
                    <a:pt x="564" y="170"/>
                    <a:pt x="557" y="167"/>
                    <a:pt x="550" y="168"/>
                  </a:cubicBezTo>
                  <a:cubicBezTo>
                    <a:pt x="542" y="169"/>
                    <a:pt x="536" y="173"/>
                    <a:pt x="532" y="179"/>
                  </a:cubicBezTo>
                  <a:cubicBezTo>
                    <a:pt x="513" y="208"/>
                    <a:pt x="513" y="208"/>
                    <a:pt x="513" y="208"/>
                  </a:cubicBezTo>
                  <a:cubicBezTo>
                    <a:pt x="499" y="228"/>
                    <a:pt x="477" y="240"/>
                    <a:pt x="453" y="240"/>
                  </a:cubicBezTo>
                  <a:cubicBezTo>
                    <a:pt x="360" y="240"/>
                    <a:pt x="360" y="240"/>
                    <a:pt x="360" y="240"/>
                  </a:cubicBezTo>
                  <a:lnTo>
                    <a:pt x="360" y="216"/>
                  </a:lnTo>
                  <a:close/>
                  <a:moveTo>
                    <a:pt x="240" y="528"/>
                  </a:moveTo>
                  <a:cubicBezTo>
                    <a:pt x="240" y="494"/>
                    <a:pt x="258" y="462"/>
                    <a:pt x="288" y="445"/>
                  </a:cubicBezTo>
                  <a:cubicBezTo>
                    <a:pt x="294" y="442"/>
                    <a:pt x="298" y="436"/>
                    <a:pt x="299" y="430"/>
                  </a:cubicBezTo>
                  <a:cubicBezTo>
                    <a:pt x="301" y="423"/>
                    <a:pt x="300" y="417"/>
                    <a:pt x="296" y="411"/>
                  </a:cubicBezTo>
                  <a:cubicBezTo>
                    <a:pt x="291" y="403"/>
                    <a:pt x="288" y="394"/>
                    <a:pt x="288" y="384"/>
                  </a:cubicBezTo>
                  <a:cubicBezTo>
                    <a:pt x="288" y="358"/>
                    <a:pt x="310" y="336"/>
                    <a:pt x="336" y="336"/>
                  </a:cubicBezTo>
                  <a:cubicBezTo>
                    <a:pt x="336" y="360"/>
                    <a:pt x="336" y="360"/>
                    <a:pt x="336" y="360"/>
                  </a:cubicBezTo>
                  <a:cubicBezTo>
                    <a:pt x="336" y="429"/>
                    <a:pt x="373" y="492"/>
                    <a:pt x="432" y="526"/>
                  </a:cubicBezTo>
                  <a:cubicBezTo>
                    <a:pt x="432" y="560"/>
                    <a:pt x="432" y="560"/>
                    <a:pt x="432" y="560"/>
                  </a:cubicBezTo>
                  <a:cubicBezTo>
                    <a:pt x="432" y="561"/>
                    <a:pt x="431" y="561"/>
                    <a:pt x="431" y="561"/>
                  </a:cubicBezTo>
                  <a:cubicBezTo>
                    <a:pt x="316" y="612"/>
                    <a:pt x="316" y="612"/>
                    <a:pt x="316" y="612"/>
                  </a:cubicBezTo>
                  <a:cubicBezTo>
                    <a:pt x="312" y="614"/>
                    <a:pt x="308" y="616"/>
                    <a:pt x="304" y="618"/>
                  </a:cubicBezTo>
                  <a:cubicBezTo>
                    <a:pt x="266" y="605"/>
                    <a:pt x="240" y="569"/>
                    <a:pt x="240" y="528"/>
                  </a:cubicBezTo>
                  <a:close/>
                  <a:moveTo>
                    <a:pt x="137" y="1008"/>
                  </a:moveTo>
                  <a:cubicBezTo>
                    <a:pt x="1303" y="1008"/>
                    <a:pt x="1303" y="1008"/>
                    <a:pt x="1303" y="1008"/>
                  </a:cubicBezTo>
                  <a:cubicBezTo>
                    <a:pt x="1383" y="1248"/>
                    <a:pt x="1383" y="1248"/>
                    <a:pt x="1383" y="1248"/>
                  </a:cubicBezTo>
                  <a:cubicBezTo>
                    <a:pt x="57" y="1248"/>
                    <a:pt x="57" y="1248"/>
                    <a:pt x="57" y="1248"/>
                  </a:cubicBezTo>
                  <a:lnTo>
                    <a:pt x="137" y="1008"/>
                  </a:lnTo>
                  <a:close/>
                  <a:moveTo>
                    <a:pt x="1392" y="1368"/>
                  </a:moveTo>
                  <a:cubicBezTo>
                    <a:pt x="1392" y="1381"/>
                    <a:pt x="1381" y="1392"/>
                    <a:pt x="1368" y="1392"/>
                  </a:cubicBezTo>
                  <a:cubicBezTo>
                    <a:pt x="72" y="1392"/>
                    <a:pt x="72" y="1392"/>
                    <a:pt x="72" y="1392"/>
                  </a:cubicBezTo>
                  <a:cubicBezTo>
                    <a:pt x="59" y="1392"/>
                    <a:pt x="48" y="1381"/>
                    <a:pt x="48" y="1368"/>
                  </a:cubicBezTo>
                  <a:cubicBezTo>
                    <a:pt x="48" y="1296"/>
                    <a:pt x="48" y="1296"/>
                    <a:pt x="48" y="1296"/>
                  </a:cubicBezTo>
                  <a:cubicBezTo>
                    <a:pt x="1392" y="1296"/>
                    <a:pt x="1392" y="1296"/>
                    <a:pt x="1392" y="1296"/>
                  </a:cubicBezTo>
                  <a:lnTo>
                    <a:pt x="1392" y="1368"/>
                  </a:lnTo>
                  <a:close/>
                  <a:moveTo>
                    <a:pt x="1392" y="1368"/>
                  </a:moveTo>
                  <a:cubicBezTo>
                    <a:pt x="1392" y="1368"/>
                    <a:pt x="1392" y="1368"/>
                    <a:pt x="1392" y="13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1" name="Rectangle 25">
              <a:extLst>
                <a:ext uri="{FF2B5EF4-FFF2-40B4-BE49-F238E27FC236}">
                  <a16:creationId xmlns:a16="http://schemas.microsoft.com/office/drawing/2014/main" id="{AD5B9A09-3E0D-4BF5-B18C-BF591FF3F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82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2" name="Rectangle 26">
              <a:extLst>
                <a:ext uri="{FF2B5EF4-FFF2-40B4-BE49-F238E27FC236}">
                  <a16:creationId xmlns:a16="http://schemas.microsoft.com/office/drawing/2014/main" id="{E95228C0-765C-4336-BFD6-3A6D70C1D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3082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3" name="Rectangle 27">
              <a:extLst>
                <a:ext uri="{FF2B5EF4-FFF2-40B4-BE49-F238E27FC236}">
                  <a16:creationId xmlns:a16="http://schemas.microsoft.com/office/drawing/2014/main" id="{9C7509B8-CB41-410C-AC60-B9F97EE76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" y="3082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4" name="Rectangle 28">
              <a:extLst>
                <a:ext uri="{FF2B5EF4-FFF2-40B4-BE49-F238E27FC236}">
                  <a16:creationId xmlns:a16="http://schemas.microsoft.com/office/drawing/2014/main" id="{446F5B47-5E70-4808-9013-FC3924A69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" y="3082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5" name="Rectangle 29">
              <a:extLst>
                <a:ext uri="{FF2B5EF4-FFF2-40B4-BE49-F238E27FC236}">
                  <a16:creationId xmlns:a16="http://schemas.microsoft.com/office/drawing/2014/main" id="{9C30CD9E-5859-460F-A073-6FE9E7109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" y="2877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6" name="Rectangle 30">
              <a:extLst>
                <a:ext uri="{FF2B5EF4-FFF2-40B4-BE49-F238E27FC236}">
                  <a16:creationId xmlns:a16="http://schemas.microsoft.com/office/drawing/2014/main" id="{4F1A93F4-E360-4AC8-97E4-103DD5801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3" y="2877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7" name="Rectangle 31">
              <a:extLst>
                <a:ext uri="{FF2B5EF4-FFF2-40B4-BE49-F238E27FC236}">
                  <a16:creationId xmlns:a16="http://schemas.microsoft.com/office/drawing/2014/main" id="{B3398A72-AD4B-4B52-9F28-5A5C1D107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3" y="2877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8" name="Rectangle 32">
              <a:extLst>
                <a:ext uri="{FF2B5EF4-FFF2-40B4-BE49-F238E27FC236}">
                  <a16:creationId xmlns:a16="http://schemas.microsoft.com/office/drawing/2014/main" id="{352C3F35-61F7-4D30-85EE-6783B9392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8" y="2877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49" name="Rectangle 33">
              <a:extLst>
                <a:ext uri="{FF2B5EF4-FFF2-40B4-BE49-F238E27FC236}">
                  <a16:creationId xmlns:a16="http://schemas.microsoft.com/office/drawing/2014/main" id="{96A67E73-7837-4AC9-BF60-0D39B2B3D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877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0" name="Rectangle 34">
              <a:extLst>
                <a:ext uri="{FF2B5EF4-FFF2-40B4-BE49-F238E27FC236}">
                  <a16:creationId xmlns:a16="http://schemas.microsoft.com/office/drawing/2014/main" id="{B6D7E02A-BB51-4DF0-835D-F7B789479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9" y="2877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1" name="Rectangle 35">
              <a:extLst>
                <a:ext uri="{FF2B5EF4-FFF2-40B4-BE49-F238E27FC236}">
                  <a16:creationId xmlns:a16="http://schemas.microsoft.com/office/drawing/2014/main" id="{646A6AC7-88B8-442D-ADF4-9FA846E0C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" y="2877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2" name="Rectangle 36">
              <a:extLst>
                <a:ext uri="{FF2B5EF4-FFF2-40B4-BE49-F238E27FC236}">
                  <a16:creationId xmlns:a16="http://schemas.microsoft.com/office/drawing/2014/main" id="{A03926E4-49E2-448C-AA60-936E54741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9" y="2877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3" name="Rectangle 37">
              <a:extLst>
                <a:ext uri="{FF2B5EF4-FFF2-40B4-BE49-F238E27FC236}">
                  <a16:creationId xmlns:a16="http://schemas.microsoft.com/office/drawing/2014/main" id="{B508CB75-59C6-42DD-A35D-BDA399A0C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2877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4" name="Rectangle 38">
              <a:extLst>
                <a:ext uri="{FF2B5EF4-FFF2-40B4-BE49-F238E27FC236}">
                  <a16:creationId xmlns:a16="http://schemas.microsoft.com/office/drawing/2014/main" id="{6C0D4ED5-2707-4807-87A2-C2C7DAFDE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0" y="2877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5" name="Rectangle 39">
              <a:extLst>
                <a:ext uri="{FF2B5EF4-FFF2-40B4-BE49-F238E27FC236}">
                  <a16:creationId xmlns:a16="http://schemas.microsoft.com/office/drawing/2014/main" id="{119FD9D7-8299-4E56-B7D4-D3148C3B1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" y="2877"/>
              <a:ext cx="102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6" name="Rectangle 40">
              <a:extLst>
                <a:ext uri="{FF2B5EF4-FFF2-40B4-BE49-F238E27FC236}">
                  <a16:creationId xmlns:a16="http://schemas.microsoft.com/office/drawing/2014/main" id="{7D1AA916-CAC2-4D15-8A8C-12CA1868C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" y="1033"/>
              <a:ext cx="154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7" name="Rectangle 41">
              <a:extLst>
                <a:ext uri="{FF2B5EF4-FFF2-40B4-BE49-F238E27FC236}">
                  <a16:creationId xmlns:a16="http://schemas.microsoft.com/office/drawing/2014/main" id="{20F834CB-FF3D-420D-870F-21D4E591F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2" y="3082"/>
              <a:ext cx="205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8" name="Rectangle 42">
              <a:extLst>
                <a:ext uri="{FF2B5EF4-FFF2-40B4-BE49-F238E27FC236}">
                  <a16:creationId xmlns:a16="http://schemas.microsoft.com/office/drawing/2014/main" id="{E02EC185-6532-4C7C-A8EF-3D1460581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3082"/>
              <a:ext cx="205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59" name="Rectangle 43">
              <a:extLst>
                <a:ext uri="{FF2B5EF4-FFF2-40B4-BE49-F238E27FC236}">
                  <a16:creationId xmlns:a16="http://schemas.microsoft.com/office/drawing/2014/main" id="{EF966DEF-D178-46BC-8F97-E4D467C37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0" y="3082"/>
              <a:ext cx="820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0" name="Rectangle 44">
              <a:extLst>
                <a:ext uri="{FF2B5EF4-FFF2-40B4-BE49-F238E27FC236}">
                  <a16:creationId xmlns:a16="http://schemas.microsoft.com/office/drawing/2014/main" id="{CEA5A64D-EC0C-41A0-8452-509059D77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4" y="1289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1" name="Rectangle 45">
              <a:extLst>
                <a:ext uri="{FF2B5EF4-FFF2-40B4-BE49-F238E27FC236}">
                  <a16:creationId xmlns:a16="http://schemas.microsoft.com/office/drawing/2014/main" id="{0F53E815-FE81-440B-BAEA-095FD7992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2" y="1289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2" name="Freeform 46">
              <a:extLst>
                <a:ext uri="{FF2B5EF4-FFF2-40B4-BE49-F238E27FC236}">
                  <a16:creationId xmlns:a16="http://schemas.microsoft.com/office/drawing/2014/main" id="{46D116B2-800E-43BD-B9A4-9E29E30128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50" y="623"/>
              <a:ext cx="1129" cy="1025"/>
            </a:xfrm>
            <a:custGeom>
              <a:avLst/>
              <a:gdLst>
                <a:gd name="T0" fmla="*/ 504 w 528"/>
                <a:gd name="T1" fmla="*/ 0 h 480"/>
                <a:gd name="T2" fmla="*/ 312 w 528"/>
                <a:gd name="T3" fmla="*/ 0 h 480"/>
                <a:gd name="T4" fmla="*/ 264 w 528"/>
                <a:gd name="T5" fmla="*/ 19 h 480"/>
                <a:gd name="T6" fmla="*/ 216 w 528"/>
                <a:gd name="T7" fmla="*/ 0 h 480"/>
                <a:gd name="T8" fmla="*/ 24 w 528"/>
                <a:gd name="T9" fmla="*/ 0 h 480"/>
                <a:gd name="T10" fmla="*/ 0 w 528"/>
                <a:gd name="T11" fmla="*/ 24 h 480"/>
                <a:gd name="T12" fmla="*/ 0 w 528"/>
                <a:gd name="T13" fmla="*/ 456 h 480"/>
                <a:gd name="T14" fmla="*/ 24 w 528"/>
                <a:gd name="T15" fmla="*/ 480 h 480"/>
                <a:gd name="T16" fmla="*/ 504 w 528"/>
                <a:gd name="T17" fmla="*/ 480 h 480"/>
                <a:gd name="T18" fmla="*/ 528 w 528"/>
                <a:gd name="T19" fmla="*/ 456 h 480"/>
                <a:gd name="T20" fmla="*/ 528 w 528"/>
                <a:gd name="T21" fmla="*/ 24 h 480"/>
                <a:gd name="T22" fmla="*/ 504 w 528"/>
                <a:gd name="T23" fmla="*/ 0 h 480"/>
                <a:gd name="T24" fmla="*/ 48 w 528"/>
                <a:gd name="T25" fmla="*/ 432 h 480"/>
                <a:gd name="T26" fmla="*/ 48 w 528"/>
                <a:gd name="T27" fmla="*/ 384 h 480"/>
                <a:gd name="T28" fmla="*/ 168 w 528"/>
                <a:gd name="T29" fmla="*/ 384 h 480"/>
                <a:gd name="T30" fmla="*/ 236 w 528"/>
                <a:gd name="T31" fmla="*/ 432 h 480"/>
                <a:gd name="T32" fmla="*/ 48 w 528"/>
                <a:gd name="T33" fmla="*/ 432 h 480"/>
                <a:gd name="T34" fmla="*/ 240 w 528"/>
                <a:gd name="T35" fmla="*/ 361 h 480"/>
                <a:gd name="T36" fmla="*/ 168 w 528"/>
                <a:gd name="T37" fmla="*/ 336 h 480"/>
                <a:gd name="T38" fmla="*/ 48 w 528"/>
                <a:gd name="T39" fmla="*/ 336 h 480"/>
                <a:gd name="T40" fmla="*/ 48 w 528"/>
                <a:gd name="T41" fmla="*/ 48 h 480"/>
                <a:gd name="T42" fmla="*/ 216 w 528"/>
                <a:gd name="T43" fmla="*/ 48 h 480"/>
                <a:gd name="T44" fmla="*/ 240 w 528"/>
                <a:gd name="T45" fmla="*/ 72 h 480"/>
                <a:gd name="T46" fmla="*/ 240 w 528"/>
                <a:gd name="T47" fmla="*/ 361 h 480"/>
                <a:gd name="T48" fmla="*/ 480 w 528"/>
                <a:gd name="T49" fmla="*/ 432 h 480"/>
                <a:gd name="T50" fmla="*/ 292 w 528"/>
                <a:gd name="T51" fmla="*/ 432 h 480"/>
                <a:gd name="T52" fmla="*/ 360 w 528"/>
                <a:gd name="T53" fmla="*/ 384 h 480"/>
                <a:gd name="T54" fmla="*/ 480 w 528"/>
                <a:gd name="T55" fmla="*/ 384 h 480"/>
                <a:gd name="T56" fmla="*/ 480 w 528"/>
                <a:gd name="T57" fmla="*/ 432 h 480"/>
                <a:gd name="T58" fmla="*/ 480 w 528"/>
                <a:gd name="T59" fmla="*/ 336 h 480"/>
                <a:gd name="T60" fmla="*/ 360 w 528"/>
                <a:gd name="T61" fmla="*/ 336 h 480"/>
                <a:gd name="T62" fmla="*/ 288 w 528"/>
                <a:gd name="T63" fmla="*/ 361 h 480"/>
                <a:gd name="T64" fmla="*/ 288 w 528"/>
                <a:gd name="T65" fmla="*/ 72 h 480"/>
                <a:gd name="T66" fmla="*/ 312 w 528"/>
                <a:gd name="T67" fmla="*/ 48 h 480"/>
                <a:gd name="T68" fmla="*/ 480 w 528"/>
                <a:gd name="T69" fmla="*/ 48 h 480"/>
                <a:gd name="T70" fmla="*/ 480 w 528"/>
                <a:gd name="T71" fmla="*/ 336 h 480"/>
                <a:gd name="T72" fmla="*/ 480 w 528"/>
                <a:gd name="T73" fmla="*/ 336 h 480"/>
                <a:gd name="T74" fmla="*/ 480 w 528"/>
                <a:gd name="T75" fmla="*/ 33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8" h="480">
                  <a:moveTo>
                    <a:pt x="504" y="0"/>
                  </a:moveTo>
                  <a:cubicBezTo>
                    <a:pt x="312" y="0"/>
                    <a:pt x="312" y="0"/>
                    <a:pt x="312" y="0"/>
                  </a:cubicBezTo>
                  <a:cubicBezTo>
                    <a:pt x="294" y="0"/>
                    <a:pt x="277" y="7"/>
                    <a:pt x="264" y="19"/>
                  </a:cubicBezTo>
                  <a:cubicBezTo>
                    <a:pt x="251" y="7"/>
                    <a:pt x="234" y="0"/>
                    <a:pt x="2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0" y="469"/>
                    <a:pt x="11" y="480"/>
                    <a:pt x="24" y="480"/>
                  </a:cubicBezTo>
                  <a:cubicBezTo>
                    <a:pt x="504" y="480"/>
                    <a:pt x="504" y="480"/>
                    <a:pt x="504" y="480"/>
                  </a:cubicBezTo>
                  <a:cubicBezTo>
                    <a:pt x="517" y="480"/>
                    <a:pt x="528" y="469"/>
                    <a:pt x="528" y="456"/>
                  </a:cubicBezTo>
                  <a:cubicBezTo>
                    <a:pt x="528" y="24"/>
                    <a:pt x="528" y="24"/>
                    <a:pt x="528" y="24"/>
                  </a:cubicBezTo>
                  <a:cubicBezTo>
                    <a:pt x="528" y="11"/>
                    <a:pt x="517" y="0"/>
                    <a:pt x="504" y="0"/>
                  </a:cubicBezTo>
                  <a:close/>
                  <a:moveTo>
                    <a:pt x="48" y="432"/>
                  </a:moveTo>
                  <a:cubicBezTo>
                    <a:pt x="48" y="384"/>
                    <a:pt x="48" y="384"/>
                    <a:pt x="48" y="384"/>
                  </a:cubicBezTo>
                  <a:cubicBezTo>
                    <a:pt x="168" y="384"/>
                    <a:pt x="168" y="384"/>
                    <a:pt x="168" y="384"/>
                  </a:cubicBezTo>
                  <a:cubicBezTo>
                    <a:pt x="198" y="384"/>
                    <a:pt x="226" y="403"/>
                    <a:pt x="236" y="432"/>
                  </a:cubicBezTo>
                  <a:lnTo>
                    <a:pt x="48" y="432"/>
                  </a:lnTo>
                  <a:close/>
                  <a:moveTo>
                    <a:pt x="240" y="361"/>
                  </a:moveTo>
                  <a:cubicBezTo>
                    <a:pt x="219" y="345"/>
                    <a:pt x="194" y="336"/>
                    <a:pt x="168" y="336"/>
                  </a:cubicBezTo>
                  <a:cubicBezTo>
                    <a:pt x="48" y="336"/>
                    <a:pt x="48" y="336"/>
                    <a:pt x="48" y="336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29" y="48"/>
                    <a:pt x="240" y="59"/>
                    <a:pt x="240" y="72"/>
                  </a:cubicBezTo>
                  <a:lnTo>
                    <a:pt x="240" y="361"/>
                  </a:lnTo>
                  <a:close/>
                  <a:moveTo>
                    <a:pt x="480" y="432"/>
                  </a:moveTo>
                  <a:cubicBezTo>
                    <a:pt x="292" y="432"/>
                    <a:pt x="292" y="432"/>
                    <a:pt x="292" y="432"/>
                  </a:cubicBezTo>
                  <a:cubicBezTo>
                    <a:pt x="302" y="403"/>
                    <a:pt x="330" y="384"/>
                    <a:pt x="360" y="384"/>
                  </a:cubicBezTo>
                  <a:cubicBezTo>
                    <a:pt x="480" y="384"/>
                    <a:pt x="480" y="384"/>
                    <a:pt x="480" y="384"/>
                  </a:cubicBezTo>
                  <a:lnTo>
                    <a:pt x="480" y="432"/>
                  </a:lnTo>
                  <a:close/>
                  <a:moveTo>
                    <a:pt x="480" y="336"/>
                  </a:moveTo>
                  <a:cubicBezTo>
                    <a:pt x="360" y="336"/>
                    <a:pt x="360" y="336"/>
                    <a:pt x="360" y="336"/>
                  </a:cubicBezTo>
                  <a:cubicBezTo>
                    <a:pt x="334" y="336"/>
                    <a:pt x="309" y="345"/>
                    <a:pt x="288" y="361"/>
                  </a:cubicBezTo>
                  <a:cubicBezTo>
                    <a:pt x="288" y="72"/>
                    <a:pt x="288" y="72"/>
                    <a:pt x="288" y="72"/>
                  </a:cubicBezTo>
                  <a:cubicBezTo>
                    <a:pt x="288" y="59"/>
                    <a:pt x="299" y="48"/>
                    <a:pt x="312" y="48"/>
                  </a:cubicBezTo>
                  <a:cubicBezTo>
                    <a:pt x="480" y="48"/>
                    <a:pt x="480" y="48"/>
                    <a:pt x="480" y="48"/>
                  </a:cubicBezTo>
                  <a:lnTo>
                    <a:pt x="480" y="336"/>
                  </a:lnTo>
                  <a:close/>
                  <a:moveTo>
                    <a:pt x="480" y="336"/>
                  </a:moveTo>
                  <a:cubicBezTo>
                    <a:pt x="480" y="336"/>
                    <a:pt x="480" y="336"/>
                    <a:pt x="480" y="3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3" name="Rectangle 47">
              <a:extLst>
                <a:ext uri="{FF2B5EF4-FFF2-40B4-BE49-F238E27FC236}">
                  <a16:creationId xmlns:a16="http://schemas.microsoft.com/office/drawing/2014/main" id="{37AD7102-D589-4060-BF2F-D1C6F8B59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" y="879"/>
              <a:ext cx="205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4" name="Rectangle 48">
              <a:extLst>
                <a:ext uri="{FF2B5EF4-FFF2-40B4-BE49-F238E27FC236}">
                  <a16:creationId xmlns:a16="http://schemas.microsoft.com/office/drawing/2014/main" id="{EFB41D9D-6585-4DB3-AA33-6937D6F99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" y="1084"/>
              <a:ext cx="205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5" name="Rectangle 49">
              <a:extLst>
                <a:ext uri="{FF2B5EF4-FFF2-40B4-BE49-F238E27FC236}">
                  <a16:creationId xmlns:a16="http://schemas.microsoft.com/office/drawing/2014/main" id="{2FE38D73-B394-41B3-B89B-23A0E311F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6" y="879"/>
              <a:ext cx="205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6" name="Rectangle 50">
              <a:extLst>
                <a:ext uri="{FF2B5EF4-FFF2-40B4-BE49-F238E27FC236}">
                  <a16:creationId xmlns:a16="http://schemas.microsoft.com/office/drawing/2014/main" id="{E62592C2-54B3-4A32-AF8E-467C901A6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6" y="1084"/>
              <a:ext cx="205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7" name="Rectangle 51">
              <a:extLst>
                <a:ext uri="{FF2B5EF4-FFF2-40B4-BE49-F238E27FC236}">
                  <a16:creationId xmlns:a16="http://schemas.microsoft.com/office/drawing/2014/main" id="{02F357DF-7C0B-43D7-B5F1-D75C68D00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1955"/>
              <a:ext cx="616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8" name="Rectangle 52">
              <a:extLst>
                <a:ext uri="{FF2B5EF4-FFF2-40B4-BE49-F238E27FC236}">
                  <a16:creationId xmlns:a16="http://schemas.microsoft.com/office/drawing/2014/main" id="{12A6BA5A-8AD3-4DF7-B94B-4AFB74D93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160"/>
              <a:ext cx="616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9" name="Rectangle 53">
              <a:extLst>
                <a:ext uri="{FF2B5EF4-FFF2-40B4-BE49-F238E27FC236}">
                  <a16:creationId xmlns:a16="http://schemas.microsoft.com/office/drawing/2014/main" id="{7144F673-43C1-4C38-9572-52EF380AE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365"/>
              <a:ext cx="616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170" name="Group 56">
            <a:extLst>
              <a:ext uri="{FF2B5EF4-FFF2-40B4-BE49-F238E27FC236}">
                <a16:creationId xmlns:a16="http://schemas.microsoft.com/office/drawing/2014/main" id="{D29D4A2A-4E3D-4E40-AA08-F3A2FE512C0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71921" y="2122547"/>
            <a:ext cx="283173" cy="282995"/>
            <a:chOff x="2250" y="571"/>
            <a:chExt cx="3180" cy="3178"/>
          </a:xfrm>
          <a:solidFill>
            <a:srgbClr val="0057FF"/>
          </a:solidFill>
        </p:grpSpPr>
        <p:sp>
          <p:nvSpPr>
            <p:cNvPr id="171" name="Freeform 57">
              <a:extLst>
                <a:ext uri="{FF2B5EF4-FFF2-40B4-BE49-F238E27FC236}">
                  <a16:creationId xmlns:a16="http://schemas.microsoft.com/office/drawing/2014/main" id="{78FC6C10-3768-4BB2-A05D-1B6224C659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0" y="571"/>
              <a:ext cx="3180" cy="1948"/>
            </a:xfrm>
            <a:custGeom>
              <a:avLst/>
              <a:gdLst>
                <a:gd name="T0" fmla="*/ 1238 w 1488"/>
                <a:gd name="T1" fmla="*/ 572 h 912"/>
                <a:gd name="T2" fmla="*/ 1296 w 1488"/>
                <a:gd name="T3" fmla="*/ 456 h 912"/>
                <a:gd name="T4" fmla="*/ 1381 w 1488"/>
                <a:gd name="T5" fmla="*/ 276 h 912"/>
                <a:gd name="T6" fmla="*/ 1119 w 1488"/>
                <a:gd name="T7" fmla="*/ 0 h 912"/>
                <a:gd name="T8" fmla="*/ 915 w 1488"/>
                <a:gd name="T9" fmla="*/ 96 h 912"/>
                <a:gd name="T10" fmla="*/ 281 w 1488"/>
                <a:gd name="T11" fmla="*/ 720 h 912"/>
                <a:gd name="T12" fmla="*/ 0 w 1488"/>
                <a:gd name="T13" fmla="*/ 912 h 912"/>
                <a:gd name="T14" fmla="*/ 1334 w 1488"/>
                <a:gd name="T15" fmla="*/ 621 h 912"/>
                <a:gd name="T16" fmla="*/ 415 w 1488"/>
                <a:gd name="T17" fmla="*/ 864 h 912"/>
                <a:gd name="T18" fmla="*/ 679 w 1488"/>
                <a:gd name="T19" fmla="*/ 720 h 912"/>
                <a:gd name="T20" fmla="*/ 768 w 1488"/>
                <a:gd name="T21" fmla="*/ 864 h 912"/>
                <a:gd name="T22" fmla="*/ 816 w 1488"/>
                <a:gd name="T23" fmla="*/ 810 h 912"/>
                <a:gd name="T24" fmla="*/ 1043 w 1488"/>
                <a:gd name="T25" fmla="*/ 864 h 912"/>
                <a:gd name="T26" fmla="*/ 1039 w 1488"/>
                <a:gd name="T27" fmla="*/ 630 h 912"/>
                <a:gd name="T28" fmla="*/ 1000 w 1488"/>
                <a:gd name="T29" fmla="*/ 654 h 912"/>
                <a:gd name="T30" fmla="*/ 1121 w 1488"/>
                <a:gd name="T31" fmla="*/ 720 h 912"/>
                <a:gd name="T32" fmla="*/ 1144 w 1488"/>
                <a:gd name="T33" fmla="*/ 692 h 912"/>
                <a:gd name="T34" fmla="*/ 1069 w 1488"/>
                <a:gd name="T35" fmla="*/ 806 h 912"/>
                <a:gd name="T36" fmla="*/ 1079 w 1488"/>
                <a:gd name="T37" fmla="*/ 746 h 912"/>
                <a:gd name="T38" fmla="*/ 1148 w 1488"/>
                <a:gd name="T39" fmla="*/ 864 h 912"/>
                <a:gd name="T40" fmla="*/ 1177 w 1488"/>
                <a:gd name="T41" fmla="*/ 746 h 912"/>
                <a:gd name="T42" fmla="*/ 1187 w 1488"/>
                <a:gd name="T43" fmla="*/ 806 h 912"/>
                <a:gd name="T44" fmla="*/ 1234 w 1488"/>
                <a:gd name="T45" fmla="*/ 702 h 912"/>
                <a:gd name="T46" fmla="*/ 1256 w 1488"/>
                <a:gd name="T47" fmla="*/ 654 h 912"/>
                <a:gd name="T48" fmla="*/ 1128 w 1488"/>
                <a:gd name="T49" fmla="*/ 621 h 912"/>
                <a:gd name="T50" fmla="*/ 1073 w 1488"/>
                <a:gd name="T51" fmla="*/ 542 h 912"/>
                <a:gd name="T52" fmla="*/ 1191 w 1488"/>
                <a:gd name="T53" fmla="*/ 582 h 912"/>
                <a:gd name="T54" fmla="*/ 1008 w 1488"/>
                <a:gd name="T55" fmla="*/ 384 h 912"/>
                <a:gd name="T56" fmla="*/ 1128 w 1488"/>
                <a:gd name="T57" fmla="*/ 264 h 912"/>
                <a:gd name="T58" fmla="*/ 1248 w 1488"/>
                <a:gd name="T59" fmla="*/ 384 h 912"/>
                <a:gd name="T60" fmla="*/ 1296 w 1488"/>
                <a:gd name="T61" fmla="*/ 384 h 912"/>
                <a:gd name="T62" fmla="*/ 1296 w 1488"/>
                <a:gd name="T63" fmla="*/ 408 h 912"/>
                <a:gd name="T64" fmla="*/ 1004 w 1488"/>
                <a:gd name="T65" fmla="*/ 109 h 912"/>
                <a:gd name="T66" fmla="*/ 1344 w 1488"/>
                <a:gd name="T67" fmla="*/ 210 h 912"/>
                <a:gd name="T68" fmla="*/ 1296 w 1488"/>
                <a:gd name="T69" fmla="*/ 264 h 912"/>
                <a:gd name="T70" fmla="*/ 1128 w 1488"/>
                <a:gd name="T71" fmla="*/ 216 h 912"/>
                <a:gd name="T72" fmla="*/ 1152 w 1488"/>
                <a:gd name="T73" fmla="*/ 168 h 912"/>
                <a:gd name="T74" fmla="*/ 1059 w 1488"/>
                <a:gd name="T75" fmla="*/ 173 h 912"/>
                <a:gd name="T76" fmla="*/ 960 w 1488"/>
                <a:gd name="T77" fmla="*/ 264 h 912"/>
                <a:gd name="T78" fmla="*/ 964 w 1488"/>
                <a:gd name="T79" fmla="*/ 126 h 912"/>
                <a:gd name="T80" fmla="*/ 962 w 1488"/>
                <a:gd name="T81" fmla="*/ 408 h 912"/>
                <a:gd name="T82" fmla="*/ 960 w 1488"/>
                <a:gd name="T83" fmla="*/ 312 h 912"/>
                <a:gd name="T84" fmla="*/ 864 w 1488"/>
                <a:gd name="T85" fmla="*/ 192 h 912"/>
                <a:gd name="T86" fmla="*/ 960 w 1488"/>
                <a:gd name="T87" fmla="*/ 456 h 912"/>
                <a:gd name="T88" fmla="*/ 1018 w 1488"/>
                <a:gd name="T89" fmla="*/ 572 h 912"/>
                <a:gd name="T90" fmla="*/ 827 w 1488"/>
                <a:gd name="T91" fmla="*/ 672 h 912"/>
                <a:gd name="T92" fmla="*/ 331 w 1488"/>
                <a:gd name="T93" fmla="*/ 720 h 912"/>
                <a:gd name="T94" fmla="*/ 295 w 1488"/>
                <a:gd name="T95" fmla="*/ 864 h 912"/>
                <a:gd name="T96" fmla="*/ 1213 w 1488"/>
                <a:gd name="T97" fmla="*/ 864 h 912"/>
                <a:gd name="T98" fmla="*/ 1440 w 1488"/>
                <a:gd name="T99" fmla="*/ 810 h 912"/>
                <a:gd name="T100" fmla="*/ 1440 w 1488"/>
                <a:gd name="T101" fmla="*/ 864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88" h="912">
                  <a:moveTo>
                    <a:pt x="1334" y="621"/>
                  </a:moveTo>
                  <a:cubicBezTo>
                    <a:pt x="1276" y="610"/>
                    <a:pt x="1276" y="610"/>
                    <a:pt x="1276" y="610"/>
                  </a:cubicBezTo>
                  <a:cubicBezTo>
                    <a:pt x="1257" y="606"/>
                    <a:pt x="1242" y="591"/>
                    <a:pt x="1238" y="572"/>
                  </a:cubicBezTo>
                  <a:cubicBezTo>
                    <a:pt x="1227" y="519"/>
                    <a:pt x="1227" y="519"/>
                    <a:pt x="1227" y="519"/>
                  </a:cubicBezTo>
                  <a:cubicBezTo>
                    <a:pt x="1250" y="503"/>
                    <a:pt x="1268" y="481"/>
                    <a:pt x="1280" y="456"/>
                  </a:cubicBezTo>
                  <a:cubicBezTo>
                    <a:pt x="1296" y="456"/>
                    <a:pt x="1296" y="456"/>
                    <a:pt x="1296" y="456"/>
                  </a:cubicBezTo>
                  <a:cubicBezTo>
                    <a:pt x="1349" y="456"/>
                    <a:pt x="1392" y="413"/>
                    <a:pt x="1392" y="360"/>
                  </a:cubicBezTo>
                  <a:cubicBezTo>
                    <a:pt x="1392" y="338"/>
                    <a:pt x="1385" y="319"/>
                    <a:pt x="1372" y="303"/>
                  </a:cubicBezTo>
                  <a:cubicBezTo>
                    <a:pt x="1381" y="276"/>
                    <a:pt x="1381" y="276"/>
                    <a:pt x="1381" y="276"/>
                  </a:cubicBezTo>
                  <a:cubicBezTo>
                    <a:pt x="1388" y="255"/>
                    <a:pt x="1392" y="232"/>
                    <a:pt x="1392" y="210"/>
                  </a:cubicBezTo>
                  <a:cubicBezTo>
                    <a:pt x="1392" y="94"/>
                    <a:pt x="1298" y="0"/>
                    <a:pt x="1182" y="0"/>
                  </a:cubicBezTo>
                  <a:cubicBezTo>
                    <a:pt x="1119" y="0"/>
                    <a:pt x="1119" y="0"/>
                    <a:pt x="1119" y="0"/>
                  </a:cubicBezTo>
                  <a:cubicBezTo>
                    <a:pt x="1059" y="0"/>
                    <a:pt x="1005" y="28"/>
                    <a:pt x="970" y="75"/>
                  </a:cubicBezTo>
                  <a:cubicBezTo>
                    <a:pt x="952" y="79"/>
                    <a:pt x="952" y="79"/>
                    <a:pt x="952" y="79"/>
                  </a:cubicBezTo>
                  <a:cubicBezTo>
                    <a:pt x="938" y="83"/>
                    <a:pt x="926" y="88"/>
                    <a:pt x="915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8" y="720"/>
                    <a:pt x="48" y="720"/>
                    <a:pt x="48" y="720"/>
                  </a:cubicBezTo>
                  <a:cubicBezTo>
                    <a:pt x="281" y="720"/>
                    <a:pt x="281" y="720"/>
                    <a:pt x="281" y="720"/>
                  </a:cubicBezTo>
                  <a:cubicBezTo>
                    <a:pt x="245" y="864"/>
                    <a:pt x="245" y="864"/>
                    <a:pt x="245" y="864"/>
                  </a:cubicBezTo>
                  <a:cubicBezTo>
                    <a:pt x="0" y="864"/>
                    <a:pt x="0" y="864"/>
                    <a:pt x="0" y="864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1488" y="912"/>
                    <a:pt x="1488" y="912"/>
                    <a:pt x="1488" y="912"/>
                  </a:cubicBezTo>
                  <a:cubicBezTo>
                    <a:pt x="1488" y="810"/>
                    <a:pt x="1488" y="810"/>
                    <a:pt x="1488" y="810"/>
                  </a:cubicBezTo>
                  <a:cubicBezTo>
                    <a:pt x="1488" y="719"/>
                    <a:pt x="1423" y="639"/>
                    <a:pt x="1334" y="621"/>
                  </a:cubicBezTo>
                  <a:close/>
                  <a:moveTo>
                    <a:pt x="629" y="720"/>
                  </a:moveTo>
                  <a:cubicBezTo>
                    <a:pt x="665" y="864"/>
                    <a:pt x="665" y="864"/>
                    <a:pt x="665" y="864"/>
                  </a:cubicBezTo>
                  <a:cubicBezTo>
                    <a:pt x="415" y="864"/>
                    <a:pt x="415" y="864"/>
                    <a:pt x="415" y="864"/>
                  </a:cubicBezTo>
                  <a:cubicBezTo>
                    <a:pt x="451" y="720"/>
                    <a:pt x="451" y="720"/>
                    <a:pt x="451" y="720"/>
                  </a:cubicBezTo>
                  <a:lnTo>
                    <a:pt x="629" y="720"/>
                  </a:lnTo>
                  <a:close/>
                  <a:moveTo>
                    <a:pt x="679" y="720"/>
                  </a:moveTo>
                  <a:cubicBezTo>
                    <a:pt x="791" y="720"/>
                    <a:pt x="791" y="720"/>
                    <a:pt x="791" y="720"/>
                  </a:cubicBezTo>
                  <a:cubicBezTo>
                    <a:pt x="776" y="747"/>
                    <a:pt x="768" y="778"/>
                    <a:pt x="768" y="810"/>
                  </a:cubicBezTo>
                  <a:cubicBezTo>
                    <a:pt x="768" y="864"/>
                    <a:pt x="768" y="864"/>
                    <a:pt x="768" y="864"/>
                  </a:cubicBezTo>
                  <a:cubicBezTo>
                    <a:pt x="715" y="864"/>
                    <a:pt x="715" y="864"/>
                    <a:pt x="715" y="864"/>
                  </a:cubicBezTo>
                  <a:lnTo>
                    <a:pt x="679" y="720"/>
                  </a:lnTo>
                  <a:close/>
                  <a:moveTo>
                    <a:pt x="816" y="810"/>
                  </a:moveTo>
                  <a:cubicBezTo>
                    <a:pt x="816" y="741"/>
                    <a:pt x="865" y="682"/>
                    <a:pt x="932" y="669"/>
                  </a:cubicBezTo>
                  <a:cubicBezTo>
                    <a:pt x="952" y="664"/>
                    <a:pt x="952" y="664"/>
                    <a:pt x="952" y="664"/>
                  </a:cubicBezTo>
                  <a:cubicBezTo>
                    <a:pt x="1043" y="864"/>
                    <a:pt x="1043" y="864"/>
                    <a:pt x="1043" y="864"/>
                  </a:cubicBezTo>
                  <a:cubicBezTo>
                    <a:pt x="816" y="864"/>
                    <a:pt x="816" y="864"/>
                    <a:pt x="816" y="864"/>
                  </a:cubicBezTo>
                  <a:lnTo>
                    <a:pt x="816" y="810"/>
                  </a:lnTo>
                  <a:close/>
                  <a:moveTo>
                    <a:pt x="1039" y="630"/>
                  </a:moveTo>
                  <a:cubicBezTo>
                    <a:pt x="1084" y="653"/>
                    <a:pt x="1084" y="653"/>
                    <a:pt x="1084" y="653"/>
                  </a:cubicBezTo>
                  <a:cubicBezTo>
                    <a:pt x="1022" y="702"/>
                    <a:pt x="1022" y="702"/>
                    <a:pt x="1022" y="702"/>
                  </a:cubicBezTo>
                  <a:cubicBezTo>
                    <a:pt x="1000" y="654"/>
                    <a:pt x="1000" y="654"/>
                    <a:pt x="1000" y="654"/>
                  </a:cubicBezTo>
                  <a:cubicBezTo>
                    <a:pt x="1015" y="649"/>
                    <a:pt x="1028" y="641"/>
                    <a:pt x="1039" y="630"/>
                  </a:cubicBezTo>
                  <a:close/>
                  <a:moveTo>
                    <a:pt x="1135" y="720"/>
                  </a:moveTo>
                  <a:cubicBezTo>
                    <a:pt x="1121" y="720"/>
                    <a:pt x="1121" y="720"/>
                    <a:pt x="1121" y="720"/>
                  </a:cubicBezTo>
                  <a:cubicBezTo>
                    <a:pt x="1112" y="692"/>
                    <a:pt x="1112" y="692"/>
                    <a:pt x="1112" y="692"/>
                  </a:cubicBezTo>
                  <a:cubicBezTo>
                    <a:pt x="1128" y="679"/>
                    <a:pt x="1128" y="679"/>
                    <a:pt x="1128" y="679"/>
                  </a:cubicBezTo>
                  <a:cubicBezTo>
                    <a:pt x="1144" y="692"/>
                    <a:pt x="1144" y="692"/>
                    <a:pt x="1144" y="692"/>
                  </a:cubicBezTo>
                  <a:lnTo>
                    <a:pt x="1135" y="720"/>
                  </a:lnTo>
                  <a:close/>
                  <a:moveTo>
                    <a:pt x="1079" y="746"/>
                  </a:moveTo>
                  <a:cubicBezTo>
                    <a:pt x="1069" y="806"/>
                    <a:pt x="1069" y="806"/>
                    <a:pt x="1069" y="806"/>
                  </a:cubicBezTo>
                  <a:cubicBezTo>
                    <a:pt x="1042" y="747"/>
                    <a:pt x="1042" y="747"/>
                    <a:pt x="1042" y="747"/>
                  </a:cubicBezTo>
                  <a:cubicBezTo>
                    <a:pt x="1072" y="724"/>
                    <a:pt x="1072" y="724"/>
                    <a:pt x="1072" y="724"/>
                  </a:cubicBezTo>
                  <a:lnTo>
                    <a:pt x="1079" y="746"/>
                  </a:lnTo>
                  <a:close/>
                  <a:moveTo>
                    <a:pt x="1124" y="768"/>
                  </a:moveTo>
                  <a:cubicBezTo>
                    <a:pt x="1132" y="768"/>
                    <a:pt x="1132" y="768"/>
                    <a:pt x="1132" y="768"/>
                  </a:cubicBezTo>
                  <a:cubicBezTo>
                    <a:pt x="1148" y="864"/>
                    <a:pt x="1148" y="864"/>
                    <a:pt x="1148" y="864"/>
                  </a:cubicBezTo>
                  <a:cubicBezTo>
                    <a:pt x="1108" y="864"/>
                    <a:pt x="1108" y="864"/>
                    <a:pt x="1108" y="864"/>
                  </a:cubicBezTo>
                  <a:lnTo>
                    <a:pt x="1124" y="768"/>
                  </a:lnTo>
                  <a:close/>
                  <a:moveTo>
                    <a:pt x="1177" y="746"/>
                  </a:moveTo>
                  <a:cubicBezTo>
                    <a:pt x="1184" y="724"/>
                    <a:pt x="1184" y="724"/>
                    <a:pt x="1184" y="724"/>
                  </a:cubicBezTo>
                  <a:cubicBezTo>
                    <a:pt x="1214" y="747"/>
                    <a:pt x="1214" y="747"/>
                    <a:pt x="1214" y="747"/>
                  </a:cubicBezTo>
                  <a:cubicBezTo>
                    <a:pt x="1187" y="806"/>
                    <a:pt x="1187" y="806"/>
                    <a:pt x="1187" y="806"/>
                  </a:cubicBezTo>
                  <a:lnTo>
                    <a:pt x="1177" y="746"/>
                  </a:lnTo>
                  <a:close/>
                  <a:moveTo>
                    <a:pt x="1256" y="654"/>
                  </a:moveTo>
                  <a:cubicBezTo>
                    <a:pt x="1234" y="702"/>
                    <a:pt x="1234" y="702"/>
                    <a:pt x="1234" y="702"/>
                  </a:cubicBezTo>
                  <a:cubicBezTo>
                    <a:pt x="1172" y="653"/>
                    <a:pt x="1172" y="653"/>
                    <a:pt x="1172" y="653"/>
                  </a:cubicBezTo>
                  <a:cubicBezTo>
                    <a:pt x="1217" y="630"/>
                    <a:pt x="1217" y="630"/>
                    <a:pt x="1217" y="630"/>
                  </a:cubicBezTo>
                  <a:cubicBezTo>
                    <a:pt x="1228" y="641"/>
                    <a:pt x="1241" y="649"/>
                    <a:pt x="1256" y="654"/>
                  </a:cubicBezTo>
                  <a:close/>
                  <a:moveTo>
                    <a:pt x="1191" y="582"/>
                  </a:moveTo>
                  <a:cubicBezTo>
                    <a:pt x="1192" y="584"/>
                    <a:pt x="1192" y="586"/>
                    <a:pt x="1193" y="589"/>
                  </a:cubicBezTo>
                  <a:cubicBezTo>
                    <a:pt x="1128" y="621"/>
                    <a:pt x="1128" y="621"/>
                    <a:pt x="1128" y="621"/>
                  </a:cubicBezTo>
                  <a:cubicBezTo>
                    <a:pt x="1063" y="589"/>
                    <a:pt x="1063" y="589"/>
                    <a:pt x="1063" y="589"/>
                  </a:cubicBezTo>
                  <a:cubicBezTo>
                    <a:pt x="1064" y="586"/>
                    <a:pt x="1064" y="584"/>
                    <a:pt x="1065" y="582"/>
                  </a:cubicBezTo>
                  <a:cubicBezTo>
                    <a:pt x="1073" y="542"/>
                    <a:pt x="1073" y="542"/>
                    <a:pt x="1073" y="542"/>
                  </a:cubicBezTo>
                  <a:cubicBezTo>
                    <a:pt x="1090" y="549"/>
                    <a:pt x="1109" y="552"/>
                    <a:pt x="1128" y="552"/>
                  </a:cubicBezTo>
                  <a:cubicBezTo>
                    <a:pt x="1147" y="552"/>
                    <a:pt x="1166" y="549"/>
                    <a:pt x="1183" y="542"/>
                  </a:cubicBezTo>
                  <a:lnTo>
                    <a:pt x="1191" y="582"/>
                  </a:lnTo>
                  <a:close/>
                  <a:moveTo>
                    <a:pt x="1248" y="384"/>
                  </a:moveTo>
                  <a:cubicBezTo>
                    <a:pt x="1248" y="450"/>
                    <a:pt x="1194" y="504"/>
                    <a:pt x="1128" y="504"/>
                  </a:cubicBezTo>
                  <a:cubicBezTo>
                    <a:pt x="1062" y="504"/>
                    <a:pt x="1008" y="450"/>
                    <a:pt x="1008" y="384"/>
                  </a:cubicBezTo>
                  <a:cubicBezTo>
                    <a:pt x="1008" y="291"/>
                    <a:pt x="1008" y="291"/>
                    <a:pt x="1008" y="291"/>
                  </a:cubicBezTo>
                  <a:cubicBezTo>
                    <a:pt x="1008" y="258"/>
                    <a:pt x="1030" y="229"/>
                    <a:pt x="1062" y="221"/>
                  </a:cubicBezTo>
                  <a:cubicBezTo>
                    <a:pt x="1073" y="246"/>
                    <a:pt x="1099" y="264"/>
                    <a:pt x="1128" y="264"/>
                  </a:cubicBezTo>
                  <a:cubicBezTo>
                    <a:pt x="1224" y="264"/>
                    <a:pt x="1224" y="264"/>
                    <a:pt x="1224" y="264"/>
                  </a:cubicBezTo>
                  <a:cubicBezTo>
                    <a:pt x="1237" y="264"/>
                    <a:pt x="1248" y="275"/>
                    <a:pt x="1248" y="288"/>
                  </a:cubicBezTo>
                  <a:lnTo>
                    <a:pt x="1248" y="384"/>
                  </a:lnTo>
                  <a:close/>
                  <a:moveTo>
                    <a:pt x="1296" y="408"/>
                  </a:moveTo>
                  <a:cubicBezTo>
                    <a:pt x="1294" y="408"/>
                    <a:pt x="1294" y="408"/>
                    <a:pt x="1294" y="408"/>
                  </a:cubicBezTo>
                  <a:cubicBezTo>
                    <a:pt x="1295" y="400"/>
                    <a:pt x="1296" y="392"/>
                    <a:pt x="1296" y="384"/>
                  </a:cubicBezTo>
                  <a:cubicBezTo>
                    <a:pt x="1296" y="312"/>
                    <a:pt x="1296" y="312"/>
                    <a:pt x="1296" y="312"/>
                  </a:cubicBezTo>
                  <a:cubicBezTo>
                    <a:pt x="1322" y="312"/>
                    <a:pt x="1344" y="334"/>
                    <a:pt x="1344" y="360"/>
                  </a:cubicBezTo>
                  <a:cubicBezTo>
                    <a:pt x="1344" y="386"/>
                    <a:pt x="1322" y="408"/>
                    <a:pt x="1296" y="408"/>
                  </a:cubicBezTo>
                  <a:close/>
                  <a:moveTo>
                    <a:pt x="964" y="126"/>
                  </a:moveTo>
                  <a:cubicBezTo>
                    <a:pt x="999" y="117"/>
                    <a:pt x="999" y="117"/>
                    <a:pt x="999" y="117"/>
                  </a:cubicBezTo>
                  <a:cubicBezTo>
                    <a:pt x="1004" y="109"/>
                    <a:pt x="1004" y="109"/>
                    <a:pt x="1004" y="109"/>
                  </a:cubicBezTo>
                  <a:cubicBezTo>
                    <a:pt x="1030" y="71"/>
                    <a:pt x="1072" y="48"/>
                    <a:pt x="1119" y="48"/>
                  </a:cubicBezTo>
                  <a:cubicBezTo>
                    <a:pt x="1182" y="48"/>
                    <a:pt x="1182" y="48"/>
                    <a:pt x="1182" y="48"/>
                  </a:cubicBezTo>
                  <a:cubicBezTo>
                    <a:pt x="1271" y="48"/>
                    <a:pt x="1344" y="121"/>
                    <a:pt x="1344" y="210"/>
                  </a:cubicBezTo>
                  <a:cubicBezTo>
                    <a:pt x="1344" y="227"/>
                    <a:pt x="1341" y="244"/>
                    <a:pt x="1336" y="261"/>
                  </a:cubicBezTo>
                  <a:cubicBezTo>
                    <a:pt x="1332" y="271"/>
                    <a:pt x="1332" y="271"/>
                    <a:pt x="1332" y="271"/>
                  </a:cubicBezTo>
                  <a:cubicBezTo>
                    <a:pt x="1321" y="267"/>
                    <a:pt x="1309" y="264"/>
                    <a:pt x="1296" y="264"/>
                  </a:cubicBezTo>
                  <a:cubicBezTo>
                    <a:pt x="1292" y="264"/>
                    <a:pt x="1292" y="264"/>
                    <a:pt x="1292" y="264"/>
                  </a:cubicBezTo>
                  <a:cubicBezTo>
                    <a:pt x="1282" y="236"/>
                    <a:pt x="1255" y="216"/>
                    <a:pt x="1224" y="216"/>
                  </a:cubicBezTo>
                  <a:cubicBezTo>
                    <a:pt x="1128" y="216"/>
                    <a:pt x="1128" y="216"/>
                    <a:pt x="1128" y="216"/>
                  </a:cubicBezTo>
                  <a:cubicBezTo>
                    <a:pt x="1115" y="216"/>
                    <a:pt x="1104" y="205"/>
                    <a:pt x="1104" y="192"/>
                  </a:cubicBezTo>
                  <a:cubicBezTo>
                    <a:pt x="1104" y="179"/>
                    <a:pt x="1115" y="168"/>
                    <a:pt x="1128" y="168"/>
                  </a:cubicBezTo>
                  <a:cubicBezTo>
                    <a:pt x="1152" y="168"/>
                    <a:pt x="1152" y="168"/>
                    <a:pt x="1152" y="168"/>
                  </a:cubicBezTo>
                  <a:cubicBezTo>
                    <a:pt x="1152" y="120"/>
                    <a:pt x="1152" y="120"/>
                    <a:pt x="1152" y="120"/>
                  </a:cubicBezTo>
                  <a:cubicBezTo>
                    <a:pt x="1128" y="120"/>
                    <a:pt x="1128" y="120"/>
                    <a:pt x="1128" y="120"/>
                  </a:cubicBezTo>
                  <a:cubicBezTo>
                    <a:pt x="1095" y="120"/>
                    <a:pt x="1067" y="142"/>
                    <a:pt x="1059" y="173"/>
                  </a:cubicBezTo>
                  <a:cubicBezTo>
                    <a:pt x="1051" y="175"/>
                    <a:pt x="1051" y="175"/>
                    <a:pt x="1051" y="175"/>
                  </a:cubicBezTo>
                  <a:cubicBezTo>
                    <a:pt x="1006" y="186"/>
                    <a:pt x="973" y="221"/>
                    <a:pt x="963" y="264"/>
                  </a:cubicBezTo>
                  <a:cubicBezTo>
                    <a:pt x="960" y="264"/>
                    <a:pt x="960" y="264"/>
                    <a:pt x="960" y="264"/>
                  </a:cubicBezTo>
                  <a:cubicBezTo>
                    <a:pt x="948" y="264"/>
                    <a:pt x="937" y="266"/>
                    <a:pt x="926" y="271"/>
                  </a:cubicBezTo>
                  <a:cubicBezTo>
                    <a:pt x="920" y="248"/>
                    <a:pt x="912" y="217"/>
                    <a:pt x="912" y="192"/>
                  </a:cubicBezTo>
                  <a:cubicBezTo>
                    <a:pt x="912" y="161"/>
                    <a:pt x="933" y="133"/>
                    <a:pt x="964" y="126"/>
                  </a:cubicBezTo>
                  <a:close/>
                  <a:moveTo>
                    <a:pt x="960" y="312"/>
                  </a:moveTo>
                  <a:cubicBezTo>
                    <a:pt x="960" y="384"/>
                    <a:pt x="960" y="384"/>
                    <a:pt x="960" y="384"/>
                  </a:cubicBezTo>
                  <a:cubicBezTo>
                    <a:pt x="960" y="392"/>
                    <a:pt x="961" y="400"/>
                    <a:pt x="962" y="408"/>
                  </a:cubicBezTo>
                  <a:cubicBezTo>
                    <a:pt x="960" y="408"/>
                    <a:pt x="960" y="408"/>
                    <a:pt x="960" y="408"/>
                  </a:cubicBezTo>
                  <a:cubicBezTo>
                    <a:pt x="934" y="408"/>
                    <a:pt x="912" y="386"/>
                    <a:pt x="912" y="360"/>
                  </a:cubicBezTo>
                  <a:cubicBezTo>
                    <a:pt x="912" y="334"/>
                    <a:pt x="934" y="312"/>
                    <a:pt x="960" y="312"/>
                  </a:cubicBezTo>
                  <a:close/>
                  <a:moveTo>
                    <a:pt x="96" y="144"/>
                  </a:moveTo>
                  <a:cubicBezTo>
                    <a:pt x="875" y="144"/>
                    <a:pt x="875" y="144"/>
                    <a:pt x="875" y="144"/>
                  </a:cubicBezTo>
                  <a:cubicBezTo>
                    <a:pt x="868" y="159"/>
                    <a:pt x="864" y="175"/>
                    <a:pt x="864" y="192"/>
                  </a:cubicBezTo>
                  <a:cubicBezTo>
                    <a:pt x="864" y="231"/>
                    <a:pt x="878" y="278"/>
                    <a:pt x="885" y="301"/>
                  </a:cubicBezTo>
                  <a:cubicBezTo>
                    <a:pt x="872" y="317"/>
                    <a:pt x="864" y="338"/>
                    <a:pt x="864" y="360"/>
                  </a:cubicBezTo>
                  <a:cubicBezTo>
                    <a:pt x="864" y="413"/>
                    <a:pt x="907" y="456"/>
                    <a:pt x="960" y="456"/>
                  </a:cubicBezTo>
                  <a:cubicBezTo>
                    <a:pt x="976" y="456"/>
                    <a:pt x="976" y="456"/>
                    <a:pt x="976" y="456"/>
                  </a:cubicBezTo>
                  <a:cubicBezTo>
                    <a:pt x="988" y="481"/>
                    <a:pt x="1006" y="503"/>
                    <a:pt x="1029" y="519"/>
                  </a:cubicBezTo>
                  <a:cubicBezTo>
                    <a:pt x="1018" y="572"/>
                    <a:pt x="1018" y="572"/>
                    <a:pt x="1018" y="572"/>
                  </a:cubicBezTo>
                  <a:cubicBezTo>
                    <a:pt x="1014" y="591"/>
                    <a:pt x="999" y="606"/>
                    <a:pt x="980" y="610"/>
                  </a:cubicBezTo>
                  <a:cubicBezTo>
                    <a:pt x="922" y="621"/>
                    <a:pt x="922" y="621"/>
                    <a:pt x="922" y="621"/>
                  </a:cubicBezTo>
                  <a:cubicBezTo>
                    <a:pt x="885" y="629"/>
                    <a:pt x="852" y="647"/>
                    <a:pt x="827" y="672"/>
                  </a:cubicBezTo>
                  <a:cubicBezTo>
                    <a:pt x="96" y="672"/>
                    <a:pt x="96" y="672"/>
                    <a:pt x="96" y="672"/>
                  </a:cubicBezTo>
                  <a:lnTo>
                    <a:pt x="96" y="144"/>
                  </a:lnTo>
                  <a:close/>
                  <a:moveTo>
                    <a:pt x="331" y="720"/>
                  </a:moveTo>
                  <a:cubicBezTo>
                    <a:pt x="401" y="720"/>
                    <a:pt x="401" y="720"/>
                    <a:pt x="401" y="720"/>
                  </a:cubicBezTo>
                  <a:cubicBezTo>
                    <a:pt x="365" y="864"/>
                    <a:pt x="365" y="864"/>
                    <a:pt x="365" y="864"/>
                  </a:cubicBezTo>
                  <a:cubicBezTo>
                    <a:pt x="295" y="864"/>
                    <a:pt x="295" y="864"/>
                    <a:pt x="295" y="864"/>
                  </a:cubicBezTo>
                  <a:lnTo>
                    <a:pt x="331" y="720"/>
                  </a:lnTo>
                  <a:close/>
                  <a:moveTo>
                    <a:pt x="1440" y="864"/>
                  </a:moveTo>
                  <a:cubicBezTo>
                    <a:pt x="1213" y="864"/>
                    <a:pt x="1213" y="864"/>
                    <a:pt x="1213" y="864"/>
                  </a:cubicBezTo>
                  <a:cubicBezTo>
                    <a:pt x="1304" y="664"/>
                    <a:pt x="1304" y="664"/>
                    <a:pt x="1304" y="664"/>
                  </a:cubicBezTo>
                  <a:cubicBezTo>
                    <a:pt x="1324" y="669"/>
                    <a:pt x="1324" y="669"/>
                    <a:pt x="1324" y="669"/>
                  </a:cubicBezTo>
                  <a:cubicBezTo>
                    <a:pt x="1391" y="682"/>
                    <a:pt x="1440" y="741"/>
                    <a:pt x="1440" y="810"/>
                  </a:cubicBezTo>
                  <a:lnTo>
                    <a:pt x="1440" y="864"/>
                  </a:lnTo>
                  <a:close/>
                  <a:moveTo>
                    <a:pt x="1440" y="864"/>
                  </a:moveTo>
                  <a:cubicBezTo>
                    <a:pt x="1440" y="864"/>
                    <a:pt x="1440" y="864"/>
                    <a:pt x="1440" y="8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72" name="Freeform 58">
              <a:extLst>
                <a:ext uri="{FF2B5EF4-FFF2-40B4-BE49-F238E27FC236}">
                  <a16:creationId xmlns:a16="http://schemas.microsoft.com/office/drawing/2014/main" id="{3248E2CD-D898-4EFB-8E4B-9DBE2769BE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8" y="981"/>
              <a:ext cx="1436" cy="923"/>
            </a:xfrm>
            <a:custGeom>
              <a:avLst/>
              <a:gdLst>
                <a:gd name="T0" fmla="*/ 1436 w 1436"/>
                <a:gd name="T1" fmla="*/ 103 h 923"/>
                <a:gd name="T2" fmla="*/ 820 w 1436"/>
                <a:gd name="T3" fmla="*/ 103 h 923"/>
                <a:gd name="T4" fmla="*/ 820 w 1436"/>
                <a:gd name="T5" fmla="*/ 308 h 923"/>
                <a:gd name="T6" fmla="*/ 615 w 1436"/>
                <a:gd name="T7" fmla="*/ 308 h 923"/>
                <a:gd name="T8" fmla="*/ 615 w 1436"/>
                <a:gd name="T9" fmla="*/ 0 h 923"/>
                <a:gd name="T10" fmla="*/ 0 w 1436"/>
                <a:gd name="T11" fmla="*/ 0 h 923"/>
                <a:gd name="T12" fmla="*/ 0 w 1436"/>
                <a:gd name="T13" fmla="*/ 615 h 923"/>
                <a:gd name="T14" fmla="*/ 308 w 1436"/>
                <a:gd name="T15" fmla="*/ 615 h 923"/>
                <a:gd name="T16" fmla="*/ 308 w 1436"/>
                <a:gd name="T17" fmla="*/ 923 h 923"/>
                <a:gd name="T18" fmla="*/ 1026 w 1436"/>
                <a:gd name="T19" fmla="*/ 923 h 923"/>
                <a:gd name="T20" fmla="*/ 1026 w 1436"/>
                <a:gd name="T21" fmla="*/ 615 h 923"/>
                <a:gd name="T22" fmla="*/ 1436 w 1436"/>
                <a:gd name="T23" fmla="*/ 615 h 923"/>
                <a:gd name="T24" fmla="*/ 1436 w 1436"/>
                <a:gd name="T25" fmla="*/ 103 h 923"/>
                <a:gd name="T26" fmla="*/ 102 w 1436"/>
                <a:gd name="T27" fmla="*/ 103 h 923"/>
                <a:gd name="T28" fmla="*/ 513 w 1436"/>
                <a:gd name="T29" fmla="*/ 103 h 923"/>
                <a:gd name="T30" fmla="*/ 513 w 1436"/>
                <a:gd name="T31" fmla="*/ 513 h 923"/>
                <a:gd name="T32" fmla="*/ 102 w 1436"/>
                <a:gd name="T33" fmla="*/ 513 h 923"/>
                <a:gd name="T34" fmla="*/ 102 w 1436"/>
                <a:gd name="T35" fmla="*/ 103 h 923"/>
                <a:gd name="T36" fmla="*/ 923 w 1436"/>
                <a:gd name="T37" fmla="*/ 820 h 923"/>
                <a:gd name="T38" fmla="*/ 410 w 1436"/>
                <a:gd name="T39" fmla="*/ 820 h 923"/>
                <a:gd name="T40" fmla="*/ 410 w 1436"/>
                <a:gd name="T41" fmla="*/ 615 h 923"/>
                <a:gd name="T42" fmla="*/ 615 w 1436"/>
                <a:gd name="T43" fmla="*/ 615 h 923"/>
                <a:gd name="T44" fmla="*/ 615 w 1436"/>
                <a:gd name="T45" fmla="*/ 410 h 923"/>
                <a:gd name="T46" fmla="*/ 923 w 1436"/>
                <a:gd name="T47" fmla="*/ 410 h 923"/>
                <a:gd name="T48" fmla="*/ 923 w 1436"/>
                <a:gd name="T49" fmla="*/ 820 h 923"/>
                <a:gd name="T50" fmla="*/ 1333 w 1436"/>
                <a:gd name="T51" fmla="*/ 513 h 923"/>
                <a:gd name="T52" fmla="*/ 1026 w 1436"/>
                <a:gd name="T53" fmla="*/ 513 h 923"/>
                <a:gd name="T54" fmla="*/ 1026 w 1436"/>
                <a:gd name="T55" fmla="*/ 308 h 923"/>
                <a:gd name="T56" fmla="*/ 923 w 1436"/>
                <a:gd name="T57" fmla="*/ 308 h 923"/>
                <a:gd name="T58" fmla="*/ 923 w 1436"/>
                <a:gd name="T59" fmla="*/ 205 h 923"/>
                <a:gd name="T60" fmla="*/ 1333 w 1436"/>
                <a:gd name="T61" fmla="*/ 205 h 923"/>
                <a:gd name="T62" fmla="*/ 1333 w 1436"/>
                <a:gd name="T63" fmla="*/ 513 h 923"/>
                <a:gd name="T64" fmla="*/ 1333 w 1436"/>
                <a:gd name="T65" fmla="*/ 513 h 923"/>
                <a:gd name="T66" fmla="*/ 1333 w 1436"/>
                <a:gd name="T67" fmla="*/ 513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6" h="923">
                  <a:moveTo>
                    <a:pt x="1436" y="103"/>
                  </a:moveTo>
                  <a:lnTo>
                    <a:pt x="820" y="103"/>
                  </a:lnTo>
                  <a:lnTo>
                    <a:pt x="820" y="308"/>
                  </a:lnTo>
                  <a:lnTo>
                    <a:pt x="615" y="308"/>
                  </a:lnTo>
                  <a:lnTo>
                    <a:pt x="615" y="0"/>
                  </a:lnTo>
                  <a:lnTo>
                    <a:pt x="0" y="0"/>
                  </a:lnTo>
                  <a:lnTo>
                    <a:pt x="0" y="615"/>
                  </a:lnTo>
                  <a:lnTo>
                    <a:pt x="308" y="615"/>
                  </a:lnTo>
                  <a:lnTo>
                    <a:pt x="308" y="923"/>
                  </a:lnTo>
                  <a:lnTo>
                    <a:pt x="1026" y="923"/>
                  </a:lnTo>
                  <a:lnTo>
                    <a:pt x="1026" y="615"/>
                  </a:lnTo>
                  <a:lnTo>
                    <a:pt x="1436" y="615"/>
                  </a:lnTo>
                  <a:lnTo>
                    <a:pt x="1436" y="103"/>
                  </a:lnTo>
                  <a:close/>
                  <a:moveTo>
                    <a:pt x="102" y="103"/>
                  </a:moveTo>
                  <a:lnTo>
                    <a:pt x="513" y="103"/>
                  </a:lnTo>
                  <a:lnTo>
                    <a:pt x="513" y="513"/>
                  </a:lnTo>
                  <a:lnTo>
                    <a:pt x="102" y="513"/>
                  </a:lnTo>
                  <a:lnTo>
                    <a:pt x="102" y="103"/>
                  </a:lnTo>
                  <a:close/>
                  <a:moveTo>
                    <a:pt x="923" y="820"/>
                  </a:moveTo>
                  <a:lnTo>
                    <a:pt x="410" y="820"/>
                  </a:lnTo>
                  <a:lnTo>
                    <a:pt x="410" y="615"/>
                  </a:lnTo>
                  <a:lnTo>
                    <a:pt x="615" y="615"/>
                  </a:lnTo>
                  <a:lnTo>
                    <a:pt x="615" y="410"/>
                  </a:lnTo>
                  <a:lnTo>
                    <a:pt x="923" y="410"/>
                  </a:lnTo>
                  <a:lnTo>
                    <a:pt x="923" y="820"/>
                  </a:lnTo>
                  <a:close/>
                  <a:moveTo>
                    <a:pt x="1333" y="513"/>
                  </a:moveTo>
                  <a:lnTo>
                    <a:pt x="1026" y="513"/>
                  </a:lnTo>
                  <a:lnTo>
                    <a:pt x="1026" y="308"/>
                  </a:lnTo>
                  <a:lnTo>
                    <a:pt x="923" y="308"/>
                  </a:lnTo>
                  <a:lnTo>
                    <a:pt x="923" y="205"/>
                  </a:lnTo>
                  <a:lnTo>
                    <a:pt x="1333" y="205"/>
                  </a:lnTo>
                  <a:lnTo>
                    <a:pt x="1333" y="513"/>
                  </a:lnTo>
                  <a:close/>
                  <a:moveTo>
                    <a:pt x="1333" y="513"/>
                  </a:moveTo>
                  <a:lnTo>
                    <a:pt x="1333" y="5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73" name="Freeform 59">
              <a:extLst>
                <a:ext uri="{FF2B5EF4-FFF2-40B4-BE49-F238E27FC236}">
                  <a16:creationId xmlns:a16="http://schemas.microsoft.com/office/drawing/2014/main" id="{1CD28436-B582-46A2-B5EB-6B8F20234C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8" y="981"/>
              <a:ext cx="1436" cy="923"/>
            </a:xfrm>
            <a:custGeom>
              <a:avLst/>
              <a:gdLst>
                <a:gd name="T0" fmla="*/ 1436 w 1436"/>
                <a:gd name="T1" fmla="*/ 103 h 923"/>
                <a:gd name="T2" fmla="*/ 820 w 1436"/>
                <a:gd name="T3" fmla="*/ 103 h 923"/>
                <a:gd name="T4" fmla="*/ 820 w 1436"/>
                <a:gd name="T5" fmla="*/ 308 h 923"/>
                <a:gd name="T6" fmla="*/ 615 w 1436"/>
                <a:gd name="T7" fmla="*/ 308 h 923"/>
                <a:gd name="T8" fmla="*/ 615 w 1436"/>
                <a:gd name="T9" fmla="*/ 0 h 923"/>
                <a:gd name="T10" fmla="*/ 0 w 1436"/>
                <a:gd name="T11" fmla="*/ 0 h 923"/>
                <a:gd name="T12" fmla="*/ 0 w 1436"/>
                <a:gd name="T13" fmla="*/ 615 h 923"/>
                <a:gd name="T14" fmla="*/ 308 w 1436"/>
                <a:gd name="T15" fmla="*/ 615 h 923"/>
                <a:gd name="T16" fmla="*/ 308 w 1436"/>
                <a:gd name="T17" fmla="*/ 923 h 923"/>
                <a:gd name="T18" fmla="*/ 1026 w 1436"/>
                <a:gd name="T19" fmla="*/ 923 h 923"/>
                <a:gd name="T20" fmla="*/ 1026 w 1436"/>
                <a:gd name="T21" fmla="*/ 615 h 923"/>
                <a:gd name="T22" fmla="*/ 1436 w 1436"/>
                <a:gd name="T23" fmla="*/ 615 h 923"/>
                <a:gd name="T24" fmla="*/ 1436 w 1436"/>
                <a:gd name="T25" fmla="*/ 103 h 923"/>
                <a:gd name="T26" fmla="*/ 102 w 1436"/>
                <a:gd name="T27" fmla="*/ 103 h 923"/>
                <a:gd name="T28" fmla="*/ 513 w 1436"/>
                <a:gd name="T29" fmla="*/ 103 h 923"/>
                <a:gd name="T30" fmla="*/ 513 w 1436"/>
                <a:gd name="T31" fmla="*/ 513 h 923"/>
                <a:gd name="T32" fmla="*/ 102 w 1436"/>
                <a:gd name="T33" fmla="*/ 513 h 923"/>
                <a:gd name="T34" fmla="*/ 102 w 1436"/>
                <a:gd name="T35" fmla="*/ 103 h 923"/>
                <a:gd name="T36" fmla="*/ 923 w 1436"/>
                <a:gd name="T37" fmla="*/ 820 h 923"/>
                <a:gd name="T38" fmla="*/ 410 w 1436"/>
                <a:gd name="T39" fmla="*/ 820 h 923"/>
                <a:gd name="T40" fmla="*/ 410 w 1436"/>
                <a:gd name="T41" fmla="*/ 615 h 923"/>
                <a:gd name="T42" fmla="*/ 615 w 1436"/>
                <a:gd name="T43" fmla="*/ 615 h 923"/>
                <a:gd name="T44" fmla="*/ 615 w 1436"/>
                <a:gd name="T45" fmla="*/ 410 h 923"/>
                <a:gd name="T46" fmla="*/ 923 w 1436"/>
                <a:gd name="T47" fmla="*/ 410 h 923"/>
                <a:gd name="T48" fmla="*/ 923 w 1436"/>
                <a:gd name="T49" fmla="*/ 820 h 923"/>
                <a:gd name="T50" fmla="*/ 1333 w 1436"/>
                <a:gd name="T51" fmla="*/ 513 h 923"/>
                <a:gd name="T52" fmla="*/ 1026 w 1436"/>
                <a:gd name="T53" fmla="*/ 513 h 923"/>
                <a:gd name="T54" fmla="*/ 1026 w 1436"/>
                <a:gd name="T55" fmla="*/ 308 h 923"/>
                <a:gd name="T56" fmla="*/ 923 w 1436"/>
                <a:gd name="T57" fmla="*/ 308 h 923"/>
                <a:gd name="T58" fmla="*/ 923 w 1436"/>
                <a:gd name="T59" fmla="*/ 205 h 923"/>
                <a:gd name="T60" fmla="*/ 1333 w 1436"/>
                <a:gd name="T61" fmla="*/ 205 h 923"/>
                <a:gd name="T62" fmla="*/ 1333 w 1436"/>
                <a:gd name="T63" fmla="*/ 513 h 923"/>
                <a:gd name="T64" fmla="*/ 1333 w 1436"/>
                <a:gd name="T65" fmla="*/ 513 h 923"/>
                <a:gd name="T66" fmla="*/ 1333 w 1436"/>
                <a:gd name="T67" fmla="*/ 513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6" h="923">
                  <a:moveTo>
                    <a:pt x="1436" y="103"/>
                  </a:moveTo>
                  <a:lnTo>
                    <a:pt x="820" y="103"/>
                  </a:lnTo>
                  <a:lnTo>
                    <a:pt x="820" y="308"/>
                  </a:lnTo>
                  <a:lnTo>
                    <a:pt x="615" y="308"/>
                  </a:lnTo>
                  <a:lnTo>
                    <a:pt x="615" y="0"/>
                  </a:lnTo>
                  <a:lnTo>
                    <a:pt x="0" y="0"/>
                  </a:lnTo>
                  <a:lnTo>
                    <a:pt x="0" y="615"/>
                  </a:lnTo>
                  <a:lnTo>
                    <a:pt x="308" y="615"/>
                  </a:lnTo>
                  <a:lnTo>
                    <a:pt x="308" y="923"/>
                  </a:lnTo>
                  <a:lnTo>
                    <a:pt x="1026" y="923"/>
                  </a:lnTo>
                  <a:lnTo>
                    <a:pt x="1026" y="615"/>
                  </a:lnTo>
                  <a:lnTo>
                    <a:pt x="1436" y="615"/>
                  </a:lnTo>
                  <a:lnTo>
                    <a:pt x="1436" y="103"/>
                  </a:lnTo>
                  <a:moveTo>
                    <a:pt x="102" y="103"/>
                  </a:moveTo>
                  <a:lnTo>
                    <a:pt x="513" y="103"/>
                  </a:lnTo>
                  <a:lnTo>
                    <a:pt x="513" y="513"/>
                  </a:lnTo>
                  <a:lnTo>
                    <a:pt x="102" y="513"/>
                  </a:lnTo>
                  <a:lnTo>
                    <a:pt x="102" y="103"/>
                  </a:lnTo>
                  <a:moveTo>
                    <a:pt x="923" y="820"/>
                  </a:moveTo>
                  <a:lnTo>
                    <a:pt x="410" y="820"/>
                  </a:lnTo>
                  <a:lnTo>
                    <a:pt x="410" y="615"/>
                  </a:lnTo>
                  <a:lnTo>
                    <a:pt x="615" y="615"/>
                  </a:lnTo>
                  <a:lnTo>
                    <a:pt x="615" y="410"/>
                  </a:lnTo>
                  <a:lnTo>
                    <a:pt x="923" y="410"/>
                  </a:lnTo>
                  <a:lnTo>
                    <a:pt x="923" y="820"/>
                  </a:lnTo>
                  <a:moveTo>
                    <a:pt x="1333" y="513"/>
                  </a:moveTo>
                  <a:lnTo>
                    <a:pt x="1026" y="513"/>
                  </a:lnTo>
                  <a:lnTo>
                    <a:pt x="1026" y="308"/>
                  </a:lnTo>
                  <a:lnTo>
                    <a:pt x="923" y="308"/>
                  </a:lnTo>
                  <a:lnTo>
                    <a:pt x="923" y="205"/>
                  </a:lnTo>
                  <a:lnTo>
                    <a:pt x="1333" y="205"/>
                  </a:lnTo>
                  <a:lnTo>
                    <a:pt x="1333" y="513"/>
                  </a:lnTo>
                  <a:moveTo>
                    <a:pt x="1333" y="513"/>
                  </a:moveTo>
                  <a:lnTo>
                    <a:pt x="1333" y="51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74" name="Freeform 60">
              <a:extLst>
                <a:ext uri="{FF2B5EF4-FFF2-40B4-BE49-F238E27FC236}">
                  <a16:creationId xmlns:a16="http://schemas.microsoft.com/office/drawing/2014/main" id="{007AA5FB-E4D4-42CB-A64D-9B13FCD7FE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0" y="2621"/>
              <a:ext cx="3180" cy="1128"/>
            </a:xfrm>
            <a:custGeom>
              <a:avLst/>
              <a:gdLst>
                <a:gd name="T0" fmla="*/ 1392 w 1488"/>
                <a:gd name="T1" fmla="*/ 168 h 528"/>
                <a:gd name="T2" fmla="*/ 1248 w 1488"/>
                <a:gd name="T3" fmla="*/ 0 h 528"/>
                <a:gd name="T4" fmla="*/ 1056 w 1488"/>
                <a:gd name="T5" fmla="*/ 144 h 528"/>
                <a:gd name="T6" fmla="*/ 1116 w 1488"/>
                <a:gd name="T7" fmla="*/ 296 h 528"/>
                <a:gd name="T8" fmla="*/ 852 w 1488"/>
                <a:gd name="T9" fmla="*/ 297 h 528"/>
                <a:gd name="T10" fmla="*/ 912 w 1488"/>
                <a:gd name="T11" fmla="*/ 144 h 528"/>
                <a:gd name="T12" fmla="*/ 720 w 1488"/>
                <a:gd name="T13" fmla="*/ 0 h 528"/>
                <a:gd name="T14" fmla="*/ 576 w 1488"/>
                <a:gd name="T15" fmla="*/ 168 h 528"/>
                <a:gd name="T16" fmla="*/ 504 w 1488"/>
                <a:gd name="T17" fmla="*/ 405 h 528"/>
                <a:gd name="T18" fmla="*/ 432 w 1488"/>
                <a:gd name="T19" fmla="*/ 168 h 528"/>
                <a:gd name="T20" fmla="*/ 312 w 1488"/>
                <a:gd name="T21" fmla="*/ 0 h 528"/>
                <a:gd name="T22" fmla="*/ 96 w 1488"/>
                <a:gd name="T23" fmla="*/ 48 h 528"/>
                <a:gd name="T24" fmla="*/ 156 w 1488"/>
                <a:gd name="T25" fmla="*/ 297 h 528"/>
                <a:gd name="T26" fmla="*/ 0 w 1488"/>
                <a:gd name="T27" fmla="*/ 528 h 528"/>
                <a:gd name="T28" fmla="*/ 1488 w 1488"/>
                <a:gd name="T29" fmla="*/ 504 h 528"/>
                <a:gd name="T30" fmla="*/ 1272 w 1488"/>
                <a:gd name="T31" fmla="*/ 336 h 528"/>
                <a:gd name="T32" fmla="*/ 1176 w 1488"/>
                <a:gd name="T33" fmla="*/ 336 h 528"/>
                <a:gd name="T34" fmla="*/ 1224 w 1488"/>
                <a:gd name="T35" fmla="*/ 336 h 528"/>
                <a:gd name="T36" fmla="*/ 1272 w 1488"/>
                <a:gd name="T37" fmla="*/ 336 h 528"/>
                <a:gd name="T38" fmla="*/ 1104 w 1488"/>
                <a:gd name="T39" fmla="*/ 144 h 528"/>
                <a:gd name="T40" fmla="*/ 1248 w 1488"/>
                <a:gd name="T41" fmla="*/ 48 h 528"/>
                <a:gd name="T42" fmla="*/ 1344 w 1488"/>
                <a:gd name="T43" fmla="*/ 168 h 528"/>
                <a:gd name="T44" fmla="*/ 1173 w 1488"/>
                <a:gd name="T45" fmla="*/ 277 h 528"/>
                <a:gd name="T46" fmla="*/ 624 w 1488"/>
                <a:gd name="T47" fmla="*/ 168 h 528"/>
                <a:gd name="T48" fmla="*/ 720 w 1488"/>
                <a:gd name="T49" fmla="*/ 48 h 528"/>
                <a:gd name="T50" fmla="*/ 864 w 1488"/>
                <a:gd name="T51" fmla="*/ 144 h 528"/>
                <a:gd name="T52" fmla="*/ 744 w 1488"/>
                <a:gd name="T53" fmla="*/ 288 h 528"/>
                <a:gd name="T54" fmla="*/ 696 w 1488"/>
                <a:gd name="T55" fmla="*/ 336 h 528"/>
                <a:gd name="T56" fmla="*/ 958 w 1488"/>
                <a:gd name="T57" fmla="*/ 480 h 528"/>
                <a:gd name="T58" fmla="*/ 696 w 1488"/>
                <a:gd name="T59" fmla="*/ 336 h 528"/>
                <a:gd name="T60" fmla="*/ 144 w 1488"/>
                <a:gd name="T61" fmla="*/ 48 h 528"/>
                <a:gd name="T62" fmla="*/ 384 w 1488"/>
                <a:gd name="T63" fmla="*/ 120 h 528"/>
                <a:gd name="T64" fmla="*/ 264 w 1488"/>
                <a:gd name="T65" fmla="*/ 288 h 528"/>
                <a:gd name="T66" fmla="*/ 50 w 1488"/>
                <a:gd name="T67" fmla="*/ 480 h 528"/>
                <a:gd name="T68" fmla="*/ 312 w 1488"/>
                <a:gd name="T69" fmla="*/ 336 h 528"/>
                <a:gd name="T70" fmla="*/ 50 w 1488"/>
                <a:gd name="T71" fmla="*/ 480 h 528"/>
                <a:gd name="T72" fmla="*/ 1129 w 1488"/>
                <a:gd name="T73" fmla="*/ 343 h 528"/>
                <a:gd name="T74" fmla="*/ 1319 w 1488"/>
                <a:gd name="T75" fmla="*/ 343 h 528"/>
                <a:gd name="T76" fmla="*/ 1010 w 1488"/>
                <a:gd name="T77" fmla="*/ 480 h 528"/>
                <a:gd name="T78" fmla="*/ 1010 w 1488"/>
                <a:gd name="T79" fmla="*/ 48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88" h="528">
                  <a:moveTo>
                    <a:pt x="1332" y="296"/>
                  </a:moveTo>
                  <a:cubicBezTo>
                    <a:pt x="1369" y="265"/>
                    <a:pt x="1392" y="218"/>
                    <a:pt x="1392" y="168"/>
                  </a:cubicBezTo>
                  <a:cubicBezTo>
                    <a:pt x="1392" y="144"/>
                    <a:pt x="1392" y="144"/>
                    <a:pt x="1392" y="144"/>
                  </a:cubicBezTo>
                  <a:cubicBezTo>
                    <a:pt x="1392" y="65"/>
                    <a:pt x="1327" y="0"/>
                    <a:pt x="1248" y="0"/>
                  </a:cubicBezTo>
                  <a:cubicBezTo>
                    <a:pt x="1200" y="0"/>
                    <a:pt x="1200" y="0"/>
                    <a:pt x="1200" y="0"/>
                  </a:cubicBezTo>
                  <a:cubicBezTo>
                    <a:pt x="1121" y="0"/>
                    <a:pt x="1056" y="65"/>
                    <a:pt x="1056" y="144"/>
                  </a:cubicBezTo>
                  <a:cubicBezTo>
                    <a:pt x="1056" y="168"/>
                    <a:pt x="1056" y="168"/>
                    <a:pt x="1056" y="168"/>
                  </a:cubicBezTo>
                  <a:cubicBezTo>
                    <a:pt x="1056" y="218"/>
                    <a:pt x="1079" y="265"/>
                    <a:pt x="1116" y="296"/>
                  </a:cubicBezTo>
                  <a:cubicBezTo>
                    <a:pt x="1058" y="313"/>
                    <a:pt x="1011" y="353"/>
                    <a:pt x="984" y="405"/>
                  </a:cubicBezTo>
                  <a:cubicBezTo>
                    <a:pt x="957" y="353"/>
                    <a:pt x="909" y="313"/>
                    <a:pt x="852" y="297"/>
                  </a:cubicBezTo>
                  <a:cubicBezTo>
                    <a:pt x="889" y="266"/>
                    <a:pt x="912" y="220"/>
                    <a:pt x="912" y="168"/>
                  </a:cubicBezTo>
                  <a:cubicBezTo>
                    <a:pt x="912" y="144"/>
                    <a:pt x="912" y="144"/>
                    <a:pt x="912" y="144"/>
                  </a:cubicBezTo>
                  <a:cubicBezTo>
                    <a:pt x="912" y="65"/>
                    <a:pt x="847" y="0"/>
                    <a:pt x="768" y="0"/>
                  </a:cubicBezTo>
                  <a:cubicBezTo>
                    <a:pt x="720" y="0"/>
                    <a:pt x="720" y="0"/>
                    <a:pt x="720" y="0"/>
                  </a:cubicBezTo>
                  <a:cubicBezTo>
                    <a:pt x="641" y="0"/>
                    <a:pt x="576" y="65"/>
                    <a:pt x="576" y="144"/>
                  </a:cubicBezTo>
                  <a:cubicBezTo>
                    <a:pt x="576" y="168"/>
                    <a:pt x="576" y="168"/>
                    <a:pt x="576" y="168"/>
                  </a:cubicBezTo>
                  <a:cubicBezTo>
                    <a:pt x="576" y="220"/>
                    <a:pt x="599" y="266"/>
                    <a:pt x="636" y="297"/>
                  </a:cubicBezTo>
                  <a:cubicBezTo>
                    <a:pt x="579" y="313"/>
                    <a:pt x="531" y="353"/>
                    <a:pt x="504" y="405"/>
                  </a:cubicBezTo>
                  <a:cubicBezTo>
                    <a:pt x="477" y="353"/>
                    <a:pt x="429" y="313"/>
                    <a:pt x="372" y="296"/>
                  </a:cubicBezTo>
                  <a:cubicBezTo>
                    <a:pt x="409" y="266"/>
                    <a:pt x="432" y="219"/>
                    <a:pt x="432" y="168"/>
                  </a:cubicBezTo>
                  <a:cubicBezTo>
                    <a:pt x="432" y="120"/>
                    <a:pt x="432" y="120"/>
                    <a:pt x="432" y="120"/>
                  </a:cubicBezTo>
                  <a:cubicBezTo>
                    <a:pt x="432" y="54"/>
                    <a:pt x="378" y="0"/>
                    <a:pt x="312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18" y="0"/>
                    <a:pt x="96" y="22"/>
                    <a:pt x="96" y="48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96" y="220"/>
                    <a:pt x="119" y="266"/>
                    <a:pt x="156" y="297"/>
                  </a:cubicBezTo>
                  <a:cubicBezTo>
                    <a:pt x="66" y="323"/>
                    <a:pt x="0" y="406"/>
                    <a:pt x="0" y="504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1488" y="528"/>
                    <a:pt x="1488" y="528"/>
                    <a:pt x="1488" y="528"/>
                  </a:cubicBezTo>
                  <a:cubicBezTo>
                    <a:pt x="1488" y="504"/>
                    <a:pt x="1488" y="504"/>
                    <a:pt x="1488" y="504"/>
                  </a:cubicBezTo>
                  <a:cubicBezTo>
                    <a:pt x="1488" y="406"/>
                    <a:pt x="1423" y="322"/>
                    <a:pt x="1332" y="296"/>
                  </a:cubicBezTo>
                  <a:close/>
                  <a:moveTo>
                    <a:pt x="1272" y="336"/>
                  </a:moveTo>
                  <a:cubicBezTo>
                    <a:pt x="1272" y="362"/>
                    <a:pt x="1250" y="384"/>
                    <a:pt x="1224" y="384"/>
                  </a:cubicBezTo>
                  <a:cubicBezTo>
                    <a:pt x="1198" y="384"/>
                    <a:pt x="1176" y="362"/>
                    <a:pt x="1176" y="336"/>
                  </a:cubicBezTo>
                  <a:cubicBezTo>
                    <a:pt x="1176" y="334"/>
                    <a:pt x="1177" y="331"/>
                    <a:pt x="1177" y="329"/>
                  </a:cubicBezTo>
                  <a:cubicBezTo>
                    <a:pt x="1192" y="333"/>
                    <a:pt x="1208" y="336"/>
                    <a:pt x="1224" y="336"/>
                  </a:cubicBezTo>
                  <a:cubicBezTo>
                    <a:pt x="1240" y="336"/>
                    <a:pt x="1256" y="333"/>
                    <a:pt x="1271" y="329"/>
                  </a:cubicBezTo>
                  <a:cubicBezTo>
                    <a:pt x="1271" y="331"/>
                    <a:pt x="1272" y="334"/>
                    <a:pt x="1272" y="336"/>
                  </a:cubicBezTo>
                  <a:close/>
                  <a:moveTo>
                    <a:pt x="1104" y="168"/>
                  </a:moveTo>
                  <a:cubicBezTo>
                    <a:pt x="1104" y="144"/>
                    <a:pt x="1104" y="144"/>
                    <a:pt x="1104" y="144"/>
                  </a:cubicBezTo>
                  <a:cubicBezTo>
                    <a:pt x="1104" y="91"/>
                    <a:pt x="1147" y="48"/>
                    <a:pt x="1200" y="48"/>
                  </a:cubicBezTo>
                  <a:cubicBezTo>
                    <a:pt x="1248" y="48"/>
                    <a:pt x="1248" y="48"/>
                    <a:pt x="1248" y="48"/>
                  </a:cubicBezTo>
                  <a:cubicBezTo>
                    <a:pt x="1301" y="48"/>
                    <a:pt x="1344" y="91"/>
                    <a:pt x="1344" y="144"/>
                  </a:cubicBezTo>
                  <a:cubicBezTo>
                    <a:pt x="1344" y="168"/>
                    <a:pt x="1344" y="168"/>
                    <a:pt x="1344" y="168"/>
                  </a:cubicBezTo>
                  <a:cubicBezTo>
                    <a:pt x="1344" y="214"/>
                    <a:pt x="1317" y="257"/>
                    <a:pt x="1275" y="277"/>
                  </a:cubicBezTo>
                  <a:cubicBezTo>
                    <a:pt x="1244" y="291"/>
                    <a:pt x="1204" y="292"/>
                    <a:pt x="1173" y="277"/>
                  </a:cubicBezTo>
                  <a:cubicBezTo>
                    <a:pt x="1131" y="257"/>
                    <a:pt x="1104" y="214"/>
                    <a:pt x="1104" y="168"/>
                  </a:cubicBezTo>
                  <a:close/>
                  <a:moveTo>
                    <a:pt x="624" y="168"/>
                  </a:moveTo>
                  <a:cubicBezTo>
                    <a:pt x="624" y="144"/>
                    <a:pt x="624" y="144"/>
                    <a:pt x="624" y="144"/>
                  </a:cubicBezTo>
                  <a:cubicBezTo>
                    <a:pt x="624" y="91"/>
                    <a:pt x="667" y="48"/>
                    <a:pt x="720" y="48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821" y="48"/>
                    <a:pt x="864" y="91"/>
                    <a:pt x="864" y="144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234"/>
                    <a:pt x="810" y="288"/>
                    <a:pt x="744" y="288"/>
                  </a:cubicBezTo>
                  <a:cubicBezTo>
                    <a:pt x="678" y="288"/>
                    <a:pt x="624" y="234"/>
                    <a:pt x="624" y="168"/>
                  </a:cubicBezTo>
                  <a:close/>
                  <a:moveTo>
                    <a:pt x="696" y="336"/>
                  </a:moveTo>
                  <a:cubicBezTo>
                    <a:pt x="792" y="336"/>
                    <a:pt x="792" y="336"/>
                    <a:pt x="792" y="336"/>
                  </a:cubicBezTo>
                  <a:cubicBezTo>
                    <a:pt x="876" y="336"/>
                    <a:pt x="946" y="399"/>
                    <a:pt x="958" y="480"/>
                  </a:cubicBezTo>
                  <a:cubicBezTo>
                    <a:pt x="530" y="480"/>
                    <a:pt x="530" y="480"/>
                    <a:pt x="530" y="480"/>
                  </a:cubicBezTo>
                  <a:cubicBezTo>
                    <a:pt x="542" y="399"/>
                    <a:pt x="612" y="336"/>
                    <a:pt x="696" y="336"/>
                  </a:cubicBezTo>
                  <a:close/>
                  <a:moveTo>
                    <a:pt x="144" y="168"/>
                  </a:moveTo>
                  <a:cubicBezTo>
                    <a:pt x="144" y="48"/>
                    <a:pt x="144" y="48"/>
                    <a:pt x="144" y="48"/>
                  </a:cubicBezTo>
                  <a:cubicBezTo>
                    <a:pt x="312" y="48"/>
                    <a:pt x="312" y="48"/>
                    <a:pt x="312" y="48"/>
                  </a:cubicBezTo>
                  <a:cubicBezTo>
                    <a:pt x="352" y="48"/>
                    <a:pt x="384" y="80"/>
                    <a:pt x="384" y="120"/>
                  </a:cubicBezTo>
                  <a:cubicBezTo>
                    <a:pt x="384" y="168"/>
                    <a:pt x="384" y="168"/>
                    <a:pt x="384" y="168"/>
                  </a:cubicBezTo>
                  <a:cubicBezTo>
                    <a:pt x="384" y="234"/>
                    <a:pt x="330" y="288"/>
                    <a:pt x="264" y="288"/>
                  </a:cubicBezTo>
                  <a:cubicBezTo>
                    <a:pt x="198" y="288"/>
                    <a:pt x="144" y="234"/>
                    <a:pt x="144" y="168"/>
                  </a:cubicBezTo>
                  <a:close/>
                  <a:moveTo>
                    <a:pt x="50" y="480"/>
                  </a:moveTo>
                  <a:cubicBezTo>
                    <a:pt x="61" y="399"/>
                    <a:pt x="131" y="336"/>
                    <a:pt x="216" y="336"/>
                  </a:cubicBezTo>
                  <a:cubicBezTo>
                    <a:pt x="312" y="336"/>
                    <a:pt x="312" y="336"/>
                    <a:pt x="312" y="336"/>
                  </a:cubicBezTo>
                  <a:cubicBezTo>
                    <a:pt x="396" y="336"/>
                    <a:pt x="467" y="399"/>
                    <a:pt x="478" y="480"/>
                  </a:cubicBezTo>
                  <a:lnTo>
                    <a:pt x="50" y="480"/>
                  </a:lnTo>
                  <a:close/>
                  <a:moveTo>
                    <a:pt x="1010" y="480"/>
                  </a:moveTo>
                  <a:cubicBezTo>
                    <a:pt x="1019" y="415"/>
                    <a:pt x="1066" y="361"/>
                    <a:pt x="1129" y="343"/>
                  </a:cubicBezTo>
                  <a:cubicBezTo>
                    <a:pt x="1132" y="393"/>
                    <a:pt x="1173" y="432"/>
                    <a:pt x="1224" y="432"/>
                  </a:cubicBezTo>
                  <a:cubicBezTo>
                    <a:pt x="1275" y="432"/>
                    <a:pt x="1316" y="393"/>
                    <a:pt x="1319" y="343"/>
                  </a:cubicBezTo>
                  <a:cubicBezTo>
                    <a:pt x="1382" y="361"/>
                    <a:pt x="1429" y="415"/>
                    <a:pt x="1438" y="480"/>
                  </a:cubicBezTo>
                  <a:lnTo>
                    <a:pt x="1010" y="480"/>
                  </a:lnTo>
                  <a:close/>
                  <a:moveTo>
                    <a:pt x="1010" y="480"/>
                  </a:moveTo>
                  <a:cubicBezTo>
                    <a:pt x="1010" y="480"/>
                    <a:pt x="1010" y="480"/>
                    <a:pt x="1010" y="48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175" name="Group 64">
            <a:extLst>
              <a:ext uri="{FF2B5EF4-FFF2-40B4-BE49-F238E27FC236}">
                <a16:creationId xmlns:a16="http://schemas.microsoft.com/office/drawing/2014/main" id="{624ED3C7-65EE-4277-A91F-B16A8B30F54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73090" y="2918289"/>
            <a:ext cx="280832" cy="280655"/>
            <a:chOff x="2250" y="571"/>
            <a:chExt cx="3180" cy="3178"/>
          </a:xfrm>
          <a:solidFill>
            <a:srgbClr val="0057FF"/>
          </a:solidFill>
        </p:grpSpPr>
        <p:sp>
          <p:nvSpPr>
            <p:cNvPr id="176" name="Freeform 65">
              <a:extLst>
                <a:ext uri="{FF2B5EF4-FFF2-40B4-BE49-F238E27FC236}">
                  <a16:creationId xmlns:a16="http://schemas.microsoft.com/office/drawing/2014/main" id="{995A0BD3-882E-4F20-9AE0-683FF328E6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0" y="571"/>
              <a:ext cx="3180" cy="3178"/>
            </a:xfrm>
            <a:custGeom>
              <a:avLst/>
              <a:gdLst>
                <a:gd name="T0" fmla="*/ 753 w 1488"/>
                <a:gd name="T1" fmla="*/ 406 h 1488"/>
                <a:gd name="T2" fmla="*/ 1488 w 1488"/>
                <a:gd name="T3" fmla="*/ 216 h 1488"/>
                <a:gd name="T4" fmla="*/ 768 w 1488"/>
                <a:gd name="T5" fmla="*/ 273 h 1488"/>
                <a:gd name="T6" fmla="*/ 588 w 1488"/>
                <a:gd name="T7" fmla="*/ 66 h 1488"/>
                <a:gd name="T8" fmla="*/ 276 w 1488"/>
                <a:gd name="T9" fmla="*/ 66 h 1488"/>
                <a:gd name="T10" fmla="*/ 96 w 1488"/>
                <a:gd name="T11" fmla="*/ 273 h 1488"/>
                <a:gd name="T12" fmla="*/ 179 w 1488"/>
                <a:gd name="T13" fmla="*/ 558 h 1488"/>
                <a:gd name="T14" fmla="*/ 336 w 1488"/>
                <a:gd name="T15" fmla="*/ 1022 h 1488"/>
                <a:gd name="T16" fmla="*/ 864 w 1488"/>
                <a:gd name="T17" fmla="*/ 1488 h 1488"/>
                <a:gd name="T18" fmla="*/ 603 w 1488"/>
                <a:gd name="T19" fmla="*/ 912 h 1488"/>
                <a:gd name="T20" fmla="*/ 1115 w 1488"/>
                <a:gd name="T21" fmla="*/ 1029 h 1488"/>
                <a:gd name="T22" fmla="*/ 1151 w 1488"/>
                <a:gd name="T23" fmla="*/ 997 h 1488"/>
                <a:gd name="T24" fmla="*/ 1075 w 1488"/>
                <a:gd name="T25" fmla="*/ 608 h 1488"/>
                <a:gd name="T26" fmla="*/ 1376 w 1488"/>
                <a:gd name="T27" fmla="*/ 348 h 1488"/>
                <a:gd name="T28" fmla="*/ 1320 w 1488"/>
                <a:gd name="T29" fmla="*/ 192 h 1488"/>
                <a:gd name="T30" fmla="*/ 1410 w 1488"/>
                <a:gd name="T31" fmla="*/ 312 h 1488"/>
                <a:gd name="T32" fmla="*/ 1201 w 1488"/>
                <a:gd name="T33" fmla="*/ 256 h 1488"/>
                <a:gd name="T34" fmla="*/ 215 w 1488"/>
                <a:gd name="T35" fmla="*/ 486 h 1488"/>
                <a:gd name="T36" fmla="*/ 144 w 1488"/>
                <a:gd name="T37" fmla="*/ 303 h 1488"/>
                <a:gd name="T38" fmla="*/ 205 w 1488"/>
                <a:gd name="T39" fmla="*/ 156 h 1488"/>
                <a:gd name="T40" fmla="*/ 385 w 1488"/>
                <a:gd name="T41" fmla="*/ 76 h 1488"/>
                <a:gd name="T42" fmla="*/ 573 w 1488"/>
                <a:gd name="T43" fmla="*/ 113 h 1488"/>
                <a:gd name="T44" fmla="*/ 655 w 1488"/>
                <a:gd name="T45" fmla="*/ 195 h 1488"/>
                <a:gd name="T46" fmla="*/ 692 w 1488"/>
                <a:gd name="T47" fmla="*/ 383 h 1488"/>
                <a:gd name="T48" fmla="*/ 658 w 1488"/>
                <a:gd name="T49" fmla="*/ 518 h 1488"/>
                <a:gd name="T50" fmla="*/ 241 w 1488"/>
                <a:gd name="T51" fmla="*/ 481 h 1488"/>
                <a:gd name="T52" fmla="*/ 591 w 1488"/>
                <a:gd name="T53" fmla="*/ 720 h 1488"/>
                <a:gd name="T54" fmla="*/ 240 w 1488"/>
                <a:gd name="T55" fmla="*/ 720 h 1488"/>
                <a:gd name="T56" fmla="*/ 672 w 1488"/>
                <a:gd name="T57" fmla="*/ 733 h 1488"/>
                <a:gd name="T58" fmla="*/ 522 w 1488"/>
                <a:gd name="T59" fmla="*/ 423 h 1488"/>
                <a:gd name="T60" fmla="*/ 432 w 1488"/>
                <a:gd name="T61" fmla="*/ 408 h 1488"/>
                <a:gd name="T62" fmla="*/ 480 w 1488"/>
                <a:gd name="T63" fmla="*/ 312 h 1488"/>
                <a:gd name="T64" fmla="*/ 622 w 1488"/>
                <a:gd name="T65" fmla="*/ 312 h 1488"/>
                <a:gd name="T66" fmla="*/ 516 w 1488"/>
                <a:gd name="T67" fmla="*/ 216 h 1488"/>
                <a:gd name="T68" fmla="*/ 348 w 1488"/>
                <a:gd name="T69" fmla="*/ 216 h 1488"/>
                <a:gd name="T70" fmla="*/ 340 w 1488"/>
                <a:gd name="T71" fmla="*/ 264 h 1488"/>
                <a:gd name="T72" fmla="*/ 342 w 1488"/>
                <a:gd name="T73" fmla="*/ 423 h 1488"/>
                <a:gd name="T74" fmla="*/ 192 w 1488"/>
                <a:gd name="T75" fmla="*/ 816 h 1488"/>
                <a:gd name="T76" fmla="*/ 355 w 1488"/>
                <a:gd name="T77" fmla="*/ 1252 h 1488"/>
                <a:gd name="T78" fmla="*/ 816 w 1488"/>
                <a:gd name="T79" fmla="*/ 1321 h 1488"/>
                <a:gd name="T80" fmla="*/ 672 w 1488"/>
                <a:gd name="T81" fmla="*/ 1440 h 1488"/>
                <a:gd name="T82" fmla="*/ 48 w 1488"/>
                <a:gd name="T83" fmla="*/ 1440 h 1488"/>
                <a:gd name="T84" fmla="*/ 432 w 1488"/>
                <a:gd name="T85" fmla="*/ 1254 h 1488"/>
                <a:gd name="T86" fmla="*/ 517 w 1488"/>
                <a:gd name="T87" fmla="*/ 1109 h 1488"/>
                <a:gd name="T88" fmla="*/ 480 w 1488"/>
                <a:gd name="T89" fmla="*/ 1074 h 1488"/>
                <a:gd name="T90" fmla="*/ 432 w 1488"/>
                <a:gd name="T91" fmla="*/ 1082 h 1488"/>
                <a:gd name="T92" fmla="*/ 288 w 1488"/>
                <a:gd name="T93" fmla="*/ 801 h 1488"/>
                <a:gd name="T94" fmla="*/ 432 w 1488"/>
                <a:gd name="T95" fmla="*/ 1030 h 1488"/>
                <a:gd name="T96" fmla="*/ 672 w 1488"/>
                <a:gd name="T97" fmla="*/ 816 h 1488"/>
                <a:gd name="T98" fmla="*/ 1272 w 1488"/>
                <a:gd name="T99" fmla="*/ 1344 h 1488"/>
                <a:gd name="T100" fmla="*/ 1272 w 1488"/>
                <a:gd name="T101" fmla="*/ 1200 h 1488"/>
                <a:gd name="T102" fmla="*/ 1368 w 1488"/>
                <a:gd name="T103" fmla="*/ 1152 h 1488"/>
                <a:gd name="T104" fmla="*/ 1104 w 1488"/>
                <a:gd name="T105" fmla="*/ 1176 h 1488"/>
                <a:gd name="T106" fmla="*/ 1376 w 1488"/>
                <a:gd name="T107" fmla="*/ 828 h 1488"/>
                <a:gd name="T108" fmla="*/ 1320 w 1488"/>
                <a:gd name="T109" fmla="*/ 672 h 1488"/>
                <a:gd name="T110" fmla="*/ 1410 w 1488"/>
                <a:gd name="T111" fmla="*/ 792 h 1488"/>
                <a:gd name="T112" fmla="*/ 1201 w 1488"/>
                <a:gd name="T113" fmla="*/ 736 h 1488"/>
                <a:gd name="T114" fmla="*/ 1272 w 1488"/>
                <a:gd name="T115" fmla="*/ 528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8" h="1488">
                  <a:moveTo>
                    <a:pt x="1272" y="912"/>
                  </a:moveTo>
                  <a:cubicBezTo>
                    <a:pt x="1391" y="912"/>
                    <a:pt x="1488" y="815"/>
                    <a:pt x="1488" y="696"/>
                  </a:cubicBezTo>
                  <a:cubicBezTo>
                    <a:pt x="1488" y="577"/>
                    <a:pt x="1391" y="480"/>
                    <a:pt x="1272" y="480"/>
                  </a:cubicBezTo>
                  <a:cubicBezTo>
                    <a:pt x="1202" y="480"/>
                    <a:pt x="1139" y="514"/>
                    <a:pt x="1100" y="566"/>
                  </a:cubicBezTo>
                  <a:cubicBezTo>
                    <a:pt x="753" y="406"/>
                    <a:pt x="753" y="406"/>
                    <a:pt x="753" y="406"/>
                  </a:cubicBezTo>
                  <a:cubicBezTo>
                    <a:pt x="768" y="399"/>
                    <a:pt x="768" y="399"/>
                    <a:pt x="768" y="399"/>
                  </a:cubicBezTo>
                  <a:cubicBezTo>
                    <a:pt x="768" y="354"/>
                    <a:pt x="768" y="354"/>
                    <a:pt x="768" y="354"/>
                  </a:cubicBezTo>
                  <a:cubicBezTo>
                    <a:pt x="1064" y="274"/>
                    <a:pt x="1064" y="274"/>
                    <a:pt x="1064" y="274"/>
                  </a:cubicBezTo>
                  <a:cubicBezTo>
                    <a:pt x="1089" y="365"/>
                    <a:pt x="1173" y="432"/>
                    <a:pt x="1272" y="432"/>
                  </a:cubicBezTo>
                  <a:cubicBezTo>
                    <a:pt x="1391" y="432"/>
                    <a:pt x="1488" y="335"/>
                    <a:pt x="1488" y="216"/>
                  </a:cubicBezTo>
                  <a:cubicBezTo>
                    <a:pt x="1488" y="97"/>
                    <a:pt x="1391" y="0"/>
                    <a:pt x="1272" y="0"/>
                  </a:cubicBezTo>
                  <a:cubicBezTo>
                    <a:pt x="1153" y="0"/>
                    <a:pt x="1056" y="97"/>
                    <a:pt x="1056" y="216"/>
                  </a:cubicBezTo>
                  <a:cubicBezTo>
                    <a:pt x="1056" y="219"/>
                    <a:pt x="1056" y="223"/>
                    <a:pt x="1056" y="226"/>
                  </a:cubicBezTo>
                  <a:cubicBezTo>
                    <a:pt x="768" y="305"/>
                    <a:pt x="768" y="305"/>
                    <a:pt x="768" y="305"/>
                  </a:cubicBezTo>
                  <a:cubicBezTo>
                    <a:pt x="768" y="273"/>
                    <a:pt x="768" y="273"/>
                    <a:pt x="768" y="273"/>
                  </a:cubicBezTo>
                  <a:cubicBezTo>
                    <a:pt x="733" y="256"/>
                    <a:pt x="733" y="256"/>
                    <a:pt x="733" y="256"/>
                  </a:cubicBezTo>
                  <a:cubicBezTo>
                    <a:pt x="726" y="229"/>
                    <a:pt x="716" y="204"/>
                    <a:pt x="702" y="180"/>
                  </a:cubicBezTo>
                  <a:cubicBezTo>
                    <a:pt x="714" y="143"/>
                    <a:pt x="714" y="143"/>
                    <a:pt x="714" y="143"/>
                  </a:cubicBezTo>
                  <a:cubicBezTo>
                    <a:pt x="625" y="54"/>
                    <a:pt x="625" y="54"/>
                    <a:pt x="625" y="54"/>
                  </a:cubicBezTo>
                  <a:cubicBezTo>
                    <a:pt x="588" y="66"/>
                    <a:pt x="588" y="66"/>
                    <a:pt x="588" y="66"/>
                  </a:cubicBezTo>
                  <a:cubicBezTo>
                    <a:pt x="564" y="52"/>
                    <a:pt x="539" y="42"/>
                    <a:pt x="512" y="35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52" y="35"/>
                    <a:pt x="352" y="35"/>
                    <a:pt x="352" y="35"/>
                  </a:cubicBezTo>
                  <a:cubicBezTo>
                    <a:pt x="325" y="42"/>
                    <a:pt x="300" y="52"/>
                    <a:pt x="276" y="66"/>
                  </a:cubicBezTo>
                  <a:cubicBezTo>
                    <a:pt x="239" y="54"/>
                    <a:pt x="239" y="54"/>
                    <a:pt x="239" y="54"/>
                  </a:cubicBezTo>
                  <a:cubicBezTo>
                    <a:pt x="150" y="143"/>
                    <a:pt x="150" y="143"/>
                    <a:pt x="150" y="143"/>
                  </a:cubicBezTo>
                  <a:cubicBezTo>
                    <a:pt x="162" y="180"/>
                    <a:pt x="162" y="180"/>
                    <a:pt x="162" y="180"/>
                  </a:cubicBezTo>
                  <a:cubicBezTo>
                    <a:pt x="148" y="204"/>
                    <a:pt x="138" y="229"/>
                    <a:pt x="131" y="256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399"/>
                    <a:pt x="96" y="399"/>
                    <a:pt x="96" y="399"/>
                  </a:cubicBezTo>
                  <a:cubicBezTo>
                    <a:pt x="131" y="416"/>
                    <a:pt x="131" y="416"/>
                    <a:pt x="131" y="416"/>
                  </a:cubicBezTo>
                  <a:cubicBezTo>
                    <a:pt x="138" y="443"/>
                    <a:pt x="148" y="468"/>
                    <a:pt x="162" y="492"/>
                  </a:cubicBezTo>
                  <a:cubicBezTo>
                    <a:pt x="150" y="529"/>
                    <a:pt x="150" y="529"/>
                    <a:pt x="150" y="529"/>
                  </a:cubicBezTo>
                  <a:cubicBezTo>
                    <a:pt x="179" y="558"/>
                    <a:pt x="179" y="558"/>
                    <a:pt x="179" y="558"/>
                  </a:cubicBezTo>
                  <a:cubicBezTo>
                    <a:pt x="157" y="599"/>
                    <a:pt x="144" y="646"/>
                    <a:pt x="144" y="696"/>
                  </a:cubicBezTo>
                  <a:cubicBezTo>
                    <a:pt x="144" y="816"/>
                    <a:pt x="144" y="816"/>
                    <a:pt x="144" y="816"/>
                  </a:cubicBezTo>
                  <a:cubicBezTo>
                    <a:pt x="144" y="869"/>
                    <a:pt x="187" y="912"/>
                    <a:pt x="240" y="912"/>
                  </a:cubicBezTo>
                  <a:cubicBezTo>
                    <a:pt x="261" y="912"/>
                    <a:pt x="261" y="912"/>
                    <a:pt x="261" y="912"/>
                  </a:cubicBezTo>
                  <a:cubicBezTo>
                    <a:pt x="278" y="954"/>
                    <a:pt x="303" y="991"/>
                    <a:pt x="336" y="1022"/>
                  </a:cubicBezTo>
                  <a:cubicBezTo>
                    <a:pt x="336" y="1062"/>
                    <a:pt x="336" y="1062"/>
                    <a:pt x="336" y="1062"/>
                  </a:cubicBezTo>
                  <a:cubicBezTo>
                    <a:pt x="157" y="1113"/>
                    <a:pt x="157" y="1113"/>
                    <a:pt x="157" y="1113"/>
                  </a:cubicBezTo>
                  <a:cubicBezTo>
                    <a:pt x="64" y="1139"/>
                    <a:pt x="0" y="1225"/>
                    <a:pt x="0" y="1321"/>
                  </a:cubicBezTo>
                  <a:cubicBezTo>
                    <a:pt x="0" y="1488"/>
                    <a:pt x="0" y="1488"/>
                    <a:pt x="0" y="1488"/>
                  </a:cubicBezTo>
                  <a:cubicBezTo>
                    <a:pt x="864" y="1488"/>
                    <a:pt x="864" y="1488"/>
                    <a:pt x="864" y="1488"/>
                  </a:cubicBezTo>
                  <a:cubicBezTo>
                    <a:pt x="864" y="1321"/>
                    <a:pt x="864" y="1321"/>
                    <a:pt x="864" y="1321"/>
                  </a:cubicBezTo>
                  <a:cubicBezTo>
                    <a:pt x="864" y="1225"/>
                    <a:pt x="800" y="1139"/>
                    <a:pt x="707" y="1113"/>
                  </a:cubicBezTo>
                  <a:cubicBezTo>
                    <a:pt x="528" y="1062"/>
                    <a:pt x="528" y="1062"/>
                    <a:pt x="528" y="1062"/>
                  </a:cubicBezTo>
                  <a:cubicBezTo>
                    <a:pt x="528" y="1022"/>
                    <a:pt x="528" y="1022"/>
                    <a:pt x="528" y="1022"/>
                  </a:cubicBezTo>
                  <a:cubicBezTo>
                    <a:pt x="561" y="991"/>
                    <a:pt x="586" y="954"/>
                    <a:pt x="603" y="912"/>
                  </a:cubicBezTo>
                  <a:cubicBezTo>
                    <a:pt x="624" y="912"/>
                    <a:pt x="624" y="912"/>
                    <a:pt x="624" y="912"/>
                  </a:cubicBezTo>
                  <a:cubicBezTo>
                    <a:pt x="677" y="912"/>
                    <a:pt x="720" y="869"/>
                    <a:pt x="720" y="816"/>
                  </a:cubicBezTo>
                  <a:cubicBezTo>
                    <a:pt x="720" y="696"/>
                    <a:pt x="720" y="696"/>
                    <a:pt x="720" y="696"/>
                  </a:cubicBezTo>
                  <a:cubicBezTo>
                    <a:pt x="720" y="671"/>
                    <a:pt x="717" y="647"/>
                    <a:pt x="711" y="625"/>
                  </a:cubicBezTo>
                  <a:cubicBezTo>
                    <a:pt x="1115" y="1029"/>
                    <a:pt x="1115" y="1029"/>
                    <a:pt x="1115" y="1029"/>
                  </a:cubicBezTo>
                  <a:cubicBezTo>
                    <a:pt x="1078" y="1067"/>
                    <a:pt x="1056" y="1119"/>
                    <a:pt x="1056" y="1176"/>
                  </a:cubicBezTo>
                  <a:cubicBezTo>
                    <a:pt x="1056" y="1295"/>
                    <a:pt x="1153" y="1392"/>
                    <a:pt x="1272" y="1392"/>
                  </a:cubicBezTo>
                  <a:cubicBezTo>
                    <a:pt x="1391" y="1392"/>
                    <a:pt x="1488" y="1295"/>
                    <a:pt x="1488" y="1176"/>
                  </a:cubicBezTo>
                  <a:cubicBezTo>
                    <a:pt x="1488" y="1057"/>
                    <a:pt x="1391" y="960"/>
                    <a:pt x="1272" y="960"/>
                  </a:cubicBezTo>
                  <a:cubicBezTo>
                    <a:pt x="1227" y="960"/>
                    <a:pt x="1186" y="974"/>
                    <a:pt x="1151" y="997"/>
                  </a:cubicBezTo>
                  <a:cubicBezTo>
                    <a:pt x="699" y="545"/>
                    <a:pt x="699" y="545"/>
                    <a:pt x="699" y="545"/>
                  </a:cubicBezTo>
                  <a:cubicBezTo>
                    <a:pt x="714" y="529"/>
                    <a:pt x="714" y="529"/>
                    <a:pt x="714" y="529"/>
                  </a:cubicBezTo>
                  <a:cubicBezTo>
                    <a:pt x="702" y="492"/>
                    <a:pt x="702" y="492"/>
                    <a:pt x="702" y="492"/>
                  </a:cubicBezTo>
                  <a:cubicBezTo>
                    <a:pt x="710" y="477"/>
                    <a:pt x="717" y="461"/>
                    <a:pt x="723" y="445"/>
                  </a:cubicBezTo>
                  <a:cubicBezTo>
                    <a:pt x="1075" y="608"/>
                    <a:pt x="1075" y="608"/>
                    <a:pt x="1075" y="608"/>
                  </a:cubicBezTo>
                  <a:cubicBezTo>
                    <a:pt x="1063" y="635"/>
                    <a:pt x="1056" y="664"/>
                    <a:pt x="1056" y="696"/>
                  </a:cubicBezTo>
                  <a:cubicBezTo>
                    <a:pt x="1056" y="815"/>
                    <a:pt x="1153" y="912"/>
                    <a:pt x="1272" y="912"/>
                  </a:cubicBezTo>
                  <a:close/>
                  <a:moveTo>
                    <a:pt x="1168" y="348"/>
                  </a:moveTo>
                  <a:cubicBezTo>
                    <a:pt x="1190" y="311"/>
                    <a:pt x="1229" y="288"/>
                    <a:pt x="1272" y="288"/>
                  </a:cubicBezTo>
                  <a:cubicBezTo>
                    <a:pt x="1315" y="288"/>
                    <a:pt x="1354" y="311"/>
                    <a:pt x="1376" y="348"/>
                  </a:cubicBezTo>
                  <a:cubicBezTo>
                    <a:pt x="1347" y="370"/>
                    <a:pt x="1311" y="384"/>
                    <a:pt x="1272" y="384"/>
                  </a:cubicBezTo>
                  <a:cubicBezTo>
                    <a:pt x="1233" y="384"/>
                    <a:pt x="1197" y="370"/>
                    <a:pt x="1168" y="348"/>
                  </a:cubicBezTo>
                  <a:close/>
                  <a:moveTo>
                    <a:pt x="1224" y="192"/>
                  </a:moveTo>
                  <a:cubicBezTo>
                    <a:pt x="1224" y="166"/>
                    <a:pt x="1246" y="144"/>
                    <a:pt x="1272" y="144"/>
                  </a:cubicBezTo>
                  <a:cubicBezTo>
                    <a:pt x="1298" y="144"/>
                    <a:pt x="1320" y="166"/>
                    <a:pt x="1320" y="192"/>
                  </a:cubicBezTo>
                  <a:cubicBezTo>
                    <a:pt x="1320" y="218"/>
                    <a:pt x="1298" y="240"/>
                    <a:pt x="1272" y="240"/>
                  </a:cubicBezTo>
                  <a:cubicBezTo>
                    <a:pt x="1246" y="240"/>
                    <a:pt x="1224" y="218"/>
                    <a:pt x="1224" y="192"/>
                  </a:cubicBezTo>
                  <a:close/>
                  <a:moveTo>
                    <a:pt x="1272" y="48"/>
                  </a:moveTo>
                  <a:cubicBezTo>
                    <a:pt x="1365" y="48"/>
                    <a:pt x="1440" y="123"/>
                    <a:pt x="1440" y="216"/>
                  </a:cubicBezTo>
                  <a:cubicBezTo>
                    <a:pt x="1440" y="252"/>
                    <a:pt x="1429" y="285"/>
                    <a:pt x="1410" y="312"/>
                  </a:cubicBezTo>
                  <a:cubicBezTo>
                    <a:pt x="1392" y="288"/>
                    <a:pt x="1370" y="268"/>
                    <a:pt x="1343" y="256"/>
                  </a:cubicBezTo>
                  <a:cubicBezTo>
                    <a:pt x="1358" y="239"/>
                    <a:pt x="1368" y="217"/>
                    <a:pt x="1368" y="192"/>
                  </a:cubicBezTo>
                  <a:cubicBezTo>
                    <a:pt x="1368" y="139"/>
                    <a:pt x="1325" y="96"/>
                    <a:pt x="1272" y="96"/>
                  </a:cubicBezTo>
                  <a:cubicBezTo>
                    <a:pt x="1219" y="96"/>
                    <a:pt x="1176" y="139"/>
                    <a:pt x="1176" y="192"/>
                  </a:cubicBezTo>
                  <a:cubicBezTo>
                    <a:pt x="1176" y="217"/>
                    <a:pt x="1186" y="239"/>
                    <a:pt x="1201" y="256"/>
                  </a:cubicBezTo>
                  <a:cubicBezTo>
                    <a:pt x="1174" y="268"/>
                    <a:pt x="1152" y="288"/>
                    <a:pt x="1134" y="312"/>
                  </a:cubicBezTo>
                  <a:cubicBezTo>
                    <a:pt x="1115" y="285"/>
                    <a:pt x="1104" y="252"/>
                    <a:pt x="1104" y="216"/>
                  </a:cubicBezTo>
                  <a:cubicBezTo>
                    <a:pt x="1104" y="123"/>
                    <a:pt x="1179" y="48"/>
                    <a:pt x="1272" y="48"/>
                  </a:cubicBezTo>
                  <a:close/>
                  <a:moveTo>
                    <a:pt x="205" y="516"/>
                  </a:moveTo>
                  <a:cubicBezTo>
                    <a:pt x="215" y="486"/>
                    <a:pt x="215" y="486"/>
                    <a:pt x="215" y="486"/>
                  </a:cubicBezTo>
                  <a:cubicBezTo>
                    <a:pt x="209" y="477"/>
                    <a:pt x="209" y="477"/>
                    <a:pt x="209" y="477"/>
                  </a:cubicBezTo>
                  <a:cubicBezTo>
                    <a:pt x="193" y="451"/>
                    <a:pt x="181" y="423"/>
                    <a:pt x="175" y="394"/>
                  </a:cubicBezTo>
                  <a:cubicBezTo>
                    <a:pt x="172" y="383"/>
                    <a:pt x="172" y="383"/>
                    <a:pt x="172" y="383"/>
                  </a:cubicBezTo>
                  <a:cubicBezTo>
                    <a:pt x="144" y="369"/>
                    <a:pt x="144" y="369"/>
                    <a:pt x="144" y="369"/>
                  </a:cubicBezTo>
                  <a:cubicBezTo>
                    <a:pt x="144" y="303"/>
                    <a:pt x="144" y="303"/>
                    <a:pt x="144" y="303"/>
                  </a:cubicBezTo>
                  <a:cubicBezTo>
                    <a:pt x="172" y="289"/>
                    <a:pt x="172" y="289"/>
                    <a:pt x="172" y="289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81" y="249"/>
                    <a:pt x="193" y="221"/>
                    <a:pt x="209" y="19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52" y="109"/>
                    <a:pt x="252" y="109"/>
                    <a:pt x="252" y="109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91" y="113"/>
                    <a:pt x="291" y="113"/>
                    <a:pt x="291" y="113"/>
                  </a:cubicBezTo>
                  <a:cubicBezTo>
                    <a:pt x="317" y="97"/>
                    <a:pt x="345" y="85"/>
                    <a:pt x="374" y="79"/>
                  </a:cubicBezTo>
                  <a:cubicBezTo>
                    <a:pt x="385" y="76"/>
                    <a:pt x="385" y="76"/>
                    <a:pt x="385" y="76"/>
                  </a:cubicBezTo>
                  <a:cubicBezTo>
                    <a:pt x="399" y="48"/>
                    <a:pt x="399" y="48"/>
                    <a:pt x="399" y="48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90" y="79"/>
                    <a:pt x="490" y="79"/>
                    <a:pt x="490" y="79"/>
                  </a:cubicBezTo>
                  <a:cubicBezTo>
                    <a:pt x="519" y="85"/>
                    <a:pt x="547" y="97"/>
                    <a:pt x="573" y="113"/>
                  </a:cubicBezTo>
                  <a:cubicBezTo>
                    <a:pt x="582" y="119"/>
                    <a:pt x="582" y="119"/>
                    <a:pt x="582" y="119"/>
                  </a:cubicBezTo>
                  <a:cubicBezTo>
                    <a:pt x="612" y="109"/>
                    <a:pt x="612" y="109"/>
                    <a:pt x="612" y="109"/>
                  </a:cubicBezTo>
                  <a:cubicBezTo>
                    <a:pt x="659" y="156"/>
                    <a:pt x="659" y="156"/>
                    <a:pt x="659" y="156"/>
                  </a:cubicBezTo>
                  <a:cubicBezTo>
                    <a:pt x="649" y="186"/>
                    <a:pt x="649" y="186"/>
                    <a:pt x="649" y="186"/>
                  </a:cubicBezTo>
                  <a:cubicBezTo>
                    <a:pt x="655" y="195"/>
                    <a:pt x="655" y="195"/>
                    <a:pt x="655" y="195"/>
                  </a:cubicBezTo>
                  <a:cubicBezTo>
                    <a:pt x="671" y="221"/>
                    <a:pt x="683" y="249"/>
                    <a:pt x="689" y="278"/>
                  </a:cubicBezTo>
                  <a:cubicBezTo>
                    <a:pt x="692" y="289"/>
                    <a:pt x="692" y="289"/>
                    <a:pt x="692" y="289"/>
                  </a:cubicBezTo>
                  <a:cubicBezTo>
                    <a:pt x="720" y="303"/>
                    <a:pt x="720" y="303"/>
                    <a:pt x="720" y="303"/>
                  </a:cubicBezTo>
                  <a:cubicBezTo>
                    <a:pt x="720" y="369"/>
                    <a:pt x="720" y="369"/>
                    <a:pt x="720" y="369"/>
                  </a:cubicBezTo>
                  <a:cubicBezTo>
                    <a:pt x="692" y="383"/>
                    <a:pt x="692" y="383"/>
                    <a:pt x="692" y="383"/>
                  </a:cubicBezTo>
                  <a:cubicBezTo>
                    <a:pt x="689" y="394"/>
                    <a:pt x="689" y="394"/>
                    <a:pt x="689" y="394"/>
                  </a:cubicBezTo>
                  <a:cubicBezTo>
                    <a:pt x="683" y="423"/>
                    <a:pt x="671" y="451"/>
                    <a:pt x="655" y="477"/>
                  </a:cubicBezTo>
                  <a:cubicBezTo>
                    <a:pt x="649" y="486"/>
                    <a:pt x="649" y="486"/>
                    <a:pt x="649" y="486"/>
                  </a:cubicBezTo>
                  <a:cubicBezTo>
                    <a:pt x="659" y="516"/>
                    <a:pt x="659" y="516"/>
                    <a:pt x="659" y="516"/>
                  </a:cubicBezTo>
                  <a:cubicBezTo>
                    <a:pt x="658" y="518"/>
                    <a:pt x="658" y="518"/>
                    <a:pt x="658" y="518"/>
                  </a:cubicBezTo>
                  <a:cubicBezTo>
                    <a:pt x="647" y="504"/>
                    <a:pt x="636" y="492"/>
                    <a:pt x="623" y="481"/>
                  </a:cubicBezTo>
                  <a:cubicBezTo>
                    <a:pt x="655" y="439"/>
                    <a:pt x="672" y="389"/>
                    <a:pt x="672" y="336"/>
                  </a:cubicBezTo>
                  <a:cubicBezTo>
                    <a:pt x="672" y="204"/>
                    <a:pt x="564" y="96"/>
                    <a:pt x="432" y="96"/>
                  </a:cubicBezTo>
                  <a:cubicBezTo>
                    <a:pt x="300" y="96"/>
                    <a:pt x="192" y="204"/>
                    <a:pt x="192" y="336"/>
                  </a:cubicBezTo>
                  <a:cubicBezTo>
                    <a:pt x="192" y="389"/>
                    <a:pt x="209" y="439"/>
                    <a:pt x="241" y="481"/>
                  </a:cubicBezTo>
                  <a:cubicBezTo>
                    <a:pt x="228" y="492"/>
                    <a:pt x="217" y="504"/>
                    <a:pt x="206" y="518"/>
                  </a:cubicBezTo>
                  <a:lnTo>
                    <a:pt x="205" y="516"/>
                  </a:lnTo>
                  <a:close/>
                  <a:moveTo>
                    <a:pt x="672" y="733"/>
                  </a:moveTo>
                  <a:cubicBezTo>
                    <a:pt x="658" y="725"/>
                    <a:pt x="642" y="720"/>
                    <a:pt x="624" y="720"/>
                  </a:cubicBezTo>
                  <a:cubicBezTo>
                    <a:pt x="591" y="720"/>
                    <a:pt x="591" y="720"/>
                    <a:pt x="591" y="720"/>
                  </a:cubicBezTo>
                  <a:cubicBezTo>
                    <a:pt x="539" y="720"/>
                    <a:pt x="488" y="705"/>
                    <a:pt x="445" y="676"/>
                  </a:cubicBezTo>
                  <a:cubicBezTo>
                    <a:pt x="432" y="667"/>
                    <a:pt x="432" y="667"/>
                    <a:pt x="432" y="667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376" y="705"/>
                    <a:pt x="325" y="720"/>
                    <a:pt x="273" y="720"/>
                  </a:cubicBezTo>
                  <a:cubicBezTo>
                    <a:pt x="240" y="720"/>
                    <a:pt x="240" y="720"/>
                    <a:pt x="240" y="720"/>
                  </a:cubicBezTo>
                  <a:cubicBezTo>
                    <a:pt x="222" y="720"/>
                    <a:pt x="206" y="725"/>
                    <a:pt x="192" y="733"/>
                  </a:cubicBezTo>
                  <a:cubicBezTo>
                    <a:pt x="192" y="696"/>
                    <a:pt x="192" y="696"/>
                    <a:pt x="192" y="696"/>
                  </a:cubicBezTo>
                  <a:cubicBezTo>
                    <a:pt x="192" y="564"/>
                    <a:pt x="300" y="456"/>
                    <a:pt x="432" y="456"/>
                  </a:cubicBezTo>
                  <a:cubicBezTo>
                    <a:pt x="564" y="456"/>
                    <a:pt x="672" y="564"/>
                    <a:pt x="672" y="696"/>
                  </a:cubicBezTo>
                  <a:lnTo>
                    <a:pt x="672" y="733"/>
                  </a:lnTo>
                  <a:close/>
                  <a:moveTo>
                    <a:pt x="522" y="423"/>
                  </a:moveTo>
                  <a:cubicBezTo>
                    <a:pt x="525" y="403"/>
                    <a:pt x="527" y="382"/>
                    <a:pt x="527" y="360"/>
                  </a:cubicBezTo>
                  <a:cubicBezTo>
                    <a:pt x="622" y="360"/>
                    <a:pt x="622" y="360"/>
                    <a:pt x="622" y="360"/>
                  </a:cubicBezTo>
                  <a:cubicBezTo>
                    <a:pt x="618" y="393"/>
                    <a:pt x="605" y="425"/>
                    <a:pt x="585" y="452"/>
                  </a:cubicBezTo>
                  <a:cubicBezTo>
                    <a:pt x="565" y="440"/>
                    <a:pt x="544" y="430"/>
                    <a:pt x="522" y="423"/>
                  </a:cubicBezTo>
                  <a:close/>
                  <a:moveTo>
                    <a:pt x="389" y="412"/>
                  </a:moveTo>
                  <a:cubicBezTo>
                    <a:pt x="387" y="395"/>
                    <a:pt x="385" y="378"/>
                    <a:pt x="384" y="360"/>
                  </a:cubicBezTo>
                  <a:cubicBezTo>
                    <a:pt x="479" y="360"/>
                    <a:pt x="479" y="360"/>
                    <a:pt x="479" y="360"/>
                  </a:cubicBezTo>
                  <a:cubicBezTo>
                    <a:pt x="479" y="378"/>
                    <a:pt x="477" y="395"/>
                    <a:pt x="475" y="412"/>
                  </a:cubicBezTo>
                  <a:cubicBezTo>
                    <a:pt x="461" y="409"/>
                    <a:pt x="447" y="408"/>
                    <a:pt x="432" y="408"/>
                  </a:cubicBezTo>
                  <a:cubicBezTo>
                    <a:pt x="417" y="408"/>
                    <a:pt x="403" y="409"/>
                    <a:pt x="389" y="412"/>
                  </a:cubicBezTo>
                  <a:close/>
                  <a:moveTo>
                    <a:pt x="384" y="312"/>
                  </a:moveTo>
                  <a:cubicBezTo>
                    <a:pt x="385" y="295"/>
                    <a:pt x="386" y="279"/>
                    <a:pt x="388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7" y="279"/>
                    <a:pt x="479" y="295"/>
                    <a:pt x="480" y="312"/>
                  </a:cubicBezTo>
                  <a:lnTo>
                    <a:pt x="384" y="312"/>
                  </a:lnTo>
                  <a:close/>
                  <a:moveTo>
                    <a:pt x="528" y="312"/>
                  </a:moveTo>
                  <a:cubicBezTo>
                    <a:pt x="527" y="296"/>
                    <a:pt x="526" y="280"/>
                    <a:pt x="524" y="264"/>
                  </a:cubicBezTo>
                  <a:cubicBezTo>
                    <a:pt x="610" y="264"/>
                    <a:pt x="610" y="264"/>
                    <a:pt x="610" y="264"/>
                  </a:cubicBezTo>
                  <a:cubicBezTo>
                    <a:pt x="616" y="279"/>
                    <a:pt x="620" y="295"/>
                    <a:pt x="622" y="312"/>
                  </a:cubicBezTo>
                  <a:lnTo>
                    <a:pt x="528" y="312"/>
                  </a:lnTo>
                  <a:close/>
                  <a:moveTo>
                    <a:pt x="516" y="216"/>
                  </a:moveTo>
                  <a:cubicBezTo>
                    <a:pt x="512" y="194"/>
                    <a:pt x="506" y="173"/>
                    <a:pt x="498" y="156"/>
                  </a:cubicBezTo>
                  <a:cubicBezTo>
                    <a:pt x="531" y="168"/>
                    <a:pt x="560" y="189"/>
                    <a:pt x="582" y="216"/>
                  </a:cubicBezTo>
                  <a:lnTo>
                    <a:pt x="516" y="216"/>
                  </a:lnTo>
                  <a:close/>
                  <a:moveTo>
                    <a:pt x="467" y="216"/>
                  </a:moveTo>
                  <a:cubicBezTo>
                    <a:pt x="397" y="216"/>
                    <a:pt x="397" y="216"/>
                    <a:pt x="397" y="216"/>
                  </a:cubicBezTo>
                  <a:cubicBezTo>
                    <a:pt x="408" y="169"/>
                    <a:pt x="425" y="144"/>
                    <a:pt x="432" y="144"/>
                  </a:cubicBezTo>
                  <a:cubicBezTo>
                    <a:pt x="439" y="144"/>
                    <a:pt x="456" y="169"/>
                    <a:pt x="467" y="216"/>
                  </a:cubicBezTo>
                  <a:close/>
                  <a:moveTo>
                    <a:pt x="348" y="216"/>
                  </a:moveTo>
                  <a:cubicBezTo>
                    <a:pt x="282" y="216"/>
                    <a:pt x="282" y="216"/>
                    <a:pt x="282" y="216"/>
                  </a:cubicBezTo>
                  <a:cubicBezTo>
                    <a:pt x="304" y="189"/>
                    <a:pt x="333" y="168"/>
                    <a:pt x="366" y="156"/>
                  </a:cubicBezTo>
                  <a:cubicBezTo>
                    <a:pt x="358" y="173"/>
                    <a:pt x="352" y="194"/>
                    <a:pt x="348" y="216"/>
                  </a:cubicBezTo>
                  <a:close/>
                  <a:moveTo>
                    <a:pt x="254" y="264"/>
                  </a:moveTo>
                  <a:cubicBezTo>
                    <a:pt x="340" y="264"/>
                    <a:pt x="340" y="264"/>
                    <a:pt x="340" y="264"/>
                  </a:cubicBezTo>
                  <a:cubicBezTo>
                    <a:pt x="338" y="280"/>
                    <a:pt x="337" y="296"/>
                    <a:pt x="336" y="312"/>
                  </a:cubicBezTo>
                  <a:cubicBezTo>
                    <a:pt x="242" y="312"/>
                    <a:pt x="242" y="312"/>
                    <a:pt x="242" y="312"/>
                  </a:cubicBezTo>
                  <a:cubicBezTo>
                    <a:pt x="244" y="295"/>
                    <a:pt x="248" y="279"/>
                    <a:pt x="254" y="264"/>
                  </a:cubicBezTo>
                  <a:close/>
                  <a:moveTo>
                    <a:pt x="336" y="360"/>
                  </a:moveTo>
                  <a:cubicBezTo>
                    <a:pt x="337" y="382"/>
                    <a:pt x="339" y="403"/>
                    <a:pt x="342" y="423"/>
                  </a:cubicBezTo>
                  <a:cubicBezTo>
                    <a:pt x="320" y="430"/>
                    <a:pt x="299" y="440"/>
                    <a:pt x="279" y="452"/>
                  </a:cubicBezTo>
                  <a:cubicBezTo>
                    <a:pt x="259" y="425"/>
                    <a:pt x="246" y="393"/>
                    <a:pt x="242" y="360"/>
                  </a:cubicBezTo>
                  <a:lnTo>
                    <a:pt x="336" y="360"/>
                  </a:lnTo>
                  <a:close/>
                  <a:moveTo>
                    <a:pt x="240" y="864"/>
                  </a:moveTo>
                  <a:cubicBezTo>
                    <a:pt x="214" y="864"/>
                    <a:pt x="192" y="842"/>
                    <a:pt x="192" y="816"/>
                  </a:cubicBezTo>
                  <a:cubicBezTo>
                    <a:pt x="192" y="790"/>
                    <a:pt x="214" y="768"/>
                    <a:pt x="240" y="768"/>
                  </a:cubicBezTo>
                  <a:cubicBezTo>
                    <a:pt x="240" y="801"/>
                    <a:pt x="240" y="801"/>
                    <a:pt x="240" y="801"/>
                  </a:cubicBezTo>
                  <a:cubicBezTo>
                    <a:pt x="240" y="823"/>
                    <a:pt x="242" y="844"/>
                    <a:pt x="247" y="864"/>
                  </a:cubicBezTo>
                  <a:lnTo>
                    <a:pt x="240" y="864"/>
                  </a:lnTo>
                  <a:close/>
                  <a:moveTo>
                    <a:pt x="355" y="1252"/>
                  </a:moveTo>
                  <a:cubicBezTo>
                    <a:pt x="340" y="1111"/>
                    <a:pt x="340" y="1111"/>
                    <a:pt x="340" y="1111"/>
                  </a:cubicBezTo>
                  <a:cubicBezTo>
                    <a:pt x="347" y="1109"/>
                    <a:pt x="347" y="1109"/>
                    <a:pt x="347" y="1109"/>
                  </a:cubicBezTo>
                  <a:cubicBezTo>
                    <a:pt x="402" y="1217"/>
                    <a:pt x="402" y="1217"/>
                    <a:pt x="402" y="1217"/>
                  </a:cubicBezTo>
                  <a:lnTo>
                    <a:pt x="355" y="1252"/>
                  </a:lnTo>
                  <a:close/>
                  <a:moveTo>
                    <a:pt x="816" y="1321"/>
                  </a:moveTo>
                  <a:cubicBezTo>
                    <a:pt x="816" y="1440"/>
                    <a:pt x="816" y="1440"/>
                    <a:pt x="816" y="1440"/>
                  </a:cubicBezTo>
                  <a:cubicBezTo>
                    <a:pt x="720" y="1440"/>
                    <a:pt x="720" y="1440"/>
                    <a:pt x="720" y="1440"/>
                  </a:cubicBezTo>
                  <a:cubicBezTo>
                    <a:pt x="720" y="1248"/>
                    <a:pt x="720" y="1248"/>
                    <a:pt x="720" y="1248"/>
                  </a:cubicBezTo>
                  <a:cubicBezTo>
                    <a:pt x="672" y="1248"/>
                    <a:pt x="672" y="1248"/>
                    <a:pt x="672" y="1248"/>
                  </a:cubicBezTo>
                  <a:cubicBezTo>
                    <a:pt x="672" y="1440"/>
                    <a:pt x="672" y="1440"/>
                    <a:pt x="672" y="1440"/>
                  </a:cubicBezTo>
                  <a:cubicBezTo>
                    <a:pt x="192" y="1440"/>
                    <a:pt x="192" y="1440"/>
                    <a:pt x="192" y="1440"/>
                  </a:cubicBezTo>
                  <a:cubicBezTo>
                    <a:pt x="192" y="1248"/>
                    <a:pt x="192" y="1248"/>
                    <a:pt x="192" y="1248"/>
                  </a:cubicBezTo>
                  <a:cubicBezTo>
                    <a:pt x="144" y="1248"/>
                    <a:pt x="144" y="1248"/>
                    <a:pt x="144" y="1248"/>
                  </a:cubicBezTo>
                  <a:cubicBezTo>
                    <a:pt x="144" y="1440"/>
                    <a:pt x="144" y="1440"/>
                    <a:pt x="144" y="1440"/>
                  </a:cubicBezTo>
                  <a:cubicBezTo>
                    <a:pt x="48" y="1440"/>
                    <a:pt x="48" y="1440"/>
                    <a:pt x="48" y="1440"/>
                  </a:cubicBezTo>
                  <a:cubicBezTo>
                    <a:pt x="48" y="1321"/>
                    <a:pt x="48" y="1321"/>
                    <a:pt x="48" y="1321"/>
                  </a:cubicBezTo>
                  <a:cubicBezTo>
                    <a:pt x="48" y="1246"/>
                    <a:pt x="98" y="1180"/>
                    <a:pt x="170" y="1159"/>
                  </a:cubicBezTo>
                  <a:cubicBezTo>
                    <a:pt x="293" y="1124"/>
                    <a:pt x="293" y="1124"/>
                    <a:pt x="293" y="1124"/>
                  </a:cubicBezTo>
                  <a:cubicBezTo>
                    <a:pt x="317" y="1340"/>
                    <a:pt x="317" y="1340"/>
                    <a:pt x="317" y="1340"/>
                  </a:cubicBezTo>
                  <a:cubicBezTo>
                    <a:pt x="432" y="1254"/>
                    <a:pt x="432" y="1254"/>
                    <a:pt x="432" y="1254"/>
                  </a:cubicBezTo>
                  <a:cubicBezTo>
                    <a:pt x="547" y="1340"/>
                    <a:pt x="547" y="1340"/>
                    <a:pt x="547" y="1340"/>
                  </a:cubicBezTo>
                  <a:cubicBezTo>
                    <a:pt x="571" y="1124"/>
                    <a:pt x="571" y="1124"/>
                    <a:pt x="571" y="1124"/>
                  </a:cubicBezTo>
                  <a:cubicBezTo>
                    <a:pt x="694" y="1159"/>
                    <a:pt x="694" y="1159"/>
                    <a:pt x="694" y="1159"/>
                  </a:cubicBezTo>
                  <a:cubicBezTo>
                    <a:pt x="766" y="1180"/>
                    <a:pt x="816" y="1246"/>
                    <a:pt x="816" y="1321"/>
                  </a:cubicBezTo>
                  <a:close/>
                  <a:moveTo>
                    <a:pt x="517" y="1109"/>
                  </a:moveTo>
                  <a:cubicBezTo>
                    <a:pt x="524" y="1111"/>
                    <a:pt x="524" y="1111"/>
                    <a:pt x="524" y="1111"/>
                  </a:cubicBezTo>
                  <a:cubicBezTo>
                    <a:pt x="509" y="1252"/>
                    <a:pt x="509" y="1252"/>
                    <a:pt x="509" y="1252"/>
                  </a:cubicBezTo>
                  <a:cubicBezTo>
                    <a:pt x="462" y="1217"/>
                    <a:pt x="462" y="1217"/>
                    <a:pt x="462" y="1217"/>
                  </a:cubicBezTo>
                  <a:lnTo>
                    <a:pt x="517" y="1109"/>
                  </a:lnTo>
                  <a:close/>
                  <a:moveTo>
                    <a:pt x="480" y="1074"/>
                  </a:moveTo>
                  <a:cubicBezTo>
                    <a:pt x="432" y="1170"/>
                    <a:pt x="432" y="1170"/>
                    <a:pt x="432" y="1170"/>
                  </a:cubicBezTo>
                  <a:cubicBezTo>
                    <a:pt x="384" y="1074"/>
                    <a:pt x="384" y="1074"/>
                    <a:pt x="384" y="1074"/>
                  </a:cubicBezTo>
                  <a:cubicBezTo>
                    <a:pt x="384" y="1058"/>
                    <a:pt x="384" y="1058"/>
                    <a:pt x="384" y="1058"/>
                  </a:cubicBezTo>
                  <a:cubicBezTo>
                    <a:pt x="396" y="1066"/>
                    <a:pt x="409" y="1072"/>
                    <a:pt x="423" y="1078"/>
                  </a:cubicBezTo>
                  <a:cubicBezTo>
                    <a:pt x="432" y="1082"/>
                    <a:pt x="432" y="1082"/>
                    <a:pt x="432" y="1082"/>
                  </a:cubicBezTo>
                  <a:cubicBezTo>
                    <a:pt x="441" y="1078"/>
                    <a:pt x="441" y="1078"/>
                    <a:pt x="441" y="1078"/>
                  </a:cubicBezTo>
                  <a:cubicBezTo>
                    <a:pt x="455" y="1072"/>
                    <a:pt x="468" y="1066"/>
                    <a:pt x="480" y="1058"/>
                  </a:cubicBezTo>
                  <a:lnTo>
                    <a:pt x="480" y="1074"/>
                  </a:lnTo>
                  <a:close/>
                  <a:moveTo>
                    <a:pt x="432" y="1030"/>
                  </a:moveTo>
                  <a:cubicBezTo>
                    <a:pt x="344" y="988"/>
                    <a:pt x="288" y="899"/>
                    <a:pt x="288" y="801"/>
                  </a:cubicBezTo>
                  <a:cubicBezTo>
                    <a:pt x="288" y="768"/>
                    <a:pt x="288" y="768"/>
                    <a:pt x="288" y="768"/>
                  </a:cubicBezTo>
                  <a:cubicBezTo>
                    <a:pt x="339" y="765"/>
                    <a:pt x="388" y="750"/>
                    <a:pt x="432" y="724"/>
                  </a:cubicBezTo>
                  <a:cubicBezTo>
                    <a:pt x="476" y="750"/>
                    <a:pt x="525" y="765"/>
                    <a:pt x="576" y="768"/>
                  </a:cubicBezTo>
                  <a:cubicBezTo>
                    <a:pt x="576" y="801"/>
                    <a:pt x="576" y="801"/>
                    <a:pt x="576" y="801"/>
                  </a:cubicBezTo>
                  <a:cubicBezTo>
                    <a:pt x="576" y="899"/>
                    <a:pt x="520" y="988"/>
                    <a:pt x="432" y="1030"/>
                  </a:cubicBezTo>
                  <a:close/>
                  <a:moveTo>
                    <a:pt x="624" y="864"/>
                  </a:moveTo>
                  <a:cubicBezTo>
                    <a:pt x="617" y="864"/>
                    <a:pt x="617" y="864"/>
                    <a:pt x="617" y="864"/>
                  </a:cubicBezTo>
                  <a:cubicBezTo>
                    <a:pt x="622" y="844"/>
                    <a:pt x="624" y="823"/>
                    <a:pt x="624" y="801"/>
                  </a:cubicBezTo>
                  <a:cubicBezTo>
                    <a:pt x="624" y="768"/>
                    <a:pt x="624" y="768"/>
                    <a:pt x="624" y="768"/>
                  </a:cubicBezTo>
                  <a:cubicBezTo>
                    <a:pt x="650" y="768"/>
                    <a:pt x="672" y="790"/>
                    <a:pt x="672" y="816"/>
                  </a:cubicBezTo>
                  <a:cubicBezTo>
                    <a:pt x="672" y="842"/>
                    <a:pt x="650" y="864"/>
                    <a:pt x="624" y="864"/>
                  </a:cubicBezTo>
                  <a:close/>
                  <a:moveTo>
                    <a:pt x="1168" y="1308"/>
                  </a:moveTo>
                  <a:cubicBezTo>
                    <a:pt x="1190" y="1271"/>
                    <a:pt x="1229" y="1248"/>
                    <a:pt x="1272" y="1248"/>
                  </a:cubicBezTo>
                  <a:cubicBezTo>
                    <a:pt x="1315" y="1248"/>
                    <a:pt x="1354" y="1271"/>
                    <a:pt x="1376" y="1308"/>
                  </a:cubicBezTo>
                  <a:cubicBezTo>
                    <a:pt x="1347" y="1330"/>
                    <a:pt x="1311" y="1344"/>
                    <a:pt x="1272" y="1344"/>
                  </a:cubicBezTo>
                  <a:cubicBezTo>
                    <a:pt x="1233" y="1344"/>
                    <a:pt x="1197" y="1330"/>
                    <a:pt x="1168" y="1308"/>
                  </a:cubicBezTo>
                  <a:close/>
                  <a:moveTo>
                    <a:pt x="1224" y="1152"/>
                  </a:moveTo>
                  <a:cubicBezTo>
                    <a:pt x="1224" y="1126"/>
                    <a:pt x="1246" y="1104"/>
                    <a:pt x="1272" y="1104"/>
                  </a:cubicBezTo>
                  <a:cubicBezTo>
                    <a:pt x="1298" y="1104"/>
                    <a:pt x="1320" y="1126"/>
                    <a:pt x="1320" y="1152"/>
                  </a:cubicBezTo>
                  <a:cubicBezTo>
                    <a:pt x="1320" y="1178"/>
                    <a:pt x="1298" y="1200"/>
                    <a:pt x="1272" y="1200"/>
                  </a:cubicBezTo>
                  <a:cubicBezTo>
                    <a:pt x="1246" y="1200"/>
                    <a:pt x="1224" y="1178"/>
                    <a:pt x="1224" y="1152"/>
                  </a:cubicBezTo>
                  <a:close/>
                  <a:moveTo>
                    <a:pt x="1440" y="1176"/>
                  </a:moveTo>
                  <a:cubicBezTo>
                    <a:pt x="1440" y="1212"/>
                    <a:pt x="1429" y="1245"/>
                    <a:pt x="1410" y="1272"/>
                  </a:cubicBezTo>
                  <a:cubicBezTo>
                    <a:pt x="1392" y="1248"/>
                    <a:pt x="1370" y="1228"/>
                    <a:pt x="1343" y="1216"/>
                  </a:cubicBezTo>
                  <a:cubicBezTo>
                    <a:pt x="1358" y="1199"/>
                    <a:pt x="1368" y="1177"/>
                    <a:pt x="1368" y="1152"/>
                  </a:cubicBezTo>
                  <a:cubicBezTo>
                    <a:pt x="1368" y="1099"/>
                    <a:pt x="1325" y="1056"/>
                    <a:pt x="1272" y="1056"/>
                  </a:cubicBezTo>
                  <a:cubicBezTo>
                    <a:pt x="1219" y="1056"/>
                    <a:pt x="1176" y="1099"/>
                    <a:pt x="1176" y="1152"/>
                  </a:cubicBezTo>
                  <a:cubicBezTo>
                    <a:pt x="1176" y="1177"/>
                    <a:pt x="1186" y="1199"/>
                    <a:pt x="1201" y="1216"/>
                  </a:cubicBezTo>
                  <a:cubicBezTo>
                    <a:pt x="1174" y="1228"/>
                    <a:pt x="1152" y="1248"/>
                    <a:pt x="1134" y="1272"/>
                  </a:cubicBezTo>
                  <a:cubicBezTo>
                    <a:pt x="1115" y="1245"/>
                    <a:pt x="1104" y="1212"/>
                    <a:pt x="1104" y="1176"/>
                  </a:cubicBezTo>
                  <a:cubicBezTo>
                    <a:pt x="1104" y="1083"/>
                    <a:pt x="1179" y="1008"/>
                    <a:pt x="1272" y="1008"/>
                  </a:cubicBezTo>
                  <a:cubicBezTo>
                    <a:pt x="1365" y="1008"/>
                    <a:pt x="1440" y="1083"/>
                    <a:pt x="1440" y="1176"/>
                  </a:cubicBezTo>
                  <a:close/>
                  <a:moveTo>
                    <a:pt x="1168" y="828"/>
                  </a:moveTo>
                  <a:cubicBezTo>
                    <a:pt x="1190" y="791"/>
                    <a:pt x="1229" y="768"/>
                    <a:pt x="1272" y="768"/>
                  </a:cubicBezTo>
                  <a:cubicBezTo>
                    <a:pt x="1315" y="768"/>
                    <a:pt x="1354" y="791"/>
                    <a:pt x="1376" y="828"/>
                  </a:cubicBezTo>
                  <a:cubicBezTo>
                    <a:pt x="1347" y="850"/>
                    <a:pt x="1311" y="864"/>
                    <a:pt x="1272" y="864"/>
                  </a:cubicBezTo>
                  <a:cubicBezTo>
                    <a:pt x="1233" y="864"/>
                    <a:pt x="1197" y="850"/>
                    <a:pt x="1168" y="828"/>
                  </a:cubicBezTo>
                  <a:close/>
                  <a:moveTo>
                    <a:pt x="1224" y="672"/>
                  </a:moveTo>
                  <a:cubicBezTo>
                    <a:pt x="1224" y="646"/>
                    <a:pt x="1246" y="624"/>
                    <a:pt x="1272" y="624"/>
                  </a:cubicBezTo>
                  <a:cubicBezTo>
                    <a:pt x="1298" y="624"/>
                    <a:pt x="1320" y="646"/>
                    <a:pt x="1320" y="672"/>
                  </a:cubicBezTo>
                  <a:cubicBezTo>
                    <a:pt x="1320" y="698"/>
                    <a:pt x="1298" y="720"/>
                    <a:pt x="1272" y="720"/>
                  </a:cubicBezTo>
                  <a:cubicBezTo>
                    <a:pt x="1246" y="720"/>
                    <a:pt x="1224" y="698"/>
                    <a:pt x="1224" y="672"/>
                  </a:cubicBezTo>
                  <a:close/>
                  <a:moveTo>
                    <a:pt x="1272" y="528"/>
                  </a:moveTo>
                  <a:cubicBezTo>
                    <a:pt x="1365" y="528"/>
                    <a:pt x="1440" y="603"/>
                    <a:pt x="1440" y="696"/>
                  </a:cubicBezTo>
                  <a:cubicBezTo>
                    <a:pt x="1440" y="732"/>
                    <a:pt x="1429" y="765"/>
                    <a:pt x="1410" y="792"/>
                  </a:cubicBezTo>
                  <a:cubicBezTo>
                    <a:pt x="1392" y="768"/>
                    <a:pt x="1370" y="748"/>
                    <a:pt x="1343" y="736"/>
                  </a:cubicBezTo>
                  <a:cubicBezTo>
                    <a:pt x="1358" y="719"/>
                    <a:pt x="1368" y="697"/>
                    <a:pt x="1368" y="672"/>
                  </a:cubicBezTo>
                  <a:cubicBezTo>
                    <a:pt x="1368" y="619"/>
                    <a:pt x="1325" y="576"/>
                    <a:pt x="1272" y="576"/>
                  </a:cubicBezTo>
                  <a:cubicBezTo>
                    <a:pt x="1219" y="576"/>
                    <a:pt x="1176" y="619"/>
                    <a:pt x="1176" y="672"/>
                  </a:cubicBezTo>
                  <a:cubicBezTo>
                    <a:pt x="1176" y="697"/>
                    <a:pt x="1186" y="719"/>
                    <a:pt x="1201" y="736"/>
                  </a:cubicBezTo>
                  <a:cubicBezTo>
                    <a:pt x="1174" y="748"/>
                    <a:pt x="1152" y="768"/>
                    <a:pt x="1134" y="792"/>
                  </a:cubicBezTo>
                  <a:cubicBezTo>
                    <a:pt x="1115" y="765"/>
                    <a:pt x="1104" y="732"/>
                    <a:pt x="1104" y="696"/>
                  </a:cubicBezTo>
                  <a:cubicBezTo>
                    <a:pt x="1104" y="603"/>
                    <a:pt x="1179" y="528"/>
                    <a:pt x="1272" y="528"/>
                  </a:cubicBezTo>
                  <a:close/>
                  <a:moveTo>
                    <a:pt x="1272" y="528"/>
                  </a:moveTo>
                  <a:cubicBezTo>
                    <a:pt x="1272" y="528"/>
                    <a:pt x="1272" y="528"/>
                    <a:pt x="1272" y="5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77" name="Rectangle 66">
              <a:extLst>
                <a:ext uri="{FF2B5EF4-FFF2-40B4-BE49-F238E27FC236}">
                  <a16:creationId xmlns:a16="http://schemas.microsoft.com/office/drawing/2014/main" id="{822C0745-5D7F-4B62-B567-1E628C43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2" y="3339"/>
              <a:ext cx="103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sp>
        <p:nvSpPr>
          <p:cNvPr id="178" name="Freeform 70">
            <a:extLst>
              <a:ext uri="{FF2B5EF4-FFF2-40B4-BE49-F238E27FC236}">
                <a16:creationId xmlns:a16="http://schemas.microsoft.com/office/drawing/2014/main" id="{8EA43341-35BA-4D0D-91E3-1EF9B90014EF}"/>
              </a:ext>
            </a:extLst>
          </p:cNvPr>
          <p:cNvSpPr>
            <a:spLocks noEditPoints="1"/>
          </p:cNvSpPr>
          <p:nvPr/>
        </p:nvSpPr>
        <p:spPr bwMode="auto">
          <a:xfrm>
            <a:off x="6573090" y="3723279"/>
            <a:ext cx="280832" cy="280655"/>
          </a:xfrm>
          <a:custGeom>
            <a:avLst/>
            <a:gdLst>
              <a:gd name="T0" fmla="*/ 1103 w 1488"/>
              <a:gd name="T1" fmla="*/ 768 h 1488"/>
              <a:gd name="T2" fmla="*/ 1296 w 1488"/>
              <a:gd name="T3" fmla="*/ 648 h 1488"/>
              <a:gd name="T4" fmla="*/ 1137 w 1488"/>
              <a:gd name="T5" fmla="*/ 385 h 1488"/>
              <a:gd name="T6" fmla="*/ 1056 w 1488"/>
              <a:gd name="T7" fmla="*/ 216 h 1488"/>
              <a:gd name="T8" fmla="*/ 768 w 1488"/>
              <a:gd name="T9" fmla="*/ 285 h 1488"/>
              <a:gd name="T10" fmla="*/ 720 w 1488"/>
              <a:gd name="T11" fmla="*/ 285 h 1488"/>
              <a:gd name="T12" fmla="*/ 432 w 1488"/>
              <a:gd name="T13" fmla="*/ 216 h 1488"/>
              <a:gd name="T14" fmla="*/ 351 w 1488"/>
              <a:gd name="T15" fmla="*/ 385 h 1488"/>
              <a:gd name="T16" fmla="*/ 192 w 1488"/>
              <a:gd name="T17" fmla="*/ 648 h 1488"/>
              <a:gd name="T18" fmla="*/ 385 w 1488"/>
              <a:gd name="T19" fmla="*/ 768 h 1488"/>
              <a:gd name="T20" fmla="*/ 0 w 1488"/>
              <a:gd name="T21" fmla="*/ 1272 h 1488"/>
              <a:gd name="T22" fmla="*/ 507 w 1488"/>
              <a:gd name="T23" fmla="*/ 1015 h 1488"/>
              <a:gd name="T24" fmla="*/ 744 w 1488"/>
              <a:gd name="T25" fmla="*/ 1392 h 1488"/>
              <a:gd name="T26" fmla="*/ 981 w 1488"/>
              <a:gd name="T27" fmla="*/ 1015 h 1488"/>
              <a:gd name="T28" fmla="*/ 1488 w 1488"/>
              <a:gd name="T29" fmla="*/ 1272 h 1488"/>
              <a:gd name="T30" fmla="*/ 1296 w 1488"/>
              <a:gd name="T31" fmla="*/ 792 h 1488"/>
              <a:gd name="T32" fmla="*/ 144 w 1488"/>
              <a:gd name="T33" fmla="*/ 744 h 1488"/>
              <a:gd name="T34" fmla="*/ 1022 w 1488"/>
              <a:gd name="T35" fmla="*/ 884 h 1488"/>
              <a:gd name="T36" fmla="*/ 825 w 1488"/>
              <a:gd name="T37" fmla="*/ 792 h 1488"/>
              <a:gd name="T38" fmla="*/ 921 w 1488"/>
              <a:gd name="T39" fmla="*/ 640 h 1488"/>
              <a:gd name="T40" fmla="*/ 1022 w 1488"/>
              <a:gd name="T41" fmla="*/ 884 h 1488"/>
              <a:gd name="T42" fmla="*/ 1272 w 1488"/>
              <a:gd name="T43" fmla="*/ 384 h 1488"/>
              <a:gd name="T44" fmla="*/ 1320 w 1488"/>
              <a:gd name="T45" fmla="*/ 192 h 1488"/>
              <a:gd name="T46" fmla="*/ 1440 w 1488"/>
              <a:gd name="T47" fmla="*/ 216 h 1488"/>
              <a:gd name="T48" fmla="*/ 1272 w 1488"/>
              <a:gd name="T49" fmla="*/ 96 h 1488"/>
              <a:gd name="T50" fmla="*/ 1104 w 1488"/>
              <a:gd name="T51" fmla="*/ 216 h 1488"/>
              <a:gd name="T52" fmla="*/ 792 w 1488"/>
              <a:gd name="T53" fmla="*/ 192 h 1488"/>
              <a:gd name="T54" fmla="*/ 216 w 1488"/>
              <a:gd name="T55" fmla="*/ 48 h 1488"/>
              <a:gd name="T56" fmla="*/ 312 w 1488"/>
              <a:gd name="T57" fmla="*/ 192 h 1488"/>
              <a:gd name="T58" fmla="*/ 87 w 1488"/>
              <a:gd name="T59" fmla="*/ 324 h 1488"/>
              <a:gd name="T60" fmla="*/ 264 w 1488"/>
              <a:gd name="T61" fmla="*/ 192 h 1488"/>
              <a:gd name="T62" fmla="*/ 216 w 1488"/>
              <a:gd name="T63" fmla="*/ 288 h 1488"/>
              <a:gd name="T64" fmla="*/ 528 w 1488"/>
              <a:gd name="T65" fmla="*/ 520 h 1488"/>
              <a:gd name="T66" fmla="*/ 649 w 1488"/>
              <a:gd name="T67" fmla="*/ 656 h 1488"/>
              <a:gd name="T68" fmla="*/ 433 w 1488"/>
              <a:gd name="T69" fmla="*/ 763 h 1488"/>
              <a:gd name="T70" fmla="*/ 216 w 1488"/>
              <a:gd name="T71" fmla="*/ 1344 h 1488"/>
              <a:gd name="T72" fmla="*/ 168 w 1488"/>
              <a:gd name="T73" fmla="*/ 1248 h 1488"/>
              <a:gd name="T74" fmla="*/ 168 w 1488"/>
              <a:gd name="T75" fmla="*/ 1248 h 1488"/>
              <a:gd name="T76" fmla="*/ 216 w 1488"/>
              <a:gd name="T77" fmla="*/ 1152 h 1488"/>
              <a:gd name="T78" fmla="*/ 48 w 1488"/>
              <a:gd name="T79" fmla="*/ 1272 h 1488"/>
              <a:gd name="T80" fmla="*/ 506 w 1488"/>
              <a:gd name="T81" fmla="*/ 945 h 1488"/>
              <a:gd name="T82" fmla="*/ 648 w 1488"/>
              <a:gd name="T83" fmla="*/ 903 h 1488"/>
              <a:gd name="T84" fmla="*/ 506 w 1488"/>
              <a:gd name="T85" fmla="*/ 945 h 1488"/>
              <a:gd name="T86" fmla="*/ 744 w 1488"/>
              <a:gd name="T87" fmla="*/ 1248 h 1488"/>
              <a:gd name="T88" fmla="*/ 734 w 1488"/>
              <a:gd name="T89" fmla="*/ 964 h 1488"/>
              <a:gd name="T90" fmla="*/ 536 w 1488"/>
              <a:gd name="T91" fmla="*/ 847 h 1488"/>
              <a:gd name="T92" fmla="*/ 563 w 1488"/>
              <a:gd name="T93" fmla="*/ 740 h 1488"/>
              <a:gd name="T94" fmla="*/ 644 w 1488"/>
              <a:gd name="T95" fmla="*/ 552 h 1488"/>
              <a:gd name="T96" fmla="*/ 989 w 1488"/>
              <a:gd name="T97" fmla="*/ 552 h 1488"/>
              <a:gd name="T98" fmla="*/ 795 w 1488"/>
              <a:gd name="T99" fmla="*/ 683 h 1488"/>
              <a:gd name="T100" fmla="*/ 903 w 1488"/>
              <a:gd name="T101" fmla="*/ 864 h 1488"/>
              <a:gd name="T102" fmla="*/ 1182 w 1488"/>
              <a:gd name="T103" fmla="*/ 1414 h 1488"/>
              <a:gd name="T104" fmla="*/ 1182 w 1488"/>
              <a:gd name="T105" fmla="*/ 1414 h 1488"/>
              <a:gd name="T106" fmla="*/ 1272 w 1488"/>
              <a:gd name="T107" fmla="*/ 1296 h 1488"/>
              <a:gd name="T108" fmla="*/ 1368 w 1488"/>
              <a:gd name="T109" fmla="*/ 1248 h 1488"/>
              <a:gd name="T110" fmla="*/ 1143 w 1488"/>
              <a:gd name="T111" fmla="*/ 1380 h 1488"/>
              <a:gd name="T112" fmla="*/ 1401 w 1488"/>
              <a:gd name="T113" fmla="*/ 1380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88" h="1488">
                <a:moveTo>
                  <a:pt x="1272" y="1056"/>
                </a:moveTo>
                <a:cubicBezTo>
                  <a:pt x="1221" y="1056"/>
                  <a:pt x="1174" y="1074"/>
                  <a:pt x="1137" y="1103"/>
                </a:cubicBezTo>
                <a:cubicBezTo>
                  <a:pt x="1015" y="981"/>
                  <a:pt x="1015" y="981"/>
                  <a:pt x="1015" y="981"/>
                </a:cubicBezTo>
                <a:cubicBezTo>
                  <a:pt x="1065" y="923"/>
                  <a:pt x="1097" y="849"/>
                  <a:pt x="1103" y="768"/>
                </a:cubicBezTo>
                <a:cubicBezTo>
                  <a:pt x="1203" y="768"/>
                  <a:pt x="1203" y="768"/>
                  <a:pt x="1203" y="768"/>
                </a:cubicBezTo>
                <a:cubicBezTo>
                  <a:pt x="1214" y="809"/>
                  <a:pt x="1251" y="840"/>
                  <a:pt x="1296" y="840"/>
                </a:cubicBezTo>
                <a:cubicBezTo>
                  <a:pt x="1349" y="840"/>
                  <a:pt x="1392" y="797"/>
                  <a:pt x="1392" y="744"/>
                </a:cubicBezTo>
                <a:cubicBezTo>
                  <a:pt x="1392" y="691"/>
                  <a:pt x="1349" y="648"/>
                  <a:pt x="1296" y="648"/>
                </a:cubicBezTo>
                <a:cubicBezTo>
                  <a:pt x="1251" y="648"/>
                  <a:pt x="1214" y="679"/>
                  <a:pt x="1203" y="720"/>
                </a:cubicBezTo>
                <a:cubicBezTo>
                  <a:pt x="1103" y="720"/>
                  <a:pt x="1103" y="720"/>
                  <a:pt x="1103" y="720"/>
                </a:cubicBezTo>
                <a:cubicBezTo>
                  <a:pt x="1097" y="639"/>
                  <a:pt x="1065" y="565"/>
                  <a:pt x="1015" y="507"/>
                </a:cubicBezTo>
                <a:cubicBezTo>
                  <a:pt x="1137" y="385"/>
                  <a:pt x="1137" y="385"/>
                  <a:pt x="1137" y="385"/>
                </a:cubicBezTo>
                <a:cubicBezTo>
                  <a:pt x="1174" y="414"/>
                  <a:pt x="1221" y="432"/>
                  <a:pt x="1272" y="432"/>
                </a:cubicBezTo>
                <a:cubicBezTo>
                  <a:pt x="1391" y="432"/>
                  <a:pt x="1488" y="335"/>
                  <a:pt x="1488" y="216"/>
                </a:cubicBezTo>
                <a:cubicBezTo>
                  <a:pt x="1488" y="97"/>
                  <a:pt x="1391" y="0"/>
                  <a:pt x="1272" y="0"/>
                </a:cubicBezTo>
                <a:cubicBezTo>
                  <a:pt x="1153" y="0"/>
                  <a:pt x="1056" y="97"/>
                  <a:pt x="1056" y="216"/>
                </a:cubicBezTo>
                <a:cubicBezTo>
                  <a:pt x="1056" y="267"/>
                  <a:pt x="1074" y="314"/>
                  <a:pt x="1103" y="351"/>
                </a:cubicBezTo>
                <a:cubicBezTo>
                  <a:pt x="981" y="473"/>
                  <a:pt x="981" y="473"/>
                  <a:pt x="981" y="473"/>
                </a:cubicBezTo>
                <a:cubicBezTo>
                  <a:pt x="923" y="423"/>
                  <a:pt x="849" y="391"/>
                  <a:pt x="768" y="385"/>
                </a:cubicBezTo>
                <a:cubicBezTo>
                  <a:pt x="768" y="285"/>
                  <a:pt x="768" y="285"/>
                  <a:pt x="768" y="285"/>
                </a:cubicBezTo>
                <a:cubicBezTo>
                  <a:pt x="809" y="274"/>
                  <a:pt x="840" y="237"/>
                  <a:pt x="840" y="192"/>
                </a:cubicBezTo>
                <a:cubicBezTo>
                  <a:pt x="840" y="139"/>
                  <a:pt x="797" y="96"/>
                  <a:pt x="744" y="96"/>
                </a:cubicBezTo>
                <a:cubicBezTo>
                  <a:pt x="691" y="96"/>
                  <a:pt x="648" y="139"/>
                  <a:pt x="648" y="192"/>
                </a:cubicBezTo>
                <a:cubicBezTo>
                  <a:pt x="648" y="237"/>
                  <a:pt x="679" y="274"/>
                  <a:pt x="720" y="285"/>
                </a:cubicBezTo>
                <a:cubicBezTo>
                  <a:pt x="720" y="385"/>
                  <a:pt x="720" y="385"/>
                  <a:pt x="720" y="385"/>
                </a:cubicBezTo>
                <a:cubicBezTo>
                  <a:pt x="639" y="391"/>
                  <a:pt x="565" y="423"/>
                  <a:pt x="507" y="473"/>
                </a:cubicBezTo>
                <a:cubicBezTo>
                  <a:pt x="385" y="351"/>
                  <a:pt x="385" y="351"/>
                  <a:pt x="385" y="351"/>
                </a:cubicBezTo>
                <a:cubicBezTo>
                  <a:pt x="414" y="314"/>
                  <a:pt x="432" y="267"/>
                  <a:pt x="432" y="216"/>
                </a:cubicBezTo>
                <a:cubicBezTo>
                  <a:pt x="432" y="97"/>
                  <a:pt x="335" y="0"/>
                  <a:pt x="216" y="0"/>
                </a:cubicBezTo>
                <a:cubicBezTo>
                  <a:pt x="97" y="0"/>
                  <a:pt x="0" y="97"/>
                  <a:pt x="0" y="216"/>
                </a:cubicBezTo>
                <a:cubicBezTo>
                  <a:pt x="0" y="335"/>
                  <a:pt x="97" y="432"/>
                  <a:pt x="216" y="432"/>
                </a:cubicBezTo>
                <a:cubicBezTo>
                  <a:pt x="267" y="432"/>
                  <a:pt x="314" y="414"/>
                  <a:pt x="351" y="385"/>
                </a:cubicBezTo>
                <a:cubicBezTo>
                  <a:pt x="473" y="507"/>
                  <a:pt x="473" y="507"/>
                  <a:pt x="473" y="507"/>
                </a:cubicBezTo>
                <a:cubicBezTo>
                  <a:pt x="423" y="565"/>
                  <a:pt x="391" y="639"/>
                  <a:pt x="385" y="720"/>
                </a:cubicBezTo>
                <a:cubicBezTo>
                  <a:pt x="285" y="720"/>
                  <a:pt x="285" y="720"/>
                  <a:pt x="285" y="720"/>
                </a:cubicBezTo>
                <a:cubicBezTo>
                  <a:pt x="274" y="679"/>
                  <a:pt x="237" y="648"/>
                  <a:pt x="192" y="648"/>
                </a:cubicBezTo>
                <a:cubicBezTo>
                  <a:pt x="139" y="648"/>
                  <a:pt x="96" y="691"/>
                  <a:pt x="96" y="744"/>
                </a:cubicBezTo>
                <a:cubicBezTo>
                  <a:pt x="96" y="797"/>
                  <a:pt x="139" y="840"/>
                  <a:pt x="192" y="840"/>
                </a:cubicBezTo>
                <a:cubicBezTo>
                  <a:pt x="237" y="840"/>
                  <a:pt x="274" y="809"/>
                  <a:pt x="285" y="768"/>
                </a:cubicBezTo>
                <a:cubicBezTo>
                  <a:pt x="385" y="768"/>
                  <a:pt x="385" y="768"/>
                  <a:pt x="385" y="768"/>
                </a:cubicBezTo>
                <a:cubicBezTo>
                  <a:pt x="391" y="849"/>
                  <a:pt x="423" y="923"/>
                  <a:pt x="473" y="981"/>
                </a:cubicBezTo>
                <a:cubicBezTo>
                  <a:pt x="351" y="1103"/>
                  <a:pt x="351" y="1103"/>
                  <a:pt x="351" y="1103"/>
                </a:cubicBezTo>
                <a:cubicBezTo>
                  <a:pt x="314" y="1074"/>
                  <a:pt x="267" y="1056"/>
                  <a:pt x="216" y="1056"/>
                </a:cubicBezTo>
                <a:cubicBezTo>
                  <a:pt x="97" y="1056"/>
                  <a:pt x="0" y="1153"/>
                  <a:pt x="0" y="1272"/>
                </a:cubicBezTo>
                <a:cubicBezTo>
                  <a:pt x="0" y="1391"/>
                  <a:pt x="97" y="1488"/>
                  <a:pt x="216" y="1488"/>
                </a:cubicBezTo>
                <a:cubicBezTo>
                  <a:pt x="335" y="1488"/>
                  <a:pt x="432" y="1391"/>
                  <a:pt x="432" y="1272"/>
                </a:cubicBezTo>
                <a:cubicBezTo>
                  <a:pt x="432" y="1221"/>
                  <a:pt x="414" y="1174"/>
                  <a:pt x="385" y="1137"/>
                </a:cubicBezTo>
                <a:cubicBezTo>
                  <a:pt x="507" y="1015"/>
                  <a:pt x="507" y="1015"/>
                  <a:pt x="507" y="1015"/>
                </a:cubicBezTo>
                <a:cubicBezTo>
                  <a:pt x="565" y="1065"/>
                  <a:pt x="639" y="1097"/>
                  <a:pt x="720" y="1103"/>
                </a:cubicBezTo>
                <a:cubicBezTo>
                  <a:pt x="720" y="1203"/>
                  <a:pt x="720" y="1203"/>
                  <a:pt x="720" y="1203"/>
                </a:cubicBezTo>
                <a:cubicBezTo>
                  <a:pt x="679" y="1214"/>
                  <a:pt x="648" y="1251"/>
                  <a:pt x="648" y="1296"/>
                </a:cubicBezTo>
                <a:cubicBezTo>
                  <a:pt x="648" y="1349"/>
                  <a:pt x="691" y="1392"/>
                  <a:pt x="744" y="1392"/>
                </a:cubicBezTo>
                <a:cubicBezTo>
                  <a:pt x="797" y="1392"/>
                  <a:pt x="840" y="1349"/>
                  <a:pt x="840" y="1296"/>
                </a:cubicBezTo>
                <a:cubicBezTo>
                  <a:pt x="840" y="1251"/>
                  <a:pt x="809" y="1214"/>
                  <a:pt x="768" y="1203"/>
                </a:cubicBezTo>
                <a:cubicBezTo>
                  <a:pt x="768" y="1103"/>
                  <a:pt x="768" y="1103"/>
                  <a:pt x="768" y="1103"/>
                </a:cubicBezTo>
                <a:cubicBezTo>
                  <a:pt x="849" y="1097"/>
                  <a:pt x="923" y="1065"/>
                  <a:pt x="981" y="1015"/>
                </a:cubicBezTo>
                <a:cubicBezTo>
                  <a:pt x="1103" y="1137"/>
                  <a:pt x="1103" y="1137"/>
                  <a:pt x="1103" y="1137"/>
                </a:cubicBezTo>
                <a:cubicBezTo>
                  <a:pt x="1074" y="1174"/>
                  <a:pt x="1056" y="1221"/>
                  <a:pt x="1056" y="1272"/>
                </a:cubicBezTo>
                <a:cubicBezTo>
                  <a:pt x="1056" y="1391"/>
                  <a:pt x="1153" y="1488"/>
                  <a:pt x="1272" y="1488"/>
                </a:cubicBezTo>
                <a:cubicBezTo>
                  <a:pt x="1391" y="1488"/>
                  <a:pt x="1488" y="1391"/>
                  <a:pt x="1488" y="1272"/>
                </a:cubicBezTo>
                <a:cubicBezTo>
                  <a:pt x="1488" y="1153"/>
                  <a:pt x="1391" y="1056"/>
                  <a:pt x="1272" y="1056"/>
                </a:cubicBezTo>
                <a:close/>
                <a:moveTo>
                  <a:pt x="1296" y="696"/>
                </a:moveTo>
                <a:cubicBezTo>
                  <a:pt x="1322" y="696"/>
                  <a:pt x="1344" y="718"/>
                  <a:pt x="1344" y="744"/>
                </a:cubicBezTo>
                <a:cubicBezTo>
                  <a:pt x="1344" y="770"/>
                  <a:pt x="1322" y="792"/>
                  <a:pt x="1296" y="792"/>
                </a:cubicBezTo>
                <a:cubicBezTo>
                  <a:pt x="1270" y="792"/>
                  <a:pt x="1248" y="770"/>
                  <a:pt x="1248" y="744"/>
                </a:cubicBezTo>
                <a:cubicBezTo>
                  <a:pt x="1248" y="718"/>
                  <a:pt x="1270" y="696"/>
                  <a:pt x="1296" y="696"/>
                </a:cubicBezTo>
                <a:close/>
                <a:moveTo>
                  <a:pt x="192" y="792"/>
                </a:moveTo>
                <a:cubicBezTo>
                  <a:pt x="166" y="792"/>
                  <a:pt x="144" y="770"/>
                  <a:pt x="144" y="744"/>
                </a:cubicBezTo>
                <a:cubicBezTo>
                  <a:pt x="144" y="718"/>
                  <a:pt x="166" y="696"/>
                  <a:pt x="192" y="696"/>
                </a:cubicBezTo>
                <a:cubicBezTo>
                  <a:pt x="218" y="696"/>
                  <a:pt x="240" y="718"/>
                  <a:pt x="240" y="744"/>
                </a:cubicBezTo>
                <a:cubicBezTo>
                  <a:pt x="240" y="770"/>
                  <a:pt x="218" y="792"/>
                  <a:pt x="192" y="792"/>
                </a:cubicBezTo>
                <a:close/>
                <a:moveTo>
                  <a:pt x="1022" y="884"/>
                </a:moveTo>
                <a:cubicBezTo>
                  <a:pt x="974" y="873"/>
                  <a:pt x="974" y="873"/>
                  <a:pt x="974" y="873"/>
                </a:cubicBezTo>
                <a:cubicBezTo>
                  <a:pt x="962" y="870"/>
                  <a:pt x="952" y="861"/>
                  <a:pt x="948" y="849"/>
                </a:cubicBezTo>
                <a:cubicBezTo>
                  <a:pt x="937" y="815"/>
                  <a:pt x="905" y="792"/>
                  <a:pt x="869" y="792"/>
                </a:cubicBezTo>
                <a:cubicBezTo>
                  <a:pt x="825" y="792"/>
                  <a:pt x="825" y="792"/>
                  <a:pt x="825" y="792"/>
                </a:cubicBezTo>
                <a:cubicBezTo>
                  <a:pt x="807" y="792"/>
                  <a:pt x="792" y="777"/>
                  <a:pt x="792" y="759"/>
                </a:cubicBezTo>
                <a:cubicBezTo>
                  <a:pt x="792" y="745"/>
                  <a:pt x="800" y="733"/>
                  <a:pt x="813" y="728"/>
                </a:cubicBezTo>
                <a:cubicBezTo>
                  <a:pt x="861" y="709"/>
                  <a:pt x="861" y="709"/>
                  <a:pt x="861" y="709"/>
                </a:cubicBezTo>
                <a:cubicBezTo>
                  <a:pt x="890" y="697"/>
                  <a:pt x="913" y="671"/>
                  <a:pt x="921" y="640"/>
                </a:cubicBezTo>
                <a:cubicBezTo>
                  <a:pt x="927" y="616"/>
                  <a:pt x="948" y="600"/>
                  <a:pt x="972" y="600"/>
                </a:cubicBezTo>
                <a:cubicBezTo>
                  <a:pt x="1020" y="600"/>
                  <a:pt x="1020" y="600"/>
                  <a:pt x="1020" y="600"/>
                </a:cubicBezTo>
                <a:cubicBezTo>
                  <a:pt x="1043" y="643"/>
                  <a:pt x="1056" y="692"/>
                  <a:pt x="1056" y="744"/>
                </a:cubicBezTo>
                <a:cubicBezTo>
                  <a:pt x="1056" y="794"/>
                  <a:pt x="1044" y="842"/>
                  <a:pt x="1022" y="884"/>
                </a:cubicBezTo>
                <a:close/>
                <a:moveTo>
                  <a:pt x="1182" y="358"/>
                </a:moveTo>
                <a:cubicBezTo>
                  <a:pt x="1193" y="317"/>
                  <a:pt x="1230" y="288"/>
                  <a:pt x="1272" y="288"/>
                </a:cubicBezTo>
                <a:cubicBezTo>
                  <a:pt x="1314" y="288"/>
                  <a:pt x="1351" y="317"/>
                  <a:pt x="1362" y="358"/>
                </a:cubicBezTo>
                <a:cubicBezTo>
                  <a:pt x="1336" y="374"/>
                  <a:pt x="1305" y="384"/>
                  <a:pt x="1272" y="384"/>
                </a:cubicBezTo>
                <a:cubicBezTo>
                  <a:pt x="1239" y="384"/>
                  <a:pt x="1208" y="374"/>
                  <a:pt x="1182" y="358"/>
                </a:cubicBezTo>
                <a:close/>
                <a:moveTo>
                  <a:pt x="1224" y="192"/>
                </a:moveTo>
                <a:cubicBezTo>
                  <a:pt x="1224" y="166"/>
                  <a:pt x="1246" y="144"/>
                  <a:pt x="1272" y="144"/>
                </a:cubicBezTo>
                <a:cubicBezTo>
                  <a:pt x="1298" y="144"/>
                  <a:pt x="1320" y="166"/>
                  <a:pt x="1320" y="192"/>
                </a:cubicBezTo>
                <a:cubicBezTo>
                  <a:pt x="1320" y="218"/>
                  <a:pt x="1298" y="240"/>
                  <a:pt x="1272" y="240"/>
                </a:cubicBezTo>
                <a:cubicBezTo>
                  <a:pt x="1246" y="240"/>
                  <a:pt x="1224" y="218"/>
                  <a:pt x="1224" y="192"/>
                </a:cubicBezTo>
                <a:close/>
                <a:moveTo>
                  <a:pt x="1272" y="48"/>
                </a:moveTo>
                <a:cubicBezTo>
                  <a:pt x="1365" y="48"/>
                  <a:pt x="1440" y="123"/>
                  <a:pt x="1440" y="216"/>
                </a:cubicBezTo>
                <a:cubicBezTo>
                  <a:pt x="1440" y="257"/>
                  <a:pt x="1425" y="295"/>
                  <a:pt x="1401" y="324"/>
                </a:cubicBezTo>
                <a:cubicBezTo>
                  <a:pt x="1388" y="296"/>
                  <a:pt x="1367" y="273"/>
                  <a:pt x="1341" y="258"/>
                </a:cubicBezTo>
                <a:cubicBezTo>
                  <a:pt x="1358" y="241"/>
                  <a:pt x="1368" y="218"/>
                  <a:pt x="1368" y="192"/>
                </a:cubicBezTo>
                <a:cubicBezTo>
                  <a:pt x="1368" y="139"/>
                  <a:pt x="1325" y="96"/>
                  <a:pt x="1272" y="96"/>
                </a:cubicBezTo>
                <a:cubicBezTo>
                  <a:pt x="1219" y="96"/>
                  <a:pt x="1176" y="139"/>
                  <a:pt x="1176" y="192"/>
                </a:cubicBezTo>
                <a:cubicBezTo>
                  <a:pt x="1176" y="218"/>
                  <a:pt x="1186" y="241"/>
                  <a:pt x="1203" y="258"/>
                </a:cubicBezTo>
                <a:cubicBezTo>
                  <a:pt x="1177" y="273"/>
                  <a:pt x="1156" y="296"/>
                  <a:pt x="1143" y="324"/>
                </a:cubicBezTo>
                <a:cubicBezTo>
                  <a:pt x="1119" y="295"/>
                  <a:pt x="1104" y="257"/>
                  <a:pt x="1104" y="216"/>
                </a:cubicBezTo>
                <a:cubicBezTo>
                  <a:pt x="1104" y="123"/>
                  <a:pt x="1179" y="48"/>
                  <a:pt x="1272" y="48"/>
                </a:cubicBezTo>
                <a:close/>
                <a:moveTo>
                  <a:pt x="696" y="192"/>
                </a:moveTo>
                <a:cubicBezTo>
                  <a:pt x="696" y="166"/>
                  <a:pt x="718" y="144"/>
                  <a:pt x="744" y="144"/>
                </a:cubicBezTo>
                <a:cubicBezTo>
                  <a:pt x="770" y="144"/>
                  <a:pt x="792" y="166"/>
                  <a:pt x="792" y="192"/>
                </a:cubicBezTo>
                <a:cubicBezTo>
                  <a:pt x="792" y="218"/>
                  <a:pt x="770" y="240"/>
                  <a:pt x="744" y="240"/>
                </a:cubicBezTo>
                <a:cubicBezTo>
                  <a:pt x="718" y="240"/>
                  <a:pt x="696" y="218"/>
                  <a:pt x="696" y="192"/>
                </a:cubicBezTo>
                <a:close/>
                <a:moveTo>
                  <a:pt x="48" y="216"/>
                </a:moveTo>
                <a:cubicBezTo>
                  <a:pt x="48" y="123"/>
                  <a:pt x="123" y="48"/>
                  <a:pt x="216" y="48"/>
                </a:cubicBezTo>
                <a:cubicBezTo>
                  <a:pt x="309" y="48"/>
                  <a:pt x="384" y="123"/>
                  <a:pt x="384" y="216"/>
                </a:cubicBezTo>
                <a:cubicBezTo>
                  <a:pt x="384" y="257"/>
                  <a:pt x="369" y="295"/>
                  <a:pt x="345" y="324"/>
                </a:cubicBezTo>
                <a:cubicBezTo>
                  <a:pt x="332" y="296"/>
                  <a:pt x="311" y="273"/>
                  <a:pt x="285" y="258"/>
                </a:cubicBezTo>
                <a:cubicBezTo>
                  <a:pt x="302" y="241"/>
                  <a:pt x="312" y="218"/>
                  <a:pt x="312" y="192"/>
                </a:cubicBezTo>
                <a:cubicBezTo>
                  <a:pt x="312" y="139"/>
                  <a:pt x="269" y="96"/>
                  <a:pt x="216" y="96"/>
                </a:cubicBezTo>
                <a:cubicBezTo>
                  <a:pt x="163" y="96"/>
                  <a:pt x="120" y="139"/>
                  <a:pt x="120" y="192"/>
                </a:cubicBezTo>
                <a:cubicBezTo>
                  <a:pt x="120" y="218"/>
                  <a:pt x="130" y="241"/>
                  <a:pt x="147" y="258"/>
                </a:cubicBezTo>
                <a:cubicBezTo>
                  <a:pt x="121" y="273"/>
                  <a:pt x="100" y="296"/>
                  <a:pt x="87" y="324"/>
                </a:cubicBezTo>
                <a:cubicBezTo>
                  <a:pt x="63" y="295"/>
                  <a:pt x="48" y="257"/>
                  <a:pt x="48" y="216"/>
                </a:cubicBezTo>
                <a:close/>
                <a:moveTo>
                  <a:pt x="168" y="192"/>
                </a:moveTo>
                <a:cubicBezTo>
                  <a:pt x="168" y="166"/>
                  <a:pt x="190" y="144"/>
                  <a:pt x="216" y="144"/>
                </a:cubicBezTo>
                <a:cubicBezTo>
                  <a:pt x="242" y="144"/>
                  <a:pt x="264" y="166"/>
                  <a:pt x="264" y="192"/>
                </a:cubicBezTo>
                <a:cubicBezTo>
                  <a:pt x="264" y="218"/>
                  <a:pt x="242" y="240"/>
                  <a:pt x="216" y="240"/>
                </a:cubicBezTo>
                <a:cubicBezTo>
                  <a:pt x="190" y="240"/>
                  <a:pt x="168" y="218"/>
                  <a:pt x="168" y="192"/>
                </a:cubicBezTo>
                <a:close/>
                <a:moveTo>
                  <a:pt x="126" y="358"/>
                </a:moveTo>
                <a:cubicBezTo>
                  <a:pt x="137" y="317"/>
                  <a:pt x="174" y="288"/>
                  <a:pt x="216" y="288"/>
                </a:cubicBezTo>
                <a:cubicBezTo>
                  <a:pt x="258" y="288"/>
                  <a:pt x="295" y="317"/>
                  <a:pt x="306" y="358"/>
                </a:cubicBezTo>
                <a:cubicBezTo>
                  <a:pt x="280" y="374"/>
                  <a:pt x="249" y="384"/>
                  <a:pt x="216" y="384"/>
                </a:cubicBezTo>
                <a:cubicBezTo>
                  <a:pt x="183" y="384"/>
                  <a:pt x="152" y="374"/>
                  <a:pt x="126" y="358"/>
                </a:cubicBezTo>
                <a:close/>
                <a:moveTo>
                  <a:pt x="528" y="520"/>
                </a:moveTo>
                <a:cubicBezTo>
                  <a:pt x="554" y="555"/>
                  <a:pt x="554" y="555"/>
                  <a:pt x="554" y="555"/>
                </a:cubicBezTo>
                <a:cubicBezTo>
                  <a:pt x="575" y="583"/>
                  <a:pt x="609" y="600"/>
                  <a:pt x="644" y="600"/>
                </a:cubicBezTo>
                <a:cubicBezTo>
                  <a:pt x="659" y="600"/>
                  <a:pt x="672" y="613"/>
                  <a:pt x="672" y="628"/>
                </a:cubicBezTo>
                <a:cubicBezTo>
                  <a:pt x="672" y="642"/>
                  <a:pt x="662" y="653"/>
                  <a:pt x="649" y="656"/>
                </a:cubicBezTo>
                <a:cubicBezTo>
                  <a:pt x="586" y="666"/>
                  <a:pt x="586" y="666"/>
                  <a:pt x="586" y="666"/>
                </a:cubicBezTo>
                <a:cubicBezTo>
                  <a:pt x="554" y="671"/>
                  <a:pt x="527" y="694"/>
                  <a:pt x="517" y="725"/>
                </a:cubicBezTo>
                <a:cubicBezTo>
                  <a:pt x="512" y="739"/>
                  <a:pt x="501" y="749"/>
                  <a:pt x="487" y="752"/>
                </a:cubicBezTo>
                <a:cubicBezTo>
                  <a:pt x="433" y="763"/>
                  <a:pt x="433" y="763"/>
                  <a:pt x="433" y="763"/>
                </a:cubicBezTo>
                <a:cubicBezTo>
                  <a:pt x="433" y="756"/>
                  <a:pt x="432" y="750"/>
                  <a:pt x="432" y="744"/>
                </a:cubicBezTo>
                <a:cubicBezTo>
                  <a:pt x="432" y="656"/>
                  <a:pt x="469" y="576"/>
                  <a:pt x="528" y="520"/>
                </a:cubicBezTo>
                <a:close/>
                <a:moveTo>
                  <a:pt x="126" y="1414"/>
                </a:moveTo>
                <a:cubicBezTo>
                  <a:pt x="137" y="1373"/>
                  <a:pt x="174" y="1344"/>
                  <a:pt x="216" y="1344"/>
                </a:cubicBezTo>
                <a:cubicBezTo>
                  <a:pt x="258" y="1344"/>
                  <a:pt x="295" y="1373"/>
                  <a:pt x="306" y="1414"/>
                </a:cubicBezTo>
                <a:cubicBezTo>
                  <a:pt x="280" y="1430"/>
                  <a:pt x="249" y="1440"/>
                  <a:pt x="216" y="1440"/>
                </a:cubicBezTo>
                <a:cubicBezTo>
                  <a:pt x="183" y="1440"/>
                  <a:pt x="152" y="1430"/>
                  <a:pt x="126" y="1414"/>
                </a:cubicBezTo>
                <a:close/>
                <a:moveTo>
                  <a:pt x="168" y="1248"/>
                </a:moveTo>
                <a:cubicBezTo>
                  <a:pt x="168" y="1222"/>
                  <a:pt x="190" y="1200"/>
                  <a:pt x="216" y="1200"/>
                </a:cubicBezTo>
                <a:cubicBezTo>
                  <a:pt x="242" y="1200"/>
                  <a:pt x="264" y="1222"/>
                  <a:pt x="264" y="1248"/>
                </a:cubicBezTo>
                <a:cubicBezTo>
                  <a:pt x="264" y="1274"/>
                  <a:pt x="242" y="1296"/>
                  <a:pt x="216" y="1296"/>
                </a:cubicBezTo>
                <a:cubicBezTo>
                  <a:pt x="190" y="1296"/>
                  <a:pt x="168" y="1274"/>
                  <a:pt x="168" y="1248"/>
                </a:cubicBezTo>
                <a:close/>
                <a:moveTo>
                  <a:pt x="345" y="1380"/>
                </a:moveTo>
                <a:cubicBezTo>
                  <a:pt x="332" y="1352"/>
                  <a:pt x="311" y="1329"/>
                  <a:pt x="285" y="1314"/>
                </a:cubicBezTo>
                <a:cubicBezTo>
                  <a:pt x="302" y="1297"/>
                  <a:pt x="312" y="1274"/>
                  <a:pt x="312" y="1248"/>
                </a:cubicBezTo>
                <a:cubicBezTo>
                  <a:pt x="312" y="1195"/>
                  <a:pt x="269" y="1152"/>
                  <a:pt x="216" y="1152"/>
                </a:cubicBezTo>
                <a:cubicBezTo>
                  <a:pt x="163" y="1152"/>
                  <a:pt x="120" y="1195"/>
                  <a:pt x="120" y="1248"/>
                </a:cubicBezTo>
                <a:cubicBezTo>
                  <a:pt x="120" y="1274"/>
                  <a:pt x="130" y="1297"/>
                  <a:pt x="147" y="1314"/>
                </a:cubicBezTo>
                <a:cubicBezTo>
                  <a:pt x="121" y="1329"/>
                  <a:pt x="100" y="1352"/>
                  <a:pt x="87" y="1380"/>
                </a:cubicBezTo>
                <a:cubicBezTo>
                  <a:pt x="63" y="1351"/>
                  <a:pt x="48" y="1313"/>
                  <a:pt x="48" y="1272"/>
                </a:cubicBezTo>
                <a:cubicBezTo>
                  <a:pt x="48" y="1179"/>
                  <a:pt x="123" y="1104"/>
                  <a:pt x="216" y="1104"/>
                </a:cubicBezTo>
                <a:cubicBezTo>
                  <a:pt x="309" y="1104"/>
                  <a:pt x="384" y="1179"/>
                  <a:pt x="384" y="1272"/>
                </a:cubicBezTo>
                <a:cubicBezTo>
                  <a:pt x="384" y="1313"/>
                  <a:pt x="369" y="1351"/>
                  <a:pt x="345" y="1380"/>
                </a:cubicBezTo>
                <a:close/>
                <a:moveTo>
                  <a:pt x="506" y="945"/>
                </a:moveTo>
                <a:cubicBezTo>
                  <a:pt x="570" y="880"/>
                  <a:pt x="570" y="880"/>
                  <a:pt x="570" y="880"/>
                </a:cubicBezTo>
                <a:cubicBezTo>
                  <a:pt x="580" y="870"/>
                  <a:pt x="594" y="864"/>
                  <a:pt x="609" y="864"/>
                </a:cubicBezTo>
                <a:cubicBezTo>
                  <a:pt x="624" y="864"/>
                  <a:pt x="637" y="872"/>
                  <a:pt x="644" y="885"/>
                </a:cubicBezTo>
                <a:cubicBezTo>
                  <a:pt x="647" y="891"/>
                  <a:pt x="648" y="897"/>
                  <a:pt x="648" y="903"/>
                </a:cubicBezTo>
                <a:cubicBezTo>
                  <a:pt x="648" y="947"/>
                  <a:pt x="673" y="987"/>
                  <a:pt x="712" y="1007"/>
                </a:cubicBezTo>
                <a:cubicBezTo>
                  <a:pt x="733" y="1017"/>
                  <a:pt x="749" y="1034"/>
                  <a:pt x="758" y="1055"/>
                </a:cubicBezTo>
                <a:cubicBezTo>
                  <a:pt x="753" y="1055"/>
                  <a:pt x="749" y="1056"/>
                  <a:pt x="744" y="1056"/>
                </a:cubicBezTo>
                <a:cubicBezTo>
                  <a:pt x="648" y="1056"/>
                  <a:pt x="563" y="1013"/>
                  <a:pt x="506" y="945"/>
                </a:cubicBezTo>
                <a:close/>
                <a:moveTo>
                  <a:pt x="792" y="1296"/>
                </a:moveTo>
                <a:cubicBezTo>
                  <a:pt x="792" y="1322"/>
                  <a:pt x="770" y="1344"/>
                  <a:pt x="744" y="1344"/>
                </a:cubicBezTo>
                <a:cubicBezTo>
                  <a:pt x="718" y="1344"/>
                  <a:pt x="696" y="1322"/>
                  <a:pt x="696" y="1296"/>
                </a:cubicBezTo>
                <a:cubicBezTo>
                  <a:pt x="696" y="1270"/>
                  <a:pt x="718" y="1248"/>
                  <a:pt x="744" y="1248"/>
                </a:cubicBezTo>
                <a:cubicBezTo>
                  <a:pt x="770" y="1248"/>
                  <a:pt x="792" y="1270"/>
                  <a:pt x="792" y="1296"/>
                </a:cubicBezTo>
                <a:close/>
                <a:moveTo>
                  <a:pt x="807" y="1050"/>
                </a:moveTo>
                <a:cubicBezTo>
                  <a:pt x="807" y="1048"/>
                  <a:pt x="807" y="1048"/>
                  <a:pt x="807" y="1048"/>
                </a:cubicBezTo>
                <a:cubicBezTo>
                  <a:pt x="794" y="1011"/>
                  <a:pt x="769" y="981"/>
                  <a:pt x="734" y="964"/>
                </a:cubicBezTo>
                <a:cubicBezTo>
                  <a:pt x="710" y="952"/>
                  <a:pt x="696" y="929"/>
                  <a:pt x="696" y="903"/>
                </a:cubicBezTo>
                <a:cubicBezTo>
                  <a:pt x="696" y="889"/>
                  <a:pt x="693" y="876"/>
                  <a:pt x="687" y="864"/>
                </a:cubicBezTo>
                <a:cubicBezTo>
                  <a:pt x="672" y="834"/>
                  <a:pt x="642" y="816"/>
                  <a:pt x="609" y="816"/>
                </a:cubicBezTo>
                <a:cubicBezTo>
                  <a:pt x="581" y="816"/>
                  <a:pt x="555" y="827"/>
                  <a:pt x="536" y="847"/>
                </a:cubicBezTo>
                <a:cubicBezTo>
                  <a:pt x="477" y="905"/>
                  <a:pt x="477" y="905"/>
                  <a:pt x="477" y="905"/>
                </a:cubicBezTo>
                <a:cubicBezTo>
                  <a:pt x="460" y="876"/>
                  <a:pt x="447" y="844"/>
                  <a:pt x="439" y="810"/>
                </a:cubicBezTo>
                <a:cubicBezTo>
                  <a:pt x="496" y="799"/>
                  <a:pt x="496" y="799"/>
                  <a:pt x="496" y="799"/>
                </a:cubicBezTo>
                <a:cubicBezTo>
                  <a:pt x="527" y="793"/>
                  <a:pt x="553" y="770"/>
                  <a:pt x="563" y="740"/>
                </a:cubicBezTo>
                <a:cubicBezTo>
                  <a:pt x="567" y="726"/>
                  <a:pt x="579" y="716"/>
                  <a:pt x="594" y="713"/>
                </a:cubicBezTo>
                <a:cubicBezTo>
                  <a:pt x="657" y="703"/>
                  <a:pt x="657" y="703"/>
                  <a:pt x="657" y="703"/>
                </a:cubicBezTo>
                <a:cubicBezTo>
                  <a:pt x="693" y="697"/>
                  <a:pt x="720" y="665"/>
                  <a:pt x="720" y="628"/>
                </a:cubicBezTo>
                <a:cubicBezTo>
                  <a:pt x="720" y="586"/>
                  <a:pt x="686" y="552"/>
                  <a:pt x="644" y="552"/>
                </a:cubicBezTo>
                <a:cubicBezTo>
                  <a:pt x="624" y="552"/>
                  <a:pt x="605" y="542"/>
                  <a:pt x="593" y="526"/>
                </a:cubicBezTo>
                <a:cubicBezTo>
                  <a:pt x="565" y="489"/>
                  <a:pt x="565" y="489"/>
                  <a:pt x="565" y="489"/>
                </a:cubicBezTo>
                <a:cubicBezTo>
                  <a:pt x="616" y="453"/>
                  <a:pt x="677" y="432"/>
                  <a:pt x="744" y="432"/>
                </a:cubicBezTo>
                <a:cubicBezTo>
                  <a:pt x="844" y="432"/>
                  <a:pt x="932" y="479"/>
                  <a:pt x="989" y="552"/>
                </a:cubicBezTo>
                <a:cubicBezTo>
                  <a:pt x="972" y="552"/>
                  <a:pt x="972" y="552"/>
                  <a:pt x="972" y="552"/>
                </a:cubicBezTo>
                <a:cubicBezTo>
                  <a:pt x="926" y="552"/>
                  <a:pt x="885" y="583"/>
                  <a:pt x="874" y="628"/>
                </a:cubicBezTo>
                <a:cubicBezTo>
                  <a:pt x="870" y="645"/>
                  <a:pt x="858" y="658"/>
                  <a:pt x="843" y="664"/>
                </a:cubicBezTo>
                <a:cubicBezTo>
                  <a:pt x="795" y="683"/>
                  <a:pt x="795" y="683"/>
                  <a:pt x="795" y="683"/>
                </a:cubicBezTo>
                <a:cubicBezTo>
                  <a:pt x="764" y="696"/>
                  <a:pt x="744" y="725"/>
                  <a:pt x="744" y="759"/>
                </a:cubicBezTo>
                <a:cubicBezTo>
                  <a:pt x="744" y="804"/>
                  <a:pt x="780" y="840"/>
                  <a:pt x="825" y="840"/>
                </a:cubicBezTo>
                <a:cubicBezTo>
                  <a:pt x="869" y="840"/>
                  <a:pt x="869" y="840"/>
                  <a:pt x="869" y="840"/>
                </a:cubicBezTo>
                <a:cubicBezTo>
                  <a:pt x="884" y="840"/>
                  <a:pt x="898" y="850"/>
                  <a:pt x="903" y="864"/>
                </a:cubicBezTo>
                <a:cubicBezTo>
                  <a:pt x="912" y="892"/>
                  <a:pt x="934" y="912"/>
                  <a:pt x="962" y="919"/>
                </a:cubicBezTo>
                <a:cubicBezTo>
                  <a:pt x="996" y="927"/>
                  <a:pt x="996" y="927"/>
                  <a:pt x="996" y="927"/>
                </a:cubicBezTo>
                <a:cubicBezTo>
                  <a:pt x="951" y="989"/>
                  <a:pt x="884" y="1034"/>
                  <a:pt x="807" y="1050"/>
                </a:cubicBezTo>
                <a:close/>
                <a:moveTo>
                  <a:pt x="1182" y="1414"/>
                </a:moveTo>
                <a:cubicBezTo>
                  <a:pt x="1193" y="1373"/>
                  <a:pt x="1230" y="1344"/>
                  <a:pt x="1272" y="1344"/>
                </a:cubicBezTo>
                <a:cubicBezTo>
                  <a:pt x="1314" y="1344"/>
                  <a:pt x="1351" y="1373"/>
                  <a:pt x="1362" y="1414"/>
                </a:cubicBezTo>
                <a:cubicBezTo>
                  <a:pt x="1336" y="1430"/>
                  <a:pt x="1305" y="1440"/>
                  <a:pt x="1272" y="1440"/>
                </a:cubicBezTo>
                <a:cubicBezTo>
                  <a:pt x="1239" y="1440"/>
                  <a:pt x="1208" y="1430"/>
                  <a:pt x="1182" y="1414"/>
                </a:cubicBezTo>
                <a:close/>
                <a:moveTo>
                  <a:pt x="1224" y="1248"/>
                </a:moveTo>
                <a:cubicBezTo>
                  <a:pt x="1224" y="1222"/>
                  <a:pt x="1246" y="1200"/>
                  <a:pt x="1272" y="1200"/>
                </a:cubicBezTo>
                <a:cubicBezTo>
                  <a:pt x="1298" y="1200"/>
                  <a:pt x="1320" y="1222"/>
                  <a:pt x="1320" y="1248"/>
                </a:cubicBezTo>
                <a:cubicBezTo>
                  <a:pt x="1320" y="1274"/>
                  <a:pt x="1298" y="1296"/>
                  <a:pt x="1272" y="1296"/>
                </a:cubicBezTo>
                <a:cubicBezTo>
                  <a:pt x="1246" y="1296"/>
                  <a:pt x="1224" y="1274"/>
                  <a:pt x="1224" y="1248"/>
                </a:cubicBezTo>
                <a:close/>
                <a:moveTo>
                  <a:pt x="1401" y="1380"/>
                </a:moveTo>
                <a:cubicBezTo>
                  <a:pt x="1388" y="1352"/>
                  <a:pt x="1367" y="1329"/>
                  <a:pt x="1341" y="1314"/>
                </a:cubicBezTo>
                <a:cubicBezTo>
                  <a:pt x="1358" y="1297"/>
                  <a:pt x="1368" y="1274"/>
                  <a:pt x="1368" y="1248"/>
                </a:cubicBezTo>
                <a:cubicBezTo>
                  <a:pt x="1368" y="1195"/>
                  <a:pt x="1325" y="1152"/>
                  <a:pt x="1272" y="1152"/>
                </a:cubicBezTo>
                <a:cubicBezTo>
                  <a:pt x="1219" y="1152"/>
                  <a:pt x="1176" y="1195"/>
                  <a:pt x="1176" y="1248"/>
                </a:cubicBezTo>
                <a:cubicBezTo>
                  <a:pt x="1176" y="1274"/>
                  <a:pt x="1186" y="1297"/>
                  <a:pt x="1203" y="1314"/>
                </a:cubicBezTo>
                <a:cubicBezTo>
                  <a:pt x="1177" y="1329"/>
                  <a:pt x="1156" y="1352"/>
                  <a:pt x="1143" y="1380"/>
                </a:cubicBezTo>
                <a:cubicBezTo>
                  <a:pt x="1119" y="1351"/>
                  <a:pt x="1104" y="1313"/>
                  <a:pt x="1104" y="1272"/>
                </a:cubicBezTo>
                <a:cubicBezTo>
                  <a:pt x="1104" y="1179"/>
                  <a:pt x="1179" y="1104"/>
                  <a:pt x="1272" y="1104"/>
                </a:cubicBezTo>
                <a:cubicBezTo>
                  <a:pt x="1365" y="1104"/>
                  <a:pt x="1440" y="1179"/>
                  <a:pt x="1440" y="1272"/>
                </a:cubicBezTo>
                <a:cubicBezTo>
                  <a:pt x="1440" y="1313"/>
                  <a:pt x="1425" y="1351"/>
                  <a:pt x="1401" y="1380"/>
                </a:cubicBezTo>
                <a:close/>
                <a:moveTo>
                  <a:pt x="1401" y="1380"/>
                </a:moveTo>
                <a:cubicBezTo>
                  <a:pt x="1401" y="1380"/>
                  <a:pt x="1401" y="1380"/>
                  <a:pt x="1401" y="1380"/>
                </a:cubicBezTo>
              </a:path>
            </a:pathLst>
          </a:custGeom>
          <a:solidFill>
            <a:srgbClr val="0057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400">
              <a:solidFill>
                <a:srgbClr val="000000"/>
              </a:solidFill>
              <a:latin typeface="Arial"/>
              <a:cs typeface="Arial" panose="020B0604020202020204" pitchFamily="34" charset="0"/>
            </a:endParaRPr>
          </a:p>
        </p:txBody>
      </p:sp>
      <p:grpSp>
        <p:nvGrpSpPr>
          <p:cNvPr id="179" name="Group 73">
            <a:extLst>
              <a:ext uri="{FF2B5EF4-FFF2-40B4-BE49-F238E27FC236}">
                <a16:creationId xmlns:a16="http://schemas.microsoft.com/office/drawing/2014/main" id="{A2791241-0706-45D5-B8B0-0095BBB346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69838" y="4482382"/>
            <a:ext cx="287339" cy="287159"/>
            <a:chOff x="2250" y="571"/>
            <a:chExt cx="3180" cy="3178"/>
          </a:xfrm>
          <a:solidFill>
            <a:srgbClr val="0057FF"/>
          </a:solidFill>
        </p:grpSpPr>
        <p:sp>
          <p:nvSpPr>
            <p:cNvPr id="180" name="Freeform 74">
              <a:extLst>
                <a:ext uri="{FF2B5EF4-FFF2-40B4-BE49-F238E27FC236}">
                  <a16:creationId xmlns:a16="http://schemas.microsoft.com/office/drawing/2014/main" id="{9CC1E881-5699-4868-AD54-96A4AB78B2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0" y="571"/>
              <a:ext cx="3180" cy="3178"/>
            </a:xfrm>
            <a:custGeom>
              <a:avLst/>
              <a:gdLst>
                <a:gd name="T0" fmla="*/ 1368 w 1488"/>
                <a:gd name="T1" fmla="*/ 0 h 1488"/>
                <a:gd name="T2" fmla="*/ 792 w 1488"/>
                <a:gd name="T3" fmla="*/ 0 h 1488"/>
                <a:gd name="T4" fmla="*/ 672 w 1488"/>
                <a:gd name="T5" fmla="*/ 120 h 1488"/>
                <a:gd name="T6" fmla="*/ 672 w 1488"/>
                <a:gd name="T7" fmla="*/ 240 h 1488"/>
                <a:gd name="T8" fmla="*/ 120 w 1488"/>
                <a:gd name="T9" fmla="*/ 240 h 1488"/>
                <a:gd name="T10" fmla="*/ 0 w 1488"/>
                <a:gd name="T11" fmla="*/ 360 h 1488"/>
                <a:gd name="T12" fmla="*/ 0 w 1488"/>
                <a:gd name="T13" fmla="*/ 744 h 1488"/>
                <a:gd name="T14" fmla="*/ 120 w 1488"/>
                <a:gd name="T15" fmla="*/ 864 h 1488"/>
                <a:gd name="T16" fmla="*/ 552 w 1488"/>
                <a:gd name="T17" fmla="*/ 864 h 1488"/>
                <a:gd name="T18" fmla="*/ 641 w 1488"/>
                <a:gd name="T19" fmla="*/ 1026 h 1488"/>
                <a:gd name="T20" fmla="*/ 432 w 1488"/>
                <a:gd name="T21" fmla="*/ 1320 h 1488"/>
                <a:gd name="T22" fmla="*/ 432 w 1488"/>
                <a:gd name="T23" fmla="*/ 1488 h 1488"/>
                <a:gd name="T24" fmla="*/ 1056 w 1488"/>
                <a:gd name="T25" fmla="*/ 1488 h 1488"/>
                <a:gd name="T26" fmla="*/ 1056 w 1488"/>
                <a:gd name="T27" fmla="*/ 1320 h 1488"/>
                <a:gd name="T28" fmla="*/ 847 w 1488"/>
                <a:gd name="T29" fmla="*/ 1026 h 1488"/>
                <a:gd name="T30" fmla="*/ 936 w 1488"/>
                <a:gd name="T31" fmla="*/ 864 h 1488"/>
                <a:gd name="T32" fmla="*/ 816 w 1488"/>
                <a:gd name="T33" fmla="*/ 686 h 1488"/>
                <a:gd name="T34" fmla="*/ 816 w 1488"/>
                <a:gd name="T35" fmla="*/ 624 h 1488"/>
                <a:gd name="T36" fmla="*/ 1368 w 1488"/>
                <a:gd name="T37" fmla="*/ 624 h 1488"/>
                <a:gd name="T38" fmla="*/ 1488 w 1488"/>
                <a:gd name="T39" fmla="*/ 504 h 1488"/>
                <a:gd name="T40" fmla="*/ 1488 w 1488"/>
                <a:gd name="T41" fmla="*/ 120 h 1488"/>
                <a:gd name="T42" fmla="*/ 1368 w 1488"/>
                <a:gd name="T43" fmla="*/ 0 h 1488"/>
                <a:gd name="T44" fmla="*/ 1008 w 1488"/>
                <a:gd name="T45" fmla="*/ 1320 h 1488"/>
                <a:gd name="T46" fmla="*/ 1008 w 1488"/>
                <a:gd name="T47" fmla="*/ 1440 h 1488"/>
                <a:gd name="T48" fmla="*/ 936 w 1488"/>
                <a:gd name="T49" fmla="*/ 1440 h 1488"/>
                <a:gd name="T50" fmla="*/ 936 w 1488"/>
                <a:gd name="T51" fmla="*/ 1224 h 1488"/>
                <a:gd name="T52" fmla="*/ 888 w 1488"/>
                <a:gd name="T53" fmla="*/ 1224 h 1488"/>
                <a:gd name="T54" fmla="*/ 888 w 1488"/>
                <a:gd name="T55" fmla="*/ 1440 h 1488"/>
                <a:gd name="T56" fmla="*/ 600 w 1488"/>
                <a:gd name="T57" fmla="*/ 1440 h 1488"/>
                <a:gd name="T58" fmla="*/ 600 w 1488"/>
                <a:gd name="T59" fmla="*/ 1224 h 1488"/>
                <a:gd name="T60" fmla="*/ 552 w 1488"/>
                <a:gd name="T61" fmla="*/ 1224 h 1488"/>
                <a:gd name="T62" fmla="*/ 552 w 1488"/>
                <a:gd name="T63" fmla="*/ 1440 h 1488"/>
                <a:gd name="T64" fmla="*/ 480 w 1488"/>
                <a:gd name="T65" fmla="*/ 1440 h 1488"/>
                <a:gd name="T66" fmla="*/ 480 w 1488"/>
                <a:gd name="T67" fmla="*/ 1320 h 1488"/>
                <a:gd name="T68" fmla="*/ 744 w 1488"/>
                <a:gd name="T69" fmla="*/ 1056 h 1488"/>
                <a:gd name="T70" fmla="*/ 1008 w 1488"/>
                <a:gd name="T71" fmla="*/ 1320 h 1488"/>
                <a:gd name="T72" fmla="*/ 888 w 1488"/>
                <a:gd name="T73" fmla="*/ 864 h 1488"/>
                <a:gd name="T74" fmla="*/ 744 w 1488"/>
                <a:gd name="T75" fmla="*/ 1008 h 1488"/>
                <a:gd name="T76" fmla="*/ 600 w 1488"/>
                <a:gd name="T77" fmla="*/ 864 h 1488"/>
                <a:gd name="T78" fmla="*/ 744 w 1488"/>
                <a:gd name="T79" fmla="*/ 720 h 1488"/>
                <a:gd name="T80" fmla="*/ 888 w 1488"/>
                <a:gd name="T81" fmla="*/ 864 h 1488"/>
                <a:gd name="T82" fmla="*/ 744 w 1488"/>
                <a:gd name="T83" fmla="*/ 672 h 1488"/>
                <a:gd name="T84" fmla="*/ 558 w 1488"/>
                <a:gd name="T85" fmla="*/ 816 h 1488"/>
                <a:gd name="T86" fmla="*/ 120 w 1488"/>
                <a:gd name="T87" fmla="*/ 816 h 1488"/>
                <a:gd name="T88" fmla="*/ 48 w 1488"/>
                <a:gd name="T89" fmla="*/ 744 h 1488"/>
                <a:gd name="T90" fmla="*/ 48 w 1488"/>
                <a:gd name="T91" fmla="*/ 360 h 1488"/>
                <a:gd name="T92" fmla="*/ 120 w 1488"/>
                <a:gd name="T93" fmla="*/ 288 h 1488"/>
                <a:gd name="T94" fmla="*/ 696 w 1488"/>
                <a:gd name="T95" fmla="*/ 288 h 1488"/>
                <a:gd name="T96" fmla="*/ 768 w 1488"/>
                <a:gd name="T97" fmla="*/ 360 h 1488"/>
                <a:gd name="T98" fmla="*/ 768 w 1488"/>
                <a:gd name="T99" fmla="*/ 674 h 1488"/>
                <a:gd name="T100" fmla="*/ 744 w 1488"/>
                <a:gd name="T101" fmla="*/ 672 h 1488"/>
                <a:gd name="T102" fmla="*/ 1440 w 1488"/>
                <a:gd name="T103" fmla="*/ 504 h 1488"/>
                <a:gd name="T104" fmla="*/ 1368 w 1488"/>
                <a:gd name="T105" fmla="*/ 576 h 1488"/>
                <a:gd name="T106" fmla="*/ 816 w 1488"/>
                <a:gd name="T107" fmla="*/ 576 h 1488"/>
                <a:gd name="T108" fmla="*/ 816 w 1488"/>
                <a:gd name="T109" fmla="*/ 360 h 1488"/>
                <a:gd name="T110" fmla="*/ 720 w 1488"/>
                <a:gd name="T111" fmla="*/ 242 h 1488"/>
                <a:gd name="T112" fmla="*/ 720 w 1488"/>
                <a:gd name="T113" fmla="*/ 120 h 1488"/>
                <a:gd name="T114" fmla="*/ 792 w 1488"/>
                <a:gd name="T115" fmla="*/ 48 h 1488"/>
                <a:gd name="T116" fmla="*/ 1368 w 1488"/>
                <a:gd name="T117" fmla="*/ 48 h 1488"/>
                <a:gd name="T118" fmla="*/ 1440 w 1488"/>
                <a:gd name="T119" fmla="*/ 120 h 1488"/>
                <a:gd name="T120" fmla="*/ 1440 w 1488"/>
                <a:gd name="T121" fmla="*/ 504 h 1488"/>
                <a:gd name="T122" fmla="*/ 1440 w 1488"/>
                <a:gd name="T123" fmla="*/ 504 h 1488"/>
                <a:gd name="T124" fmla="*/ 1440 w 1488"/>
                <a:gd name="T125" fmla="*/ 504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8" h="1488">
                  <a:moveTo>
                    <a:pt x="1368" y="0"/>
                  </a:moveTo>
                  <a:cubicBezTo>
                    <a:pt x="792" y="0"/>
                    <a:pt x="792" y="0"/>
                    <a:pt x="792" y="0"/>
                  </a:cubicBezTo>
                  <a:cubicBezTo>
                    <a:pt x="726" y="0"/>
                    <a:pt x="672" y="54"/>
                    <a:pt x="672" y="120"/>
                  </a:cubicBezTo>
                  <a:cubicBezTo>
                    <a:pt x="672" y="240"/>
                    <a:pt x="672" y="240"/>
                    <a:pt x="672" y="240"/>
                  </a:cubicBezTo>
                  <a:cubicBezTo>
                    <a:pt x="120" y="240"/>
                    <a:pt x="120" y="240"/>
                    <a:pt x="120" y="240"/>
                  </a:cubicBezTo>
                  <a:cubicBezTo>
                    <a:pt x="54" y="240"/>
                    <a:pt x="0" y="294"/>
                    <a:pt x="0" y="360"/>
                  </a:cubicBezTo>
                  <a:cubicBezTo>
                    <a:pt x="0" y="744"/>
                    <a:pt x="0" y="744"/>
                    <a:pt x="0" y="744"/>
                  </a:cubicBezTo>
                  <a:cubicBezTo>
                    <a:pt x="0" y="810"/>
                    <a:pt x="54" y="864"/>
                    <a:pt x="120" y="864"/>
                  </a:cubicBezTo>
                  <a:cubicBezTo>
                    <a:pt x="552" y="864"/>
                    <a:pt x="552" y="864"/>
                    <a:pt x="552" y="864"/>
                  </a:cubicBezTo>
                  <a:cubicBezTo>
                    <a:pt x="552" y="932"/>
                    <a:pt x="588" y="992"/>
                    <a:pt x="641" y="1026"/>
                  </a:cubicBezTo>
                  <a:cubicBezTo>
                    <a:pt x="520" y="1068"/>
                    <a:pt x="432" y="1184"/>
                    <a:pt x="432" y="1320"/>
                  </a:cubicBezTo>
                  <a:cubicBezTo>
                    <a:pt x="432" y="1488"/>
                    <a:pt x="432" y="1488"/>
                    <a:pt x="432" y="1488"/>
                  </a:cubicBezTo>
                  <a:cubicBezTo>
                    <a:pt x="1056" y="1488"/>
                    <a:pt x="1056" y="1488"/>
                    <a:pt x="1056" y="1488"/>
                  </a:cubicBezTo>
                  <a:cubicBezTo>
                    <a:pt x="1056" y="1320"/>
                    <a:pt x="1056" y="1320"/>
                    <a:pt x="1056" y="1320"/>
                  </a:cubicBezTo>
                  <a:cubicBezTo>
                    <a:pt x="1056" y="1184"/>
                    <a:pt x="968" y="1068"/>
                    <a:pt x="847" y="1026"/>
                  </a:cubicBezTo>
                  <a:cubicBezTo>
                    <a:pt x="900" y="992"/>
                    <a:pt x="936" y="932"/>
                    <a:pt x="936" y="864"/>
                  </a:cubicBezTo>
                  <a:cubicBezTo>
                    <a:pt x="936" y="784"/>
                    <a:pt x="886" y="715"/>
                    <a:pt x="816" y="686"/>
                  </a:cubicBezTo>
                  <a:cubicBezTo>
                    <a:pt x="816" y="624"/>
                    <a:pt x="816" y="624"/>
                    <a:pt x="816" y="624"/>
                  </a:cubicBezTo>
                  <a:cubicBezTo>
                    <a:pt x="1368" y="624"/>
                    <a:pt x="1368" y="624"/>
                    <a:pt x="1368" y="624"/>
                  </a:cubicBezTo>
                  <a:cubicBezTo>
                    <a:pt x="1434" y="624"/>
                    <a:pt x="1488" y="570"/>
                    <a:pt x="1488" y="504"/>
                  </a:cubicBezTo>
                  <a:cubicBezTo>
                    <a:pt x="1488" y="120"/>
                    <a:pt x="1488" y="120"/>
                    <a:pt x="1488" y="120"/>
                  </a:cubicBezTo>
                  <a:cubicBezTo>
                    <a:pt x="1488" y="54"/>
                    <a:pt x="1434" y="0"/>
                    <a:pt x="1368" y="0"/>
                  </a:cubicBezTo>
                  <a:close/>
                  <a:moveTo>
                    <a:pt x="1008" y="1320"/>
                  </a:moveTo>
                  <a:cubicBezTo>
                    <a:pt x="1008" y="1440"/>
                    <a:pt x="1008" y="1440"/>
                    <a:pt x="1008" y="1440"/>
                  </a:cubicBezTo>
                  <a:cubicBezTo>
                    <a:pt x="936" y="1440"/>
                    <a:pt x="936" y="1440"/>
                    <a:pt x="936" y="1440"/>
                  </a:cubicBezTo>
                  <a:cubicBezTo>
                    <a:pt x="936" y="1224"/>
                    <a:pt x="936" y="1224"/>
                    <a:pt x="936" y="1224"/>
                  </a:cubicBezTo>
                  <a:cubicBezTo>
                    <a:pt x="888" y="1224"/>
                    <a:pt x="888" y="1224"/>
                    <a:pt x="888" y="1224"/>
                  </a:cubicBezTo>
                  <a:cubicBezTo>
                    <a:pt x="888" y="1440"/>
                    <a:pt x="888" y="1440"/>
                    <a:pt x="888" y="1440"/>
                  </a:cubicBezTo>
                  <a:cubicBezTo>
                    <a:pt x="600" y="1440"/>
                    <a:pt x="600" y="1440"/>
                    <a:pt x="600" y="1440"/>
                  </a:cubicBezTo>
                  <a:cubicBezTo>
                    <a:pt x="600" y="1224"/>
                    <a:pt x="600" y="1224"/>
                    <a:pt x="600" y="1224"/>
                  </a:cubicBezTo>
                  <a:cubicBezTo>
                    <a:pt x="552" y="1224"/>
                    <a:pt x="552" y="1224"/>
                    <a:pt x="552" y="1224"/>
                  </a:cubicBezTo>
                  <a:cubicBezTo>
                    <a:pt x="552" y="1440"/>
                    <a:pt x="552" y="1440"/>
                    <a:pt x="552" y="1440"/>
                  </a:cubicBezTo>
                  <a:cubicBezTo>
                    <a:pt x="480" y="1440"/>
                    <a:pt x="480" y="1440"/>
                    <a:pt x="480" y="1440"/>
                  </a:cubicBezTo>
                  <a:cubicBezTo>
                    <a:pt x="480" y="1320"/>
                    <a:pt x="480" y="1320"/>
                    <a:pt x="480" y="1320"/>
                  </a:cubicBezTo>
                  <a:cubicBezTo>
                    <a:pt x="480" y="1174"/>
                    <a:pt x="598" y="1056"/>
                    <a:pt x="744" y="1056"/>
                  </a:cubicBezTo>
                  <a:cubicBezTo>
                    <a:pt x="890" y="1056"/>
                    <a:pt x="1008" y="1174"/>
                    <a:pt x="1008" y="1320"/>
                  </a:cubicBezTo>
                  <a:close/>
                  <a:moveTo>
                    <a:pt x="888" y="864"/>
                  </a:moveTo>
                  <a:cubicBezTo>
                    <a:pt x="888" y="943"/>
                    <a:pt x="823" y="1008"/>
                    <a:pt x="744" y="1008"/>
                  </a:cubicBezTo>
                  <a:cubicBezTo>
                    <a:pt x="665" y="1008"/>
                    <a:pt x="600" y="943"/>
                    <a:pt x="600" y="864"/>
                  </a:cubicBezTo>
                  <a:cubicBezTo>
                    <a:pt x="600" y="785"/>
                    <a:pt x="665" y="720"/>
                    <a:pt x="744" y="720"/>
                  </a:cubicBezTo>
                  <a:cubicBezTo>
                    <a:pt x="823" y="720"/>
                    <a:pt x="888" y="785"/>
                    <a:pt x="888" y="864"/>
                  </a:cubicBezTo>
                  <a:close/>
                  <a:moveTo>
                    <a:pt x="744" y="672"/>
                  </a:moveTo>
                  <a:cubicBezTo>
                    <a:pt x="655" y="672"/>
                    <a:pt x="580" y="733"/>
                    <a:pt x="558" y="816"/>
                  </a:cubicBezTo>
                  <a:cubicBezTo>
                    <a:pt x="120" y="816"/>
                    <a:pt x="120" y="816"/>
                    <a:pt x="120" y="816"/>
                  </a:cubicBezTo>
                  <a:cubicBezTo>
                    <a:pt x="80" y="816"/>
                    <a:pt x="48" y="784"/>
                    <a:pt x="48" y="7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48" y="320"/>
                    <a:pt x="80" y="288"/>
                    <a:pt x="120" y="288"/>
                  </a:cubicBezTo>
                  <a:cubicBezTo>
                    <a:pt x="696" y="288"/>
                    <a:pt x="696" y="288"/>
                    <a:pt x="696" y="288"/>
                  </a:cubicBezTo>
                  <a:cubicBezTo>
                    <a:pt x="736" y="288"/>
                    <a:pt x="768" y="320"/>
                    <a:pt x="768" y="360"/>
                  </a:cubicBezTo>
                  <a:cubicBezTo>
                    <a:pt x="768" y="674"/>
                    <a:pt x="768" y="674"/>
                    <a:pt x="768" y="674"/>
                  </a:cubicBezTo>
                  <a:cubicBezTo>
                    <a:pt x="760" y="673"/>
                    <a:pt x="752" y="672"/>
                    <a:pt x="744" y="672"/>
                  </a:cubicBezTo>
                  <a:close/>
                  <a:moveTo>
                    <a:pt x="1440" y="504"/>
                  </a:moveTo>
                  <a:cubicBezTo>
                    <a:pt x="1440" y="544"/>
                    <a:pt x="1408" y="576"/>
                    <a:pt x="1368" y="576"/>
                  </a:cubicBezTo>
                  <a:cubicBezTo>
                    <a:pt x="816" y="576"/>
                    <a:pt x="816" y="576"/>
                    <a:pt x="816" y="576"/>
                  </a:cubicBezTo>
                  <a:cubicBezTo>
                    <a:pt x="816" y="360"/>
                    <a:pt x="816" y="360"/>
                    <a:pt x="816" y="360"/>
                  </a:cubicBezTo>
                  <a:cubicBezTo>
                    <a:pt x="816" y="302"/>
                    <a:pt x="775" y="254"/>
                    <a:pt x="720" y="242"/>
                  </a:cubicBezTo>
                  <a:cubicBezTo>
                    <a:pt x="720" y="120"/>
                    <a:pt x="720" y="120"/>
                    <a:pt x="720" y="120"/>
                  </a:cubicBezTo>
                  <a:cubicBezTo>
                    <a:pt x="720" y="80"/>
                    <a:pt x="752" y="48"/>
                    <a:pt x="792" y="48"/>
                  </a:cubicBezTo>
                  <a:cubicBezTo>
                    <a:pt x="1368" y="48"/>
                    <a:pt x="1368" y="48"/>
                    <a:pt x="1368" y="48"/>
                  </a:cubicBezTo>
                  <a:cubicBezTo>
                    <a:pt x="1408" y="48"/>
                    <a:pt x="1440" y="80"/>
                    <a:pt x="1440" y="120"/>
                  </a:cubicBezTo>
                  <a:lnTo>
                    <a:pt x="1440" y="504"/>
                  </a:lnTo>
                  <a:close/>
                  <a:moveTo>
                    <a:pt x="1440" y="504"/>
                  </a:moveTo>
                  <a:cubicBezTo>
                    <a:pt x="1440" y="504"/>
                    <a:pt x="1440" y="504"/>
                    <a:pt x="1440" y="5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1" name="Freeform 75">
              <a:extLst>
                <a:ext uri="{FF2B5EF4-FFF2-40B4-BE49-F238E27FC236}">
                  <a16:creationId xmlns:a16="http://schemas.microsoft.com/office/drawing/2014/main" id="{447F93A2-2AC4-435C-801F-FB37FD4E07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3" y="778"/>
              <a:ext cx="910" cy="867"/>
            </a:xfrm>
            <a:custGeom>
              <a:avLst/>
              <a:gdLst>
                <a:gd name="T0" fmla="*/ 872 w 910"/>
                <a:gd name="T1" fmla="*/ 254 h 867"/>
                <a:gd name="T2" fmla="*/ 596 w 910"/>
                <a:gd name="T3" fmla="*/ 254 h 867"/>
                <a:gd name="T4" fmla="*/ 524 w 910"/>
                <a:gd name="T5" fmla="*/ 0 h 867"/>
                <a:gd name="T6" fmla="*/ 387 w 910"/>
                <a:gd name="T7" fmla="*/ 0 h 867"/>
                <a:gd name="T8" fmla="*/ 314 w 910"/>
                <a:gd name="T9" fmla="*/ 254 h 867"/>
                <a:gd name="T10" fmla="*/ 38 w 910"/>
                <a:gd name="T11" fmla="*/ 254 h 867"/>
                <a:gd name="T12" fmla="*/ 0 w 910"/>
                <a:gd name="T13" fmla="*/ 370 h 867"/>
                <a:gd name="T14" fmla="*/ 237 w 910"/>
                <a:gd name="T15" fmla="*/ 530 h 867"/>
                <a:gd name="T16" fmla="*/ 126 w 910"/>
                <a:gd name="T17" fmla="*/ 788 h 867"/>
                <a:gd name="T18" fmla="*/ 231 w 910"/>
                <a:gd name="T19" fmla="*/ 867 h 867"/>
                <a:gd name="T20" fmla="*/ 455 w 910"/>
                <a:gd name="T21" fmla="*/ 679 h 867"/>
                <a:gd name="T22" fmla="*/ 680 w 910"/>
                <a:gd name="T23" fmla="*/ 867 h 867"/>
                <a:gd name="T24" fmla="*/ 784 w 910"/>
                <a:gd name="T25" fmla="*/ 788 h 867"/>
                <a:gd name="T26" fmla="*/ 673 w 910"/>
                <a:gd name="T27" fmla="*/ 530 h 867"/>
                <a:gd name="T28" fmla="*/ 910 w 910"/>
                <a:gd name="T29" fmla="*/ 370 h 867"/>
                <a:gd name="T30" fmla="*/ 872 w 910"/>
                <a:gd name="T31" fmla="*/ 254 h 867"/>
                <a:gd name="T32" fmla="*/ 545 w 910"/>
                <a:gd name="T33" fmla="*/ 491 h 867"/>
                <a:gd name="T34" fmla="*/ 633 w 910"/>
                <a:gd name="T35" fmla="*/ 694 h 867"/>
                <a:gd name="T36" fmla="*/ 455 w 910"/>
                <a:gd name="T37" fmla="*/ 547 h 867"/>
                <a:gd name="T38" fmla="*/ 278 w 910"/>
                <a:gd name="T39" fmla="*/ 694 h 867"/>
                <a:gd name="T40" fmla="*/ 365 w 910"/>
                <a:gd name="T41" fmla="*/ 491 h 867"/>
                <a:gd name="T42" fmla="*/ 162 w 910"/>
                <a:gd name="T43" fmla="*/ 357 h 867"/>
                <a:gd name="T44" fmla="*/ 391 w 910"/>
                <a:gd name="T45" fmla="*/ 357 h 867"/>
                <a:gd name="T46" fmla="*/ 455 w 910"/>
                <a:gd name="T47" fmla="*/ 133 h 867"/>
                <a:gd name="T48" fmla="*/ 519 w 910"/>
                <a:gd name="T49" fmla="*/ 357 h 867"/>
                <a:gd name="T50" fmla="*/ 748 w 910"/>
                <a:gd name="T51" fmla="*/ 357 h 867"/>
                <a:gd name="T52" fmla="*/ 545 w 910"/>
                <a:gd name="T53" fmla="*/ 491 h 867"/>
                <a:gd name="T54" fmla="*/ 545 w 910"/>
                <a:gd name="T55" fmla="*/ 491 h 867"/>
                <a:gd name="T56" fmla="*/ 545 w 910"/>
                <a:gd name="T57" fmla="*/ 491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0" h="867">
                  <a:moveTo>
                    <a:pt x="872" y="254"/>
                  </a:moveTo>
                  <a:lnTo>
                    <a:pt x="596" y="254"/>
                  </a:lnTo>
                  <a:lnTo>
                    <a:pt x="524" y="0"/>
                  </a:lnTo>
                  <a:lnTo>
                    <a:pt x="387" y="0"/>
                  </a:lnTo>
                  <a:lnTo>
                    <a:pt x="314" y="254"/>
                  </a:lnTo>
                  <a:lnTo>
                    <a:pt x="38" y="254"/>
                  </a:lnTo>
                  <a:lnTo>
                    <a:pt x="0" y="370"/>
                  </a:lnTo>
                  <a:lnTo>
                    <a:pt x="237" y="530"/>
                  </a:lnTo>
                  <a:lnTo>
                    <a:pt x="126" y="788"/>
                  </a:lnTo>
                  <a:lnTo>
                    <a:pt x="231" y="867"/>
                  </a:lnTo>
                  <a:lnTo>
                    <a:pt x="455" y="679"/>
                  </a:lnTo>
                  <a:lnTo>
                    <a:pt x="680" y="867"/>
                  </a:lnTo>
                  <a:lnTo>
                    <a:pt x="784" y="788"/>
                  </a:lnTo>
                  <a:lnTo>
                    <a:pt x="673" y="530"/>
                  </a:lnTo>
                  <a:lnTo>
                    <a:pt x="910" y="370"/>
                  </a:lnTo>
                  <a:lnTo>
                    <a:pt x="872" y="254"/>
                  </a:lnTo>
                  <a:close/>
                  <a:moveTo>
                    <a:pt x="545" y="491"/>
                  </a:moveTo>
                  <a:lnTo>
                    <a:pt x="633" y="694"/>
                  </a:lnTo>
                  <a:lnTo>
                    <a:pt x="455" y="547"/>
                  </a:lnTo>
                  <a:lnTo>
                    <a:pt x="278" y="694"/>
                  </a:lnTo>
                  <a:lnTo>
                    <a:pt x="365" y="491"/>
                  </a:lnTo>
                  <a:lnTo>
                    <a:pt x="162" y="357"/>
                  </a:lnTo>
                  <a:lnTo>
                    <a:pt x="391" y="357"/>
                  </a:lnTo>
                  <a:lnTo>
                    <a:pt x="455" y="133"/>
                  </a:lnTo>
                  <a:lnTo>
                    <a:pt x="519" y="357"/>
                  </a:lnTo>
                  <a:lnTo>
                    <a:pt x="748" y="357"/>
                  </a:lnTo>
                  <a:lnTo>
                    <a:pt x="545" y="491"/>
                  </a:lnTo>
                  <a:close/>
                  <a:moveTo>
                    <a:pt x="545" y="491"/>
                  </a:moveTo>
                  <a:lnTo>
                    <a:pt x="545" y="4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2" name="Freeform 76">
              <a:extLst>
                <a:ext uri="{FF2B5EF4-FFF2-40B4-BE49-F238E27FC236}">
                  <a16:creationId xmlns:a16="http://schemas.microsoft.com/office/drawing/2014/main" id="{A17833F2-0E5F-4030-B96D-C616A97282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3" y="778"/>
              <a:ext cx="910" cy="867"/>
            </a:xfrm>
            <a:custGeom>
              <a:avLst/>
              <a:gdLst>
                <a:gd name="T0" fmla="*/ 872 w 910"/>
                <a:gd name="T1" fmla="*/ 254 h 867"/>
                <a:gd name="T2" fmla="*/ 596 w 910"/>
                <a:gd name="T3" fmla="*/ 254 h 867"/>
                <a:gd name="T4" fmla="*/ 524 w 910"/>
                <a:gd name="T5" fmla="*/ 0 h 867"/>
                <a:gd name="T6" fmla="*/ 387 w 910"/>
                <a:gd name="T7" fmla="*/ 0 h 867"/>
                <a:gd name="T8" fmla="*/ 314 w 910"/>
                <a:gd name="T9" fmla="*/ 254 h 867"/>
                <a:gd name="T10" fmla="*/ 38 w 910"/>
                <a:gd name="T11" fmla="*/ 254 h 867"/>
                <a:gd name="T12" fmla="*/ 0 w 910"/>
                <a:gd name="T13" fmla="*/ 370 h 867"/>
                <a:gd name="T14" fmla="*/ 237 w 910"/>
                <a:gd name="T15" fmla="*/ 530 h 867"/>
                <a:gd name="T16" fmla="*/ 126 w 910"/>
                <a:gd name="T17" fmla="*/ 788 h 867"/>
                <a:gd name="T18" fmla="*/ 231 w 910"/>
                <a:gd name="T19" fmla="*/ 867 h 867"/>
                <a:gd name="T20" fmla="*/ 455 w 910"/>
                <a:gd name="T21" fmla="*/ 679 h 867"/>
                <a:gd name="T22" fmla="*/ 680 w 910"/>
                <a:gd name="T23" fmla="*/ 867 h 867"/>
                <a:gd name="T24" fmla="*/ 784 w 910"/>
                <a:gd name="T25" fmla="*/ 788 h 867"/>
                <a:gd name="T26" fmla="*/ 673 w 910"/>
                <a:gd name="T27" fmla="*/ 530 h 867"/>
                <a:gd name="T28" fmla="*/ 910 w 910"/>
                <a:gd name="T29" fmla="*/ 370 h 867"/>
                <a:gd name="T30" fmla="*/ 872 w 910"/>
                <a:gd name="T31" fmla="*/ 254 h 867"/>
                <a:gd name="T32" fmla="*/ 545 w 910"/>
                <a:gd name="T33" fmla="*/ 491 h 867"/>
                <a:gd name="T34" fmla="*/ 633 w 910"/>
                <a:gd name="T35" fmla="*/ 694 h 867"/>
                <a:gd name="T36" fmla="*/ 455 w 910"/>
                <a:gd name="T37" fmla="*/ 547 h 867"/>
                <a:gd name="T38" fmla="*/ 278 w 910"/>
                <a:gd name="T39" fmla="*/ 694 h 867"/>
                <a:gd name="T40" fmla="*/ 365 w 910"/>
                <a:gd name="T41" fmla="*/ 491 h 867"/>
                <a:gd name="T42" fmla="*/ 162 w 910"/>
                <a:gd name="T43" fmla="*/ 357 h 867"/>
                <a:gd name="T44" fmla="*/ 391 w 910"/>
                <a:gd name="T45" fmla="*/ 357 h 867"/>
                <a:gd name="T46" fmla="*/ 455 w 910"/>
                <a:gd name="T47" fmla="*/ 133 h 867"/>
                <a:gd name="T48" fmla="*/ 519 w 910"/>
                <a:gd name="T49" fmla="*/ 357 h 867"/>
                <a:gd name="T50" fmla="*/ 748 w 910"/>
                <a:gd name="T51" fmla="*/ 357 h 867"/>
                <a:gd name="T52" fmla="*/ 545 w 910"/>
                <a:gd name="T53" fmla="*/ 491 h 867"/>
                <a:gd name="T54" fmla="*/ 545 w 910"/>
                <a:gd name="T55" fmla="*/ 491 h 867"/>
                <a:gd name="T56" fmla="*/ 545 w 910"/>
                <a:gd name="T57" fmla="*/ 491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0" h="867">
                  <a:moveTo>
                    <a:pt x="872" y="254"/>
                  </a:moveTo>
                  <a:lnTo>
                    <a:pt x="596" y="254"/>
                  </a:lnTo>
                  <a:lnTo>
                    <a:pt x="524" y="0"/>
                  </a:lnTo>
                  <a:lnTo>
                    <a:pt x="387" y="0"/>
                  </a:lnTo>
                  <a:lnTo>
                    <a:pt x="314" y="254"/>
                  </a:lnTo>
                  <a:lnTo>
                    <a:pt x="38" y="254"/>
                  </a:lnTo>
                  <a:lnTo>
                    <a:pt x="0" y="370"/>
                  </a:lnTo>
                  <a:lnTo>
                    <a:pt x="237" y="530"/>
                  </a:lnTo>
                  <a:lnTo>
                    <a:pt x="126" y="788"/>
                  </a:lnTo>
                  <a:lnTo>
                    <a:pt x="231" y="867"/>
                  </a:lnTo>
                  <a:lnTo>
                    <a:pt x="455" y="679"/>
                  </a:lnTo>
                  <a:lnTo>
                    <a:pt x="680" y="867"/>
                  </a:lnTo>
                  <a:lnTo>
                    <a:pt x="784" y="788"/>
                  </a:lnTo>
                  <a:lnTo>
                    <a:pt x="673" y="530"/>
                  </a:lnTo>
                  <a:lnTo>
                    <a:pt x="910" y="370"/>
                  </a:lnTo>
                  <a:lnTo>
                    <a:pt x="872" y="254"/>
                  </a:lnTo>
                  <a:moveTo>
                    <a:pt x="545" y="491"/>
                  </a:moveTo>
                  <a:lnTo>
                    <a:pt x="633" y="694"/>
                  </a:lnTo>
                  <a:lnTo>
                    <a:pt x="455" y="547"/>
                  </a:lnTo>
                  <a:lnTo>
                    <a:pt x="278" y="694"/>
                  </a:lnTo>
                  <a:lnTo>
                    <a:pt x="365" y="491"/>
                  </a:lnTo>
                  <a:lnTo>
                    <a:pt x="162" y="357"/>
                  </a:lnTo>
                  <a:lnTo>
                    <a:pt x="391" y="357"/>
                  </a:lnTo>
                  <a:lnTo>
                    <a:pt x="455" y="133"/>
                  </a:lnTo>
                  <a:lnTo>
                    <a:pt x="519" y="357"/>
                  </a:lnTo>
                  <a:lnTo>
                    <a:pt x="748" y="357"/>
                  </a:lnTo>
                  <a:lnTo>
                    <a:pt x="545" y="491"/>
                  </a:lnTo>
                  <a:moveTo>
                    <a:pt x="545" y="491"/>
                  </a:moveTo>
                  <a:lnTo>
                    <a:pt x="545" y="49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3" name="Freeform 77">
              <a:extLst>
                <a:ext uri="{FF2B5EF4-FFF2-40B4-BE49-F238E27FC236}">
                  <a16:creationId xmlns:a16="http://schemas.microsoft.com/office/drawing/2014/main" id="{B3CD7AE5-E907-4764-97F3-51312A70D4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9" y="1372"/>
              <a:ext cx="1146" cy="750"/>
            </a:xfrm>
            <a:custGeom>
              <a:avLst/>
              <a:gdLst>
                <a:gd name="T0" fmla="*/ 376 w 536"/>
                <a:gd name="T1" fmla="*/ 97 h 351"/>
                <a:gd name="T2" fmla="*/ 268 w 536"/>
                <a:gd name="T3" fmla="*/ 1 h 351"/>
                <a:gd name="T4" fmla="*/ 160 w 536"/>
                <a:gd name="T5" fmla="*/ 97 h 351"/>
                <a:gd name="T6" fmla="*/ 51 w 536"/>
                <a:gd name="T7" fmla="*/ 0 h 351"/>
                <a:gd name="T8" fmla="*/ 0 w 536"/>
                <a:gd name="T9" fmla="*/ 51 h 351"/>
                <a:gd name="T10" fmla="*/ 109 w 536"/>
                <a:gd name="T11" fmla="*/ 351 h 351"/>
                <a:gd name="T12" fmla="*/ 132 w 536"/>
                <a:gd name="T13" fmla="*/ 344 h 351"/>
                <a:gd name="T14" fmla="*/ 268 w 536"/>
                <a:gd name="T15" fmla="*/ 321 h 351"/>
                <a:gd name="T16" fmla="*/ 404 w 536"/>
                <a:gd name="T17" fmla="*/ 344 h 351"/>
                <a:gd name="T18" fmla="*/ 427 w 536"/>
                <a:gd name="T19" fmla="*/ 351 h 351"/>
                <a:gd name="T20" fmla="*/ 536 w 536"/>
                <a:gd name="T21" fmla="*/ 51 h 351"/>
                <a:gd name="T22" fmla="*/ 485 w 536"/>
                <a:gd name="T23" fmla="*/ 0 h 351"/>
                <a:gd name="T24" fmla="*/ 376 w 536"/>
                <a:gd name="T25" fmla="*/ 97 h 351"/>
                <a:gd name="T26" fmla="*/ 397 w 536"/>
                <a:gd name="T27" fmla="*/ 292 h 351"/>
                <a:gd name="T28" fmla="*/ 268 w 536"/>
                <a:gd name="T29" fmla="*/ 273 h 351"/>
                <a:gd name="T30" fmla="*/ 139 w 536"/>
                <a:gd name="T31" fmla="*/ 292 h 351"/>
                <a:gd name="T32" fmla="*/ 59 w 536"/>
                <a:gd name="T33" fmla="*/ 71 h 351"/>
                <a:gd name="T34" fmla="*/ 160 w 536"/>
                <a:gd name="T35" fmla="*/ 161 h 351"/>
                <a:gd name="T36" fmla="*/ 268 w 536"/>
                <a:gd name="T37" fmla="*/ 65 h 351"/>
                <a:gd name="T38" fmla="*/ 376 w 536"/>
                <a:gd name="T39" fmla="*/ 161 h 351"/>
                <a:gd name="T40" fmla="*/ 477 w 536"/>
                <a:gd name="T41" fmla="*/ 71 h 351"/>
                <a:gd name="T42" fmla="*/ 397 w 536"/>
                <a:gd name="T43" fmla="*/ 292 h 351"/>
                <a:gd name="T44" fmla="*/ 397 w 536"/>
                <a:gd name="T45" fmla="*/ 292 h 351"/>
                <a:gd name="T46" fmla="*/ 397 w 536"/>
                <a:gd name="T47" fmla="*/ 292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6" h="351">
                  <a:moveTo>
                    <a:pt x="376" y="97"/>
                  </a:moveTo>
                  <a:cubicBezTo>
                    <a:pt x="268" y="1"/>
                    <a:pt x="268" y="1"/>
                    <a:pt x="268" y="1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9" y="351"/>
                    <a:pt x="109" y="351"/>
                    <a:pt x="109" y="351"/>
                  </a:cubicBezTo>
                  <a:cubicBezTo>
                    <a:pt x="132" y="344"/>
                    <a:pt x="132" y="344"/>
                    <a:pt x="132" y="344"/>
                  </a:cubicBezTo>
                  <a:cubicBezTo>
                    <a:pt x="132" y="344"/>
                    <a:pt x="201" y="321"/>
                    <a:pt x="268" y="321"/>
                  </a:cubicBezTo>
                  <a:cubicBezTo>
                    <a:pt x="335" y="321"/>
                    <a:pt x="404" y="344"/>
                    <a:pt x="404" y="344"/>
                  </a:cubicBezTo>
                  <a:cubicBezTo>
                    <a:pt x="427" y="351"/>
                    <a:pt x="427" y="351"/>
                    <a:pt x="427" y="351"/>
                  </a:cubicBezTo>
                  <a:cubicBezTo>
                    <a:pt x="536" y="51"/>
                    <a:pt x="536" y="51"/>
                    <a:pt x="536" y="51"/>
                  </a:cubicBezTo>
                  <a:cubicBezTo>
                    <a:pt x="485" y="0"/>
                    <a:pt x="485" y="0"/>
                    <a:pt x="485" y="0"/>
                  </a:cubicBezTo>
                  <a:lnTo>
                    <a:pt x="376" y="97"/>
                  </a:lnTo>
                  <a:close/>
                  <a:moveTo>
                    <a:pt x="397" y="292"/>
                  </a:moveTo>
                  <a:cubicBezTo>
                    <a:pt x="369" y="284"/>
                    <a:pt x="319" y="273"/>
                    <a:pt x="268" y="273"/>
                  </a:cubicBezTo>
                  <a:cubicBezTo>
                    <a:pt x="217" y="273"/>
                    <a:pt x="167" y="284"/>
                    <a:pt x="139" y="29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268" y="65"/>
                    <a:pt x="268" y="65"/>
                    <a:pt x="268" y="65"/>
                  </a:cubicBezTo>
                  <a:cubicBezTo>
                    <a:pt x="376" y="161"/>
                    <a:pt x="376" y="161"/>
                    <a:pt x="376" y="161"/>
                  </a:cubicBezTo>
                  <a:cubicBezTo>
                    <a:pt x="477" y="71"/>
                    <a:pt x="477" y="71"/>
                    <a:pt x="477" y="71"/>
                  </a:cubicBezTo>
                  <a:lnTo>
                    <a:pt x="397" y="292"/>
                  </a:lnTo>
                  <a:close/>
                  <a:moveTo>
                    <a:pt x="397" y="292"/>
                  </a:moveTo>
                  <a:cubicBezTo>
                    <a:pt x="397" y="292"/>
                    <a:pt x="397" y="292"/>
                    <a:pt x="397" y="2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4" name="Freeform 78">
              <a:extLst>
                <a:ext uri="{FF2B5EF4-FFF2-40B4-BE49-F238E27FC236}">
                  <a16:creationId xmlns:a16="http://schemas.microsoft.com/office/drawing/2014/main" id="{862F1489-7586-4C66-92DD-2360C5F190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7" y="2006"/>
              <a:ext cx="923" cy="718"/>
            </a:xfrm>
            <a:custGeom>
              <a:avLst/>
              <a:gdLst>
                <a:gd name="T0" fmla="*/ 264 w 432"/>
                <a:gd name="T1" fmla="*/ 0 h 336"/>
                <a:gd name="T2" fmla="*/ 168 w 432"/>
                <a:gd name="T3" fmla="*/ 0 h 336"/>
                <a:gd name="T4" fmla="*/ 0 w 432"/>
                <a:gd name="T5" fmla="*/ 168 h 336"/>
                <a:gd name="T6" fmla="*/ 0 w 432"/>
                <a:gd name="T7" fmla="*/ 336 h 336"/>
                <a:gd name="T8" fmla="*/ 264 w 432"/>
                <a:gd name="T9" fmla="*/ 336 h 336"/>
                <a:gd name="T10" fmla="*/ 432 w 432"/>
                <a:gd name="T11" fmla="*/ 168 h 336"/>
                <a:gd name="T12" fmla="*/ 264 w 432"/>
                <a:gd name="T13" fmla="*/ 0 h 336"/>
                <a:gd name="T14" fmla="*/ 264 w 432"/>
                <a:gd name="T15" fmla="*/ 288 h 336"/>
                <a:gd name="T16" fmla="*/ 48 w 432"/>
                <a:gd name="T17" fmla="*/ 288 h 336"/>
                <a:gd name="T18" fmla="*/ 48 w 432"/>
                <a:gd name="T19" fmla="*/ 168 h 336"/>
                <a:gd name="T20" fmla="*/ 168 w 432"/>
                <a:gd name="T21" fmla="*/ 48 h 336"/>
                <a:gd name="T22" fmla="*/ 264 w 432"/>
                <a:gd name="T23" fmla="*/ 48 h 336"/>
                <a:gd name="T24" fmla="*/ 384 w 432"/>
                <a:gd name="T25" fmla="*/ 168 h 336"/>
                <a:gd name="T26" fmla="*/ 264 w 432"/>
                <a:gd name="T27" fmla="*/ 288 h 336"/>
                <a:gd name="T28" fmla="*/ 264 w 432"/>
                <a:gd name="T29" fmla="*/ 288 h 336"/>
                <a:gd name="T30" fmla="*/ 264 w 432"/>
                <a:gd name="T31" fmla="*/ 28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2" h="336">
                  <a:moveTo>
                    <a:pt x="264" y="0"/>
                  </a:moveTo>
                  <a:cubicBezTo>
                    <a:pt x="168" y="0"/>
                    <a:pt x="168" y="0"/>
                    <a:pt x="168" y="0"/>
                  </a:cubicBezTo>
                  <a:cubicBezTo>
                    <a:pt x="75" y="0"/>
                    <a:pt x="0" y="75"/>
                    <a:pt x="0" y="168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264" y="336"/>
                    <a:pt x="264" y="336"/>
                    <a:pt x="264" y="336"/>
                  </a:cubicBezTo>
                  <a:cubicBezTo>
                    <a:pt x="357" y="336"/>
                    <a:pt x="432" y="261"/>
                    <a:pt x="432" y="168"/>
                  </a:cubicBezTo>
                  <a:cubicBezTo>
                    <a:pt x="432" y="75"/>
                    <a:pt x="357" y="0"/>
                    <a:pt x="264" y="0"/>
                  </a:cubicBezTo>
                  <a:close/>
                  <a:moveTo>
                    <a:pt x="264" y="288"/>
                  </a:moveTo>
                  <a:cubicBezTo>
                    <a:pt x="48" y="288"/>
                    <a:pt x="48" y="288"/>
                    <a:pt x="48" y="288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8" y="102"/>
                    <a:pt x="102" y="48"/>
                    <a:pt x="168" y="48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330" y="48"/>
                    <a:pt x="384" y="102"/>
                    <a:pt x="384" y="168"/>
                  </a:cubicBezTo>
                  <a:cubicBezTo>
                    <a:pt x="384" y="234"/>
                    <a:pt x="330" y="288"/>
                    <a:pt x="264" y="288"/>
                  </a:cubicBezTo>
                  <a:close/>
                  <a:moveTo>
                    <a:pt x="264" y="288"/>
                  </a:moveTo>
                  <a:cubicBezTo>
                    <a:pt x="264" y="288"/>
                    <a:pt x="264" y="288"/>
                    <a:pt x="264" y="2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5" name="Rectangle 79">
              <a:extLst>
                <a:ext uri="{FF2B5EF4-FFF2-40B4-BE49-F238E27FC236}">
                  <a16:creationId xmlns:a16="http://schemas.microsoft.com/office/drawing/2014/main" id="{3E228C7E-BFAD-4CC1-B71B-D5990C7F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2" y="2211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6" name="Rectangle 80">
              <a:extLst>
                <a:ext uri="{FF2B5EF4-FFF2-40B4-BE49-F238E27FC236}">
                  <a16:creationId xmlns:a16="http://schemas.microsoft.com/office/drawing/2014/main" id="{51F7F8B0-A526-4ACE-8A5B-0696E2BA1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7" y="2211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7" name="Rectangle 81">
              <a:extLst>
                <a:ext uri="{FF2B5EF4-FFF2-40B4-BE49-F238E27FC236}">
                  <a16:creationId xmlns:a16="http://schemas.microsoft.com/office/drawing/2014/main" id="{7CE1AEA8-D513-4250-B26F-85A6C91F2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2" y="2211"/>
              <a:ext cx="10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8" name="Rectangle 82">
              <a:extLst>
                <a:ext uri="{FF2B5EF4-FFF2-40B4-BE49-F238E27FC236}">
                  <a16:creationId xmlns:a16="http://schemas.microsoft.com/office/drawing/2014/main" id="{34519A9A-714B-443D-B408-D8439C2EF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2" y="2416"/>
              <a:ext cx="513" cy="1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9" name="Freeform 83">
              <a:extLst>
                <a:ext uri="{FF2B5EF4-FFF2-40B4-BE49-F238E27FC236}">
                  <a16:creationId xmlns:a16="http://schemas.microsoft.com/office/drawing/2014/main" id="{88BD42EC-611E-4C32-8657-161A325E45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0" y="2519"/>
              <a:ext cx="923" cy="717"/>
            </a:xfrm>
            <a:custGeom>
              <a:avLst/>
              <a:gdLst>
                <a:gd name="T0" fmla="*/ 432 w 432"/>
                <a:gd name="T1" fmla="*/ 0 h 336"/>
                <a:gd name="T2" fmla="*/ 168 w 432"/>
                <a:gd name="T3" fmla="*/ 0 h 336"/>
                <a:gd name="T4" fmla="*/ 0 w 432"/>
                <a:gd name="T5" fmla="*/ 168 h 336"/>
                <a:gd name="T6" fmla="*/ 168 w 432"/>
                <a:gd name="T7" fmla="*/ 336 h 336"/>
                <a:gd name="T8" fmla="*/ 264 w 432"/>
                <a:gd name="T9" fmla="*/ 336 h 336"/>
                <a:gd name="T10" fmla="*/ 432 w 432"/>
                <a:gd name="T11" fmla="*/ 168 h 336"/>
                <a:gd name="T12" fmla="*/ 432 w 432"/>
                <a:gd name="T13" fmla="*/ 0 h 336"/>
                <a:gd name="T14" fmla="*/ 384 w 432"/>
                <a:gd name="T15" fmla="*/ 168 h 336"/>
                <a:gd name="T16" fmla="*/ 264 w 432"/>
                <a:gd name="T17" fmla="*/ 288 h 336"/>
                <a:gd name="T18" fmla="*/ 168 w 432"/>
                <a:gd name="T19" fmla="*/ 288 h 336"/>
                <a:gd name="T20" fmla="*/ 48 w 432"/>
                <a:gd name="T21" fmla="*/ 168 h 336"/>
                <a:gd name="T22" fmla="*/ 168 w 432"/>
                <a:gd name="T23" fmla="*/ 48 h 336"/>
                <a:gd name="T24" fmla="*/ 384 w 432"/>
                <a:gd name="T25" fmla="*/ 48 h 336"/>
                <a:gd name="T26" fmla="*/ 384 w 432"/>
                <a:gd name="T27" fmla="*/ 168 h 336"/>
                <a:gd name="T28" fmla="*/ 384 w 432"/>
                <a:gd name="T29" fmla="*/ 168 h 336"/>
                <a:gd name="T30" fmla="*/ 384 w 432"/>
                <a:gd name="T31" fmla="*/ 1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2" h="336">
                  <a:moveTo>
                    <a:pt x="432" y="0"/>
                  </a:moveTo>
                  <a:cubicBezTo>
                    <a:pt x="168" y="0"/>
                    <a:pt x="168" y="0"/>
                    <a:pt x="168" y="0"/>
                  </a:cubicBezTo>
                  <a:cubicBezTo>
                    <a:pt x="75" y="0"/>
                    <a:pt x="0" y="75"/>
                    <a:pt x="0" y="168"/>
                  </a:cubicBezTo>
                  <a:cubicBezTo>
                    <a:pt x="0" y="261"/>
                    <a:pt x="75" y="336"/>
                    <a:pt x="168" y="336"/>
                  </a:cubicBezTo>
                  <a:cubicBezTo>
                    <a:pt x="264" y="336"/>
                    <a:pt x="264" y="336"/>
                    <a:pt x="264" y="336"/>
                  </a:cubicBezTo>
                  <a:cubicBezTo>
                    <a:pt x="357" y="336"/>
                    <a:pt x="432" y="261"/>
                    <a:pt x="432" y="168"/>
                  </a:cubicBezTo>
                  <a:lnTo>
                    <a:pt x="432" y="0"/>
                  </a:lnTo>
                  <a:close/>
                  <a:moveTo>
                    <a:pt x="384" y="168"/>
                  </a:moveTo>
                  <a:cubicBezTo>
                    <a:pt x="384" y="234"/>
                    <a:pt x="330" y="288"/>
                    <a:pt x="264" y="28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02" y="288"/>
                    <a:pt x="48" y="234"/>
                    <a:pt x="48" y="168"/>
                  </a:cubicBezTo>
                  <a:cubicBezTo>
                    <a:pt x="48" y="102"/>
                    <a:pt x="102" y="48"/>
                    <a:pt x="168" y="48"/>
                  </a:cubicBezTo>
                  <a:cubicBezTo>
                    <a:pt x="384" y="48"/>
                    <a:pt x="384" y="48"/>
                    <a:pt x="384" y="48"/>
                  </a:cubicBezTo>
                  <a:lnTo>
                    <a:pt x="384" y="168"/>
                  </a:lnTo>
                  <a:close/>
                  <a:moveTo>
                    <a:pt x="384" y="168"/>
                  </a:moveTo>
                  <a:cubicBezTo>
                    <a:pt x="384" y="168"/>
                    <a:pt x="384" y="168"/>
                    <a:pt x="384" y="1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0" name="Rectangle 84">
              <a:extLst>
                <a:ext uri="{FF2B5EF4-FFF2-40B4-BE49-F238E27FC236}">
                  <a16:creationId xmlns:a16="http://schemas.microsoft.com/office/drawing/2014/main" id="{891DB35F-2CD0-43C0-94C0-1A8A42D47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" y="2929"/>
              <a:ext cx="102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1" name="Rectangle 85">
              <a:extLst>
                <a:ext uri="{FF2B5EF4-FFF2-40B4-BE49-F238E27FC236}">
                  <a16:creationId xmlns:a16="http://schemas.microsoft.com/office/drawing/2014/main" id="{1AB89797-5B45-48F3-BC0A-5F1694F5F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0" y="2929"/>
              <a:ext cx="103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2" name="Rectangle 86">
              <a:extLst>
                <a:ext uri="{FF2B5EF4-FFF2-40B4-BE49-F238E27FC236}">
                  <a16:creationId xmlns:a16="http://schemas.microsoft.com/office/drawing/2014/main" id="{DB7EED00-BF83-48F9-82E7-3FC68287C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929"/>
              <a:ext cx="103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3" name="Rectangle 87">
              <a:extLst>
                <a:ext uri="{FF2B5EF4-FFF2-40B4-BE49-F238E27FC236}">
                  <a16:creationId xmlns:a16="http://schemas.microsoft.com/office/drawing/2014/main" id="{6946E9C1-941A-46D2-A1B0-AD7731583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724"/>
              <a:ext cx="513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4" name="Rectangle 88">
              <a:extLst>
                <a:ext uri="{FF2B5EF4-FFF2-40B4-BE49-F238E27FC236}">
                  <a16:creationId xmlns:a16="http://schemas.microsoft.com/office/drawing/2014/main" id="{C99FD955-C6F2-46A6-8EA1-54E43F8F5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" y="1750"/>
              <a:ext cx="102" cy="1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pic>
        <p:nvPicPr>
          <p:cNvPr id="195" name="Рисунок 194">
            <a:extLst>
              <a:ext uri="{FF2B5EF4-FFF2-40B4-BE49-F238E27FC236}">
                <a16:creationId xmlns:a16="http://schemas.microsoft.com/office/drawing/2014/main" id="{BE924C31-92B2-4950-BB82-F03C23E645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506" y="5378753"/>
            <a:ext cx="288000" cy="295756"/>
          </a:xfrm>
          <a:prstGeom prst="rect">
            <a:avLst/>
          </a:prstGeom>
        </p:spPr>
      </p:pic>
      <p:sp>
        <p:nvSpPr>
          <p:cNvPr id="196" name="Текст 26">
            <a:extLst>
              <a:ext uri="{FF2B5EF4-FFF2-40B4-BE49-F238E27FC236}">
                <a16:creationId xmlns:a16="http://schemas.microsoft.com/office/drawing/2014/main" id="{5AB879E0-2C41-44E2-BC90-AA3769D50077}"/>
              </a:ext>
            </a:extLst>
          </p:cNvPr>
          <p:cNvSpPr txBox="1">
            <a:spLocks/>
          </p:cNvSpPr>
          <p:nvPr/>
        </p:nvSpPr>
        <p:spPr>
          <a:xfrm>
            <a:off x="7102681" y="1284846"/>
            <a:ext cx="3682031" cy="64611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sz="1200" b="1">
                <a:solidFill>
                  <a:srgbClr val="0057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8000" lvl="1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−"/>
              <a:defRPr sz="1400"/>
            </a:lvl2pPr>
            <a:lvl3pPr marL="432000" lvl="2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▫"/>
              <a:defRPr sz="1400"/>
            </a:lvl3pPr>
            <a:lvl4pPr marL="576000" lvl="3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435976"/>
              </a:buClr>
            </a:pPr>
            <a:r>
              <a:rPr lang="ru-RU" b="0" dirty="0">
                <a:solidFill>
                  <a:srgbClr val="000000"/>
                </a:solidFill>
                <a:latin typeface="Arial"/>
              </a:rPr>
              <a:t>Поддержка Сбера позволит ГГУ получить доступ к современным образовательным технологиям</a:t>
            </a:r>
          </a:p>
        </p:txBody>
      </p:sp>
      <p:sp>
        <p:nvSpPr>
          <p:cNvPr id="198" name="Текст 26">
            <a:extLst>
              <a:ext uri="{FF2B5EF4-FFF2-40B4-BE49-F238E27FC236}">
                <a16:creationId xmlns:a16="http://schemas.microsoft.com/office/drawing/2014/main" id="{E6CC7E32-F9B6-4B8F-B847-F8919246D5C5}"/>
              </a:ext>
            </a:extLst>
          </p:cNvPr>
          <p:cNvSpPr txBox="1">
            <a:spLocks/>
          </p:cNvSpPr>
          <p:nvPr/>
        </p:nvSpPr>
        <p:spPr>
          <a:xfrm>
            <a:off x="7102681" y="1940988"/>
            <a:ext cx="3682031" cy="64611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sz="1200" b="1">
                <a:solidFill>
                  <a:srgbClr val="0057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8000" lvl="1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−"/>
              <a:defRPr sz="1400"/>
            </a:lvl2pPr>
            <a:lvl3pPr marL="432000" lvl="2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▫"/>
              <a:defRPr sz="1400"/>
            </a:lvl3pPr>
            <a:lvl4pPr marL="576000" lvl="3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435976"/>
              </a:buClr>
            </a:pPr>
            <a:r>
              <a:rPr lang="ru-RU" b="0" dirty="0">
                <a:solidFill>
                  <a:srgbClr val="000000"/>
                </a:solidFill>
                <a:latin typeface="Arial"/>
              </a:rPr>
              <a:t>Поддержка Министерства Образования позволит привлечь лучшие педагогические кадры </a:t>
            </a:r>
          </a:p>
        </p:txBody>
      </p:sp>
      <p:sp>
        <p:nvSpPr>
          <p:cNvPr id="199" name="Текст 26">
            <a:extLst>
              <a:ext uri="{FF2B5EF4-FFF2-40B4-BE49-F238E27FC236}">
                <a16:creationId xmlns:a16="http://schemas.microsoft.com/office/drawing/2014/main" id="{1D396080-7B38-4FD2-853E-A993D67BA4F4}"/>
              </a:ext>
            </a:extLst>
          </p:cNvPr>
          <p:cNvSpPr txBox="1">
            <a:spLocks/>
          </p:cNvSpPr>
          <p:nvPr/>
        </p:nvSpPr>
        <p:spPr>
          <a:xfrm>
            <a:off x="7102681" y="2689284"/>
            <a:ext cx="3682031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sz="1200" b="1">
                <a:solidFill>
                  <a:srgbClr val="0057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8000" lvl="1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−"/>
              <a:defRPr sz="1400"/>
            </a:lvl2pPr>
            <a:lvl3pPr marL="432000" lvl="2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▫"/>
              <a:defRPr sz="1400"/>
            </a:lvl3pPr>
            <a:lvl4pPr marL="576000" lvl="3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435976"/>
              </a:buClr>
            </a:pPr>
            <a:r>
              <a:rPr lang="ru-RU" b="0" dirty="0">
                <a:solidFill>
                  <a:srgbClr val="000000"/>
                </a:solidFill>
                <a:latin typeface="Arial"/>
              </a:rPr>
              <a:t>Обмен опытом с ведущими центрами компетенций Европы и Китая, в т.ч. при поддержке Китайско-Европейской ассоциации технического и экономического сотрудничества </a:t>
            </a:r>
          </a:p>
        </p:txBody>
      </p:sp>
      <p:sp>
        <p:nvSpPr>
          <p:cNvPr id="200" name="Текст 26">
            <a:extLst>
              <a:ext uri="{FF2B5EF4-FFF2-40B4-BE49-F238E27FC236}">
                <a16:creationId xmlns:a16="http://schemas.microsoft.com/office/drawing/2014/main" id="{725029E7-E366-417A-905C-501CB493A5ED}"/>
              </a:ext>
            </a:extLst>
          </p:cNvPr>
          <p:cNvSpPr txBox="1">
            <a:spLocks/>
          </p:cNvSpPr>
          <p:nvPr/>
        </p:nvSpPr>
        <p:spPr>
          <a:xfrm>
            <a:off x="7102681" y="3540550"/>
            <a:ext cx="3682031" cy="64611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sz="1200" b="1">
                <a:solidFill>
                  <a:srgbClr val="0057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8000" lvl="1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−"/>
              <a:defRPr sz="1400"/>
            </a:lvl2pPr>
            <a:lvl3pPr marL="432000" lvl="2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▫"/>
              <a:defRPr sz="1400"/>
            </a:lvl3pPr>
            <a:lvl4pPr marL="576000" lvl="3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435976"/>
              </a:buClr>
            </a:pPr>
            <a:r>
              <a:rPr lang="ru-RU" b="0" dirty="0">
                <a:solidFill>
                  <a:srgbClr val="000000"/>
                </a:solidFill>
                <a:latin typeface="Arial"/>
              </a:rPr>
              <a:t>Программы обмена студентами с зарубежными вузами</a:t>
            </a:r>
          </a:p>
        </p:txBody>
      </p:sp>
      <p:sp>
        <p:nvSpPr>
          <p:cNvPr id="201" name="Текст 26">
            <a:extLst>
              <a:ext uri="{FF2B5EF4-FFF2-40B4-BE49-F238E27FC236}">
                <a16:creationId xmlns:a16="http://schemas.microsoft.com/office/drawing/2014/main" id="{600CA291-43E7-4070-BF93-96A5A25157D5}"/>
              </a:ext>
            </a:extLst>
          </p:cNvPr>
          <p:cNvSpPr txBox="1">
            <a:spLocks/>
          </p:cNvSpPr>
          <p:nvPr/>
        </p:nvSpPr>
        <p:spPr>
          <a:xfrm>
            <a:off x="7102681" y="4256629"/>
            <a:ext cx="3682031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sz="1200" b="1">
                <a:solidFill>
                  <a:srgbClr val="0057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8000" lvl="1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−"/>
              <a:defRPr sz="1400"/>
            </a:lvl2pPr>
            <a:lvl3pPr marL="432000" lvl="2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▫"/>
              <a:defRPr sz="1400"/>
            </a:lvl3pPr>
            <a:lvl4pPr marL="576000" lvl="3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435976"/>
              </a:buClr>
            </a:pPr>
            <a:r>
              <a:rPr lang="ru-RU" b="0" dirty="0">
                <a:solidFill>
                  <a:srgbClr val="000000"/>
                </a:solidFill>
                <a:latin typeface="Arial"/>
              </a:rPr>
              <a:t>Сотрудничество с УК «Гжель» обеспечит студентов ГГУ профессиональными стажировками, практикой и лучшей отраслевой экспертизой РФ при защите дипломных работ</a:t>
            </a:r>
          </a:p>
        </p:txBody>
      </p:sp>
      <p:sp>
        <p:nvSpPr>
          <p:cNvPr id="202" name="Текст 26">
            <a:extLst>
              <a:ext uri="{FF2B5EF4-FFF2-40B4-BE49-F238E27FC236}">
                <a16:creationId xmlns:a16="http://schemas.microsoft.com/office/drawing/2014/main" id="{080034AD-9F7A-422F-BC69-71974AEE9CE6}"/>
              </a:ext>
            </a:extLst>
          </p:cNvPr>
          <p:cNvSpPr txBox="1">
            <a:spLocks/>
          </p:cNvSpPr>
          <p:nvPr/>
        </p:nvSpPr>
        <p:spPr>
          <a:xfrm>
            <a:off x="7102681" y="5203576"/>
            <a:ext cx="3682031" cy="64611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sz="1200" b="1">
                <a:solidFill>
                  <a:srgbClr val="0057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8000" lvl="1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−"/>
              <a:defRPr sz="1400"/>
            </a:lvl2pPr>
            <a:lvl3pPr marL="432000" lvl="2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▫"/>
              <a:defRPr sz="1400"/>
            </a:lvl3pPr>
            <a:lvl4pPr marL="576000" lvl="3" indent="-14400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435976"/>
              </a:buClr>
            </a:pPr>
            <a:r>
              <a:rPr lang="ru-RU" b="0" dirty="0">
                <a:solidFill>
                  <a:srgbClr val="000000"/>
                </a:solidFill>
                <a:latin typeface="Arial"/>
              </a:rPr>
              <a:t>Совместные проекты с БФ АФК СИСТЕМА по образовательным программам и стипендиальной программе</a:t>
            </a:r>
          </a:p>
        </p:txBody>
      </p:sp>
      <p:sp>
        <p:nvSpPr>
          <p:cNvPr id="203" name="Rectangle 214">
            <a:extLst>
              <a:ext uri="{FF2B5EF4-FFF2-40B4-BE49-F238E27FC236}">
                <a16:creationId xmlns:a16="http://schemas.microsoft.com/office/drawing/2014/main" id="{F2B3FB3F-569E-4FD7-904E-6766C0B24D77}"/>
              </a:ext>
            </a:extLst>
          </p:cNvPr>
          <p:cNvSpPr/>
          <p:nvPr/>
        </p:nvSpPr>
        <p:spPr>
          <a:xfrm>
            <a:off x="1738497" y="849593"/>
            <a:ext cx="3808735" cy="2154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ru-RU" sz="1400" b="1" kern="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Направления сотрудничества Гжели и ГГУ</a:t>
            </a:r>
          </a:p>
        </p:txBody>
      </p:sp>
      <p:sp>
        <p:nvSpPr>
          <p:cNvPr id="204" name="Rectangle 214">
            <a:extLst>
              <a:ext uri="{FF2B5EF4-FFF2-40B4-BE49-F238E27FC236}">
                <a16:creationId xmlns:a16="http://schemas.microsoft.com/office/drawing/2014/main" id="{212B8605-B96A-49F1-A8F7-DC74AC41BD73}"/>
              </a:ext>
            </a:extLst>
          </p:cNvPr>
          <p:cNvSpPr/>
          <p:nvPr/>
        </p:nvSpPr>
        <p:spPr>
          <a:xfrm>
            <a:off x="6569506" y="849593"/>
            <a:ext cx="2277868" cy="2154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ru-RU" sz="1400" b="1" kern="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Драйверы лидерства ГГУ</a:t>
            </a:r>
          </a:p>
        </p:txBody>
      </p:sp>
      <p:cxnSp>
        <p:nvCxnSpPr>
          <p:cNvPr id="205" name="Прямая соединительная линия 204">
            <a:extLst>
              <a:ext uri="{FF2B5EF4-FFF2-40B4-BE49-F238E27FC236}">
                <a16:creationId xmlns:a16="http://schemas.microsoft.com/office/drawing/2014/main" id="{51297105-367F-487E-94B8-F3A076E45DD4}"/>
              </a:ext>
            </a:extLst>
          </p:cNvPr>
          <p:cNvCxnSpPr>
            <a:cxnSpLocks/>
          </p:cNvCxnSpPr>
          <p:nvPr/>
        </p:nvCxnSpPr>
        <p:spPr>
          <a:xfrm flipV="1">
            <a:off x="1806033" y="3870780"/>
            <a:ext cx="3957457" cy="27305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50000"/>
              </a:srgbClr>
            </a:solidFill>
            <a:prstDash val="sysDot"/>
            <a:miter lim="800000"/>
            <a:tailEnd type="none"/>
          </a:ln>
          <a:effectLst/>
        </p:spPr>
      </p:cxnSp>
      <p:sp>
        <p:nvSpPr>
          <p:cNvPr id="208" name="Заголовок 1">
            <a:extLst>
              <a:ext uri="{FF2B5EF4-FFF2-40B4-BE49-F238E27FC236}">
                <a16:creationId xmlns:a16="http://schemas.microsoft.com/office/drawing/2014/main" id="{4B8422CD-6DE1-40FE-A40F-24948474EAD4}"/>
              </a:ext>
            </a:extLst>
          </p:cNvPr>
          <p:cNvSpPr txBox="1">
            <a:spLocks/>
          </p:cNvSpPr>
          <p:nvPr/>
        </p:nvSpPr>
        <p:spPr>
          <a:xfrm>
            <a:off x="1668241" y="6138654"/>
            <a:ext cx="9151839" cy="615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89538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959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Партнерство с ГГУ как главной точкой компетенций по производству фарфора</a:t>
            </a:r>
            <a:b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в РФ позволит обеспечить предприятие лучшими кадрами и технологиями.</a:t>
            </a:r>
          </a:p>
        </p:txBody>
      </p:sp>
      <p:sp>
        <p:nvSpPr>
          <p:cNvPr id="209" name="Прямоугольник 208">
            <a:extLst>
              <a:ext uri="{FF2B5EF4-FFF2-40B4-BE49-F238E27FC236}">
                <a16:creationId xmlns:a16="http://schemas.microsoft.com/office/drawing/2014/main" id="{3AC0830B-FDE8-4D56-BDC4-BF2CE1552C73}"/>
              </a:ext>
            </a:extLst>
          </p:cNvPr>
          <p:cNvSpPr/>
          <p:nvPr/>
        </p:nvSpPr>
        <p:spPr>
          <a:xfrm>
            <a:off x="1565533" y="136396"/>
            <a:ext cx="330844" cy="443367"/>
          </a:xfrm>
          <a:prstGeom prst="rect">
            <a:avLst/>
          </a:prstGeom>
          <a:solidFill>
            <a:srgbClr val="0057FF"/>
          </a:solidFill>
          <a:ln w="9525">
            <a:solidFill>
              <a:srgbClr val="005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226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KyK9WMcI.Rh2RQrub_L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KyK9WMcI.Rh2RQrub_L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NL0zS1TOOjlTbNcOA9M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fIaeRvXc7_.2p.UlSDq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5zXYsrivvS4lCMhbUIfZ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m0ccBG9LTrkdMNDOThe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h8Y.f6FBT0ZphiruKcT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V7w3.GDMGdm2sBnfS1.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ps6MeI.79VPT5FI8T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L6qGTnIkiet2Gb2TOK2H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HsxHRVusXP2xn2_4qgoa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tE9ECtBxJAEHmaH.DwY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mSa_e5A0t0KHLxJCO3o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VZMr9EvGH9c_ky9G2Bb9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p4SucpAOQrJFMzibOXB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7vATg_EFKHkYTHeGhrnP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7URuzudY96TvtQ1aapR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m0ccBG9LTrkdMNDOThe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V7w3.GDMGdm2sBnfS1.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h8Y.f6FBT0ZphiruKcTg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h8Y.f6FBT0ZphiruKcT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h8Y.f6FBT0ZphiruKcT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h8Y.f6FBT0ZphiruKcT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h8Y.f6FBT0ZphiruKcT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XUF8PODdZnOeBTCIPvm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xQENabKiuyGWTgyE5Df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mHhIhs8Sfdw5nRpRyOK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ftSYJ8V_97ptQNHejXU3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s9rCVYEZlySoU4Jj3AO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Cgu9.pXkpf6Q4zZLp.O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aWEvW3ZqB4yRAffkXXcM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s9rCVYEZlySoU4Jj3AO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iQXsu1eq05gD5iBmR6Hu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s6SrLtgZWcUlwiIy7gJ4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2oZAdYslli2h4nBDApD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6S2nTdQoWb_qTjkKoZ2d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C7tReTfw6pIDH0E5hIud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yusPz9u6IQN43q7Hfqj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Acgpbw.Tjjqb5Q0rduQfQ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AvJYIP4M0fozIaRZN5E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xH2FnLZ5lw.63QRyZZ_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pND8KPjOMXrIR3DZeyX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CCfzEJItscmC.YKGCV9Y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gxN5Y8jwnTA2BAnONlsU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LZ2rJq5PNxkA1TcNss6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gGpvmiGdjtr_6bBhTO4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ddmIdQWnhSqSNvn5wHE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3eq5g_BWY_FLLQBCE2K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EcgjS4zm6kl7klmhBZz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IBadft.EuTZn9_eo8NE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95ldine7shU8RwJmL1P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HauC0eB3LJtDSaX653zQ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ILflFuUuxOQZWMLznEAP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PuF0SIi7M7IjvQIHGJ6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yLRw7fMmIc5rfkSKKXG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U0t9IWlm2fW5_5RqnQ_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U0t9IWlm2fW5_5RqnQ_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GYREf8UdJaQ8QEdCY7s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SCLRY5oggo3ex_FA00S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KJUKGo7K_uXSTqjQhm_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J2O5pUw3MxrGLW8Q9at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lxkWhUUd44mHdAgHKfhg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lxkWhUUd44mHdAgHKfh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blank">
  <a:themeElements>
    <a:clrScheme name="blank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8EBF0"/>
      </a:accent1>
      <a:accent2>
        <a:srgbClr val="B6C4CC"/>
      </a:accent2>
      <a:accent3>
        <a:srgbClr val="FFFFFF"/>
      </a:accent3>
      <a:accent4>
        <a:srgbClr val="000000"/>
      </a:accent4>
      <a:accent5>
        <a:srgbClr val="F2F3F6"/>
      </a:accent5>
      <a:accent6>
        <a:srgbClr val="A5B1B9"/>
      </a:accent6>
      <a:hlink>
        <a:srgbClr val="879DB3"/>
      </a:hlink>
      <a:folHlink>
        <a:srgbClr val="3B6487"/>
      </a:folHlink>
    </a:clrScheme>
    <a:fontScheme name="blan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5C8A"/>
        </a:accent6>
        <a:hlink>
          <a:srgbClr val="8EB4DA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5C8A"/>
        </a:accent6>
        <a:hlink>
          <a:srgbClr val="91B6DB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5C8A"/>
        </a:accent6>
        <a:hlink>
          <a:srgbClr val="B2B2B2"/>
        </a:hlink>
        <a:folHlink>
          <a:srgbClr val="84ADD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8EBF0"/>
        </a:accent1>
        <a:accent2>
          <a:srgbClr val="B6C4CC"/>
        </a:accent2>
        <a:accent3>
          <a:srgbClr val="FFFFFF"/>
        </a:accent3>
        <a:accent4>
          <a:srgbClr val="000000"/>
        </a:accent4>
        <a:accent5>
          <a:srgbClr val="F2F3F6"/>
        </a:accent5>
        <a:accent6>
          <a:srgbClr val="A5B1B9"/>
        </a:accent6>
        <a:hlink>
          <a:srgbClr val="879DB3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8F0F8"/>
        </a:accent1>
        <a:accent2>
          <a:srgbClr val="CDDEEF"/>
        </a:accent2>
        <a:accent3>
          <a:srgbClr val="FFFFFF"/>
        </a:accent3>
        <a:accent4>
          <a:srgbClr val="000000"/>
        </a:accent4>
        <a:accent5>
          <a:srgbClr val="F2F6FB"/>
        </a:accent5>
        <a:accent6>
          <a:srgbClr val="BAC9D9"/>
        </a:accent6>
        <a:hlink>
          <a:srgbClr val="9DBEF8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8EBF0"/>
        </a:accent1>
        <a:accent2>
          <a:srgbClr val="B6C4CC"/>
        </a:accent2>
        <a:accent3>
          <a:srgbClr val="FFFFFF"/>
        </a:accent3>
        <a:accent4>
          <a:srgbClr val="000000"/>
        </a:accent4>
        <a:accent5>
          <a:srgbClr val="F2F3F6"/>
        </a:accent5>
        <a:accent6>
          <a:srgbClr val="A5B1B9"/>
        </a:accent6>
        <a:hlink>
          <a:srgbClr val="879DB3"/>
        </a:hlink>
        <a:folHlink>
          <a:srgbClr val="3B64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16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17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6.xml><?xml version="1.0" encoding="utf-8"?>
<a:theme xmlns:a="http://schemas.openxmlformats.org/drawingml/2006/main" name="18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7.xml><?xml version="1.0" encoding="utf-8"?>
<a:theme xmlns:a="http://schemas.openxmlformats.org/drawingml/2006/main" name="19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8.xml><?xml version="1.0" encoding="utf-8"?>
<a:theme xmlns:a="http://schemas.openxmlformats.org/drawingml/2006/main" name="20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9.xml><?xml version="1.0" encoding="utf-8"?>
<a:theme xmlns:a="http://schemas.openxmlformats.org/drawingml/2006/main" name="21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10.xml><?xml version="1.0" encoding="utf-8"?>
<a:theme xmlns:a="http://schemas.openxmlformats.org/drawingml/2006/main" name="22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11.xml><?xml version="1.0" encoding="utf-8"?>
<a:theme xmlns:a="http://schemas.openxmlformats.org/drawingml/2006/main" name="23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12.xml><?xml version="1.0" encoding="utf-8"?>
<a:theme xmlns:a="http://schemas.openxmlformats.org/drawingml/2006/main" name="24_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Custom 1">
      <a:majorFont>
        <a:latin typeface="EYInterstate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1751</Words>
  <Application>Microsoft Office PowerPoint</Application>
  <PresentationFormat>Широкоэкранный</PresentationFormat>
  <Paragraphs>379</Paragraphs>
  <Slides>11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35" baseType="lpstr">
      <vt:lpstr>Arial</vt:lpstr>
      <vt:lpstr>Calibri</vt:lpstr>
      <vt:lpstr>Calibri Light</vt:lpstr>
      <vt:lpstr>EYInterstate</vt:lpstr>
      <vt:lpstr>EYInterstate Light</vt:lpstr>
      <vt:lpstr>Georgia</vt:lpstr>
      <vt:lpstr>Gilroy</vt:lpstr>
      <vt:lpstr>Gilroy Bold</vt:lpstr>
      <vt:lpstr>Gilroy Medium</vt:lpstr>
      <vt:lpstr>Times New Roman</vt:lpstr>
      <vt:lpstr>Wingdings</vt:lpstr>
      <vt:lpstr>Тема Office</vt:lpstr>
      <vt:lpstr>2_blank</vt:lpstr>
      <vt:lpstr>1_EY regular presentation 2015 v1</vt:lpstr>
      <vt:lpstr>16_EY regular presentation 2015 v1</vt:lpstr>
      <vt:lpstr>17_EY regular presentation 2015 v1</vt:lpstr>
      <vt:lpstr>18_EY regular presentation 2015 v1</vt:lpstr>
      <vt:lpstr>19_EY regular presentation 2015 v1</vt:lpstr>
      <vt:lpstr>20_EY regular presentation 2015 v1</vt:lpstr>
      <vt:lpstr>21_EY regular presentation 2015 v1</vt:lpstr>
      <vt:lpstr>22_EY regular presentation 2015 v1</vt:lpstr>
      <vt:lpstr>23_EY regular presentation 2015 v1</vt:lpstr>
      <vt:lpstr>24_EY regular presentation 2015 v1</vt:lpstr>
      <vt:lpstr>think-cell Slide</vt:lpstr>
      <vt:lpstr>Презентация PowerPoint</vt:lpstr>
      <vt:lpstr>Презентация PowerPoint</vt:lpstr>
      <vt:lpstr>Амбиция и ключевые драйверы роста</vt:lpstr>
      <vt:lpstr>Презентация PowerPoint</vt:lpstr>
      <vt:lpstr>Презентация PowerPoint</vt:lpstr>
      <vt:lpstr>Новые источники сырья имеют недостатки, которые будут нивелированы при вводе массозаготовительного производства</vt:lpstr>
      <vt:lpstr>Презентация PowerPoint</vt:lpstr>
      <vt:lpstr>Презентация PowerPoint</vt:lpstr>
      <vt:lpstr>Презентация PowerPoint</vt:lpstr>
      <vt:lpstr>Комплекс мероприятий по защите бренда «Гжель»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Амбиция и ключевые драйверы роста</dc:title>
  <dc:creator>admin</dc:creator>
  <cp:lastModifiedBy>admin</cp:lastModifiedBy>
  <cp:revision>5</cp:revision>
  <dcterms:created xsi:type="dcterms:W3CDTF">2023-10-25T08:42:27Z</dcterms:created>
  <dcterms:modified xsi:type="dcterms:W3CDTF">2023-10-25T15:11:15Z</dcterms:modified>
</cp:coreProperties>
</file>